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charts/chart2.xml" ContentType="application/vnd.openxmlformats-officedocument.drawingml.chart+xml"/>
  <Override PartName="/ppt/theme/themeOverride2.xml" ContentType="application/vnd.openxmlformats-officedocument.themeOverride+xml"/>
  <Override PartName="/ppt/charts/chart3.xml" ContentType="application/vnd.openxmlformats-officedocument.drawingml.chart+xml"/>
  <Override PartName="/ppt/theme/themeOverride3.xml" ContentType="application/vnd.openxmlformats-officedocument.themeOverride+xml"/>
  <Override PartName="/ppt/charts/chart4.xml" ContentType="application/vnd.openxmlformats-officedocument.drawingml.chart+xml"/>
  <Override PartName="/ppt/theme/themeOverride4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852" r:id="rId1"/>
  </p:sldMasterIdLst>
  <p:notesMasterIdLst>
    <p:notesMasterId r:id="rId18"/>
  </p:notesMasterIdLst>
  <p:sldIdLst>
    <p:sldId id="256" r:id="rId2"/>
    <p:sldId id="282" r:id="rId3"/>
    <p:sldId id="283" r:id="rId4"/>
    <p:sldId id="275" r:id="rId5"/>
    <p:sldId id="258" r:id="rId6"/>
    <p:sldId id="259" r:id="rId7"/>
    <p:sldId id="269" r:id="rId8"/>
    <p:sldId id="270" r:id="rId9"/>
    <p:sldId id="279" r:id="rId10"/>
    <p:sldId id="284" r:id="rId11"/>
    <p:sldId id="281" r:id="rId12"/>
    <p:sldId id="278" r:id="rId13"/>
    <p:sldId id="280" r:id="rId14"/>
    <p:sldId id="285" r:id="rId15"/>
    <p:sldId id="277" r:id="rId16"/>
    <p:sldId id="286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34598" autoAdjust="0"/>
    <p:restoredTop sz="86408" autoAdjust="0"/>
  </p:normalViewPr>
  <p:slideViewPr>
    <p:cSldViewPr>
      <p:cViewPr varScale="1">
        <p:scale>
          <a:sx n="46" d="100"/>
          <a:sy n="46" d="100"/>
        </p:scale>
        <p:origin x="-1018" y="-7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258" y="65514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User\Documents\Tanya\IASSW\membership%20data_Jan%202015\Tables%20for%20January%20report.xlsx" TargetMode="External"/><Relationship Id="rId1" Type="http://schemas.openxmlformats.org/officeDocument/2006/relationships/themeOverride" Target="../theme/themeOverride1.xm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User\Documents\Tanya\IASSW\Board%20and%20Mlbrn_2014\tables%20to%20report_jun%202014.xlsx" TargetMode="External"/><Relationship Id="rId1" Type="http://schemas.openxmlformats.org/officeDocument/2006/relationships/themeOverride" Target="../theme/themeOverride2.xml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User\Documents\Tanya\IASSW\Board%20and%20Mlbrn_2014\tables%20to%20report_jun%202014.xlsx" TargetMode="External"/><Relationship Id="rId1" Type="http://schemas.openxmlformats.org/officeDocument/2006/relationships/themeOverride" Target="../theme/themeOverride3.xml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User\Documents\Tanya\IASSW\Board%20and%20Mlbrn_2014\tables%20to%20report_jun%202014.xlsx" TargetMode="External"/><Relationship Id="rId1" Type="http://schemas.openxmlformats.org/officeDocument/2006/relationships/themeOverride" Target="../theme/themeOverride4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5.5071968415820287E-2"/>
          <c:y val="2.837074823027199E-2"/>
          <c:w val="0.75784740857481203"/>
          <c:h val="0.70263893198618432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Sheet1!$C$18</c:f>
              <c:strCache>
                <c:ptCount val="1"/>
                <c:pt idx="0">
                  <c:v>Schools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2000" b="1">
                    <a:solidFill>
                      <a:srgbClr val="002060"/>
                    </a:solidFill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Sheet1!$B$19:$B$23</c:f>
              <c:strCache>
                <c:ptCount val="5"/>
                <c:pt idx="0">
                  <c:v>Africa</c:v>
                </c:pt>
                <c:pt idx="1">
                  <c:v>Asia and Pasific</c:v>
                </c:pt>
                <c:pt idx="2">
                  <c:v>Europe and Middle East</c:v>
                </c:pt>
                <c:pt idx="3">
                  <c:v>Latin America</c:v>
                </c:pt>
                <c:pt idx="4">
                  <c:v>North America and Caribbean</c:v>
                </c:pt>
              </c:strCache>
            </c:strRef>
          </c:cat>
          <c:val>
            <c:numRef>
              <c:f>Sheet1!$C$19:$C$23</c:f>
              <c:numCache>
                <c:formatCode>General</c:formatCode>
                <c:ptCount val="5"/>
                <c:pt idx="0">
                  <c:v>32</c:v>
                </c:pt>
                <c:pt idx="1">
                  <c:v>208</c:v>
                </c:pt>
                <c:pt idx="2">
                  <c:v>81</c:v>
                </c:pt>
                <c:pt idx="3">
                  <c:v>4</c:v>
                </c:pt>
                <c:pt idx="4">
                  <c:v>77</c:v>
                </c:pt>
              </c:numCache>
            </c:numRef>
          </c:val>
        </c:ser>
        <c:ser>
          <c:idx val="1"/>
          <c:order val="1"/>
          <c:tx>
            <c:strRef>
              <c:f>Sheet1!$D$18</c:f>
              <c:strCache>
                <c:ptCount val="1"/>
                <c:pt idx="0">
                  <c:v>Individuals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1.3338854039560496E-2"/>
                  <c:y val="-2.63237749702769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2.0749328505982996E-2"/>
                  <c:y val="-1.48027126646115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1.3338854039560552E-2"/>
                  <c:y val="-4.603757826388389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1.3338854039560496E-2"/>
                  <c:y val="-7.897132491083128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2000" b="1">
                    <a:solidFill>
                      <a:srgbClr val="C00000"/>
                    </a:solidFill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Sheet1!$B$19:$B$23</c:f>
              <c:strCache>
                <c:ptCount val="5"/>
                <c:pt idx="0">
                  <c:v>Africa</c:v>
                </c:pt>
                <c:pt idx="1">
                  <c:v>Asia and Pasific</c:v>
                </c:pt>
                <c:pt idx="2">
                  <c:v>Europe and Middle East</c:v>
                </c:pt>
                <c:pt idx="3">
                  <c:v>Latin America</c:v>
                </c:pt>
                <c:pt idx="4">
                  <c:v>North America and Caribbean</c:v>
                </c:pt>
              </c:strCache>
            </c:strRef>
          </c:cat>
          <c:val>
            <c:numRef>
              <c:f>Sheet1!$D$19:$D$23</c:f>
              <c:numCache>
                <c:formatCode>General</c:formatCode>
                <c:ptCount val="5"/>
                <c:pt idx="0">
                  <c:v>11</c:v>
                </c:pt>
                <c:pt idx="1">
                  <c:v>81</c:v>
                </c:pt>
                <c:pt idx="2">
                  <c:v>21</c:v>
                </c:pt>
                <c:pt idx="3">
                  <c:v>10</c:v>
                </c:pt>
                <c:pt idx="4">
                  <c:v>81</c:v>
                </c:pt>
              </c:numCache>
            </c:numRef>
          </c:val>
        </c:ser>
        <c:ser>
          <c:idx val="2"/>
          <c:order val="2"/>
          <c:tx>
            <c:strRef>
              <c:f>Sheet1!$E$18</c:f>
              <c:strCache>
                <c:ptCount val="1"/>
                <c:pt idx="0">
                  <c:v>Affiliated 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1.4820948932844996E-2"/>
                  <c:y val="-1.316188748513846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5.928379573137999E-3"/>
                  <c:y val="-5.264754994055386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2000" b="1">
                    <a:solidFill>
                      <a:srgbClr val="00B050"/>
                    </a:solidFill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Sheet1!$B$19:$B$23</c:f>
              <c:strCache>
                <c:ptCount val="5"/>
                <c:pt idx="0">
                  <c:v>Africa</c:v>
                </c:pt>
                <c:pt idx="1">
                  <c:v>Asia and Pasific</c:v>
                </c:pt>
                <c:pt idx="2">
                  <c:v>Europe and Middle East</c:v>
                </c:pt>
                <c:pt idx="3">
                  <c:v>Latin America</c:v>
                </c:pt>
                <c:pt idx="4">
                  <c:v>North America and Caribbean</c:v>
                </c:pt>
              </c:strCache>
            </c:strRef>
          </c:cat>
          <c:val>
            <c:numRef>
              <c:f>Sheet1!$E$19:$E$23</c:f>
              <c:numCache>
                <c:formatCode>General</c:formatCode>
                <c:ptCount val="5"/>
                <c:pt idx="0">
                  <c:v>1</c:v>
                </c:pt>
                <c:pt idx="4">
                  <c:v>4</c:v>
                </c:pt>
              </c:numCache>
            </c:numRef>
          </c:val>
        </c:ser>
        <c:ser>
          <c:idx val="3"/>
          <c:order val="3"/>
          <c:tx>
            <c:strRef>
              <c:f>Sheet1!$F$18</c:f>
              <c:strCache>
                <c:ptCount val="1"/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Sheet1!$B$19:$B$23</c:f>
              <c:strCache>
                <c:ptCount val="5"/>
                <c:pt idx="0">
                  <c:v>Africa</c:v>
                </c:pt>
                <c:pt idx="1">
                  <c:v>Asia and Pasific</c:v>
                </c:pt>
                <c:pt idx="2">
                  <c:v>Europe and Middle East</c:v>
                </c:pt>
                <c:pt idx="3">
                  <c:v>Latin America</c:v>
                </c:pt>
                <c:pt idx="4">
                  <c:v>North America and Caribbean</c:v>
                </c:pt>
              </c:strCache>
            </c:strRef>
          </c:cat>
          <c:val>
            <c:numRef>
              <c:f>Sheet1!$F$19:$F$23</c:f>
              <c:numCache>
                <c:formatCode>General</c:formatCode>
                <c:ptCount val="5"/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97494656"/>
        <c:axId val="197496192"/>
        <c:axId val="0"/>
      </c:bar3DChart>
      <c:catAx>
        <c:axId val="197494656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2000" b="1"/>
            </a:pPr>
            <a:endParaRPr lang="en-US"/>
          </a:p>
        </c:txPr>
        <c:crossAx val="197496192"/>
        <c:crosses val="autoZero"/>
        <c:auto val="1"/>
        <c:lblAlgn val="ctr"/>
        <c:lblOffset val="100"/>
        <c:noMultiLvlLbl val="0"/>
      </c:catAx>
      <c:valAx>
        <c:axId val="197496192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197494656"/>
        <c:crosses val="autoZero"/>
        <c:crossBetween val="between"/>
      </c:valAx>
    </c:plotArea>
    <c:legend>
      <c:legendPos val="r"/>
      <c:legendEntry>
        <c:idx val="3"/>
        <c:delete val="1"/>
      </c:legendEntry>
      <c:layout/>
      <c:overlay val="0"/>
      <c:txPr>
        <a:bodyPr/>
        <a:lstStyle/>
        <a:p>
          <a:pPr>
            <a:defRPr sz="2000" b="1" i="1"/>
          </a:pPr>
          <a:endParaRPr lang="en-US"/>
        </a:p>
      </c:txPr>
    </c:legend>
    <c:plotVisOnly val="1"/>
    <c:dispBlanksAs val="gap"/>
    <c:showDLblsOverMax val="0"/>
  </c:chart>
  <c:externalData r:id="rId2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explosion val="25"/>
          <c:dLbls>
            <c:dLbl>
              <c:idx val="0"/>
              <c:layout>
                <c:manualLayout>
                  <c:x val="-6.8752022722113004E-2"/>
                  <c:y val="-1.2424344154997271E-2"/>
                </c:manualLayout>
              </c:layout>
              <c:tx>
                <c:rich>
                  <a:bodyPr/>
                  <a:lstStyle/>
                  <a:p>
                    <a:r>
                      <a:rPr lang="en-US" dirty="0">
                        <a:solidFill>
                          <a:schemeClr val="accent5">
                            <a:lumMod val="75000"/>
                          </a:schemeClr>
                        </a:solidFill>
                      </a:rPr>
                      <a:t>32; 8%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1"/>
              <c:showBubbleSize val="0"/>
            </c:dLbl>
            <c:dLbl>
              <c:idx val="2"/>
              <c:layout/>
              <c:tx>
                <c:rich>
                  <a:bodyPr/>
                  <a:lstStyle/>
                  <a:p>
                    <a:r>
                      <a:rPr lang="en-US" dirty="0">
                        <a:solidFill>
                          <a:srgbClr val="00B050"/>
                        </a:solidFill>
                      </a:rPr>
                      <a:t>81; 20%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1"/>
              <c:showBubbleSize val="0"/>
            </c:dLbl>
            <c:dLbl>
              <c:idx val="3"/>
              <c:layout/>
              <c:tx>
                <c:rich>
                  <a:bodyPr/>
                  <a:lstStyle/>
                  <a:p>
                    <a:r>
                      <a:rPr lang="en-US" dirty="0">
                        <a:solidFill>
                          <a:srgbClr val="7030A0"/>
                        </a:solidFill>
                      </a:rPr>
                      <a:t>4; 1%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1"/>
              <c:showBubbleSize val="0"/>
            </c:dLbl>
            <c:dLbl>
              <c:idx val="4"/>
              <c:layout>
                <c:manualLayout>
                  <c:x val="0.1012218449157823"/>
                  <c:y val="-8.1213198533496275E-2"/>
                </c:manualLayout>
              </c:layout>
              <c:showLegendKey val="0"/>
              <c:showVal val="1"/>
              <c:showCatName val="0"/>
              <c:showSerName val="0"/>
              <c:showPercent val="1"/>
              <c:showBubbleSize val="0"/>
            </c:dLbl>
            <c:txPr>
              <a:bodyPr/>
              <a:lstStyle/>
              <a:p>
                <a:pPr>
                  <a:defRPr sz="2800" b="1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1"/>
          </c:dLbls>
          <c:cat>
            <c:strRef>
              <c:f>Sheet1!$B$54:$B$58</c:f>
              <c:strCache>
                <c:ptCount val="5"/>
                <c:pt idx="0">
                  <c:v>Africa</c:v>
                </c:pt>
                <c:pt idx="1">
                  <c:v>Asia and Pacific</c:v>
                </c:pt>
                <c:pt idx="2">
                  <c:v>Europe and Middle East</c:v>
                </c:pt>
                <c:pt idx="3">
                  <c:v>Latin America</c:v>
                </c:pt>
                <c:pt idx="4">
                  <c:v>North America and Caribbean</c:v>
                </c:pt>
              </c:strCache>
            </c:strRef>
          </c:cat>
          <c:val>
            <c:numRef>
              <c:f>Sheet1!$C$54:$C$58</c:f>
              <c:numCache>
                <c:formatCode>General</c:formatCode>
                <c:ptCount val="5"/>
                <c:pt idx="0">
                  <c:v>32</c:v>
                </c:pt>
                <c:pt idx="1">
                  <c:v>208</c:v>
                </c:pt>
                <c:pt idx="2">
                  <c:v>81</c:v>
                </c:pt>
                <c:pt idx="3">
                  <c:v>4</c:v>
                </c:pt>
                <c:pt idx="4">
                  <c:v>77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r"/>
      <c:layout>
        <c:manualLayout>
          <c:xMode val="edge"/>
          <c:yMode val="edge"/>
          <c:x val="0.67735915816117054"/>
          <c:y val="4.2635359356206798E-2"/>
          <c:w val="0.31343896571878488"/>
          <c:h val="0.83549090358720202"/>
        </c:manualLayout>
      </c:layout>
      <c:overlay val="0"/>
      <c:txPr>
        <a:bodyPr/>
        <a:lstStyle/>
        <a:p>
          <a:pPr>
            <a:defRPr sz="2200" b="1"/>
          </a:pPr>
          <a:endParaRPr lang="en-US"/>
        </a:p>
      </c:txPr>
    </c:legend>
    <c:plotVisOnly val="1"/>
    <c:dispBlanksAs val="gap"/>
    <c:showDLblsOverMax val="0"/>
  </c:chart>
  <c:externalData r:id="rId2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bar"/>
        <c:grouping val="clustered"/>
        <c:varyColors val="0"/>
        <c:ser>
          <c:idx val="0"/>
          <c:order val="0"/>
          <c:invertIfNegative val="0"/>
          <c:dLbls>
            <c:dLbl>
              <c:idx val="5"/>
              <c:layout>
                <c:manualLayout>
                  <c:x val="2.1285949070792901E-2"/>
                  <c:y val="-1.296833031623932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1.7321984065262589E-2"/>
                  <c:y val="-5.18733212649574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"/>
              <c:layout>
                <c:manualLayout>
                  <c:x val="1.2597806592918247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8"/>
              <c:layout>
                <c:manualLayout>
                  <c:x val="1.7321984065262589E-2"/>
                  <c:y val="-2.5936660632478745E-3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8</a:t>
                    </a:r>
                    <a:r>
                      <a:rPr lang="uk-UA" dirty="0" smtClean="0"/>
                      <a:t>0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2200" b="1">
                    <a:solidFill>
                      <a:srgbClr val="FF0000"/>
                    </a:solidFill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countries!$E$312:$E$320</c:f>
              <c:strCache>
                <c:ptCount val="9"/>
                <c:pt idx="0">
                  <c:v>Belgium</c:v>
                </c:pt>
                <c:pt idx="1">
                  <c:v>UK</c:v>
                </c:pt>
                <c:pt idx="2">
                  <c:v>Canada</c:v>
                </c:pt>
                <c:pt idx="3">
                  <c:v>Indonesia</c:v>
                </c:pt>
                <c:pt idx="4">
                  <c:v>South Africa</c:v>
                </c:pt>
                <c:pt idx="5">
                  <c:v>New Zealand</c:v>
                </c:pt>
                <c:pt idx="6">
                  <c:v>USA</c:v>
                </c:pt>
                <c:pt idx="7">
                  <c:v>China</c:v>
                </c:pt>
                <c:pt idx="8">
                  <c:v>Japan</c:v>
                </c:pt>
              </c:strCache>
            </c:strRef>
          </c:cat>
          <c:val>
            <c:numRef>
              <c:f>countries!$F$312:$F$320</c:f>
              <c:numCache>
                <c:formatCode>General</c:formatCode>
                <c:ptCount val="9"/>
                <c:pt idx="0">
                  <c:v>12</c:v>
                </c:pt>
                <c:pt idx="1">
                  <c:v>12</c:v>
                </c:pt>
                <c:pt idx="2">
                  <c:v>14</c:v>
                </c:pt>
                <c:pt idx="3">
                  <c:v>15</c:v>
                </c:pt>
                <c:pt idx="4">
                  <c:v>17</c:v>
                </c:pt>
                <c:pt idx="5">
                  <c:v>19</c:v>
                </c:pt>
                <c:pt idx="6">
                  <c:v>54</c:v>
                </c:pt>
                <c:pt idx="7">
                  <c:v>58</c:v>
                </c:pt>
                <c:pt idx="8">
                  <c:v>84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60378880"/>
        <c:axId val="160380416"/>
        <c:axId val="0"/>
      </c:bar3DChart>
      <c:catAx>
        <c:axId val="160378880"/>
        <c:scaling>
          <c:orientation val="minMax"/>
        </c:scaling>
        <c:delete val="0"/>
        <c:axPos val="l"/>
        <c:majorTickMark val="out"/>
        <c:minorTickMark val="none"/>
        <c:tickLblPos val="nextTo"/>
        <c:txPr>
          <a:bodyPr/>
          <a:lstStyle/>
          <a:p>
            <a:pPr>
              <a:defRPr sz="2200" b="1"/>
            </a:pPr>
            <a:endParaRPr lang="en-US"/>
          </a:p>
        </c:txPr>
        <c:crossAx val="160380416"/>
        <c:crosses val="autoZero"/>
        <c:auto val="1"/>
        <c:lblAlgn val="ctr"/>
        <c:lblOffset val="100"/>
        <c:noMultiLvlLbl val="0"/>
      </c:catAx>
      <c:valAx>
        <c:axId val="160380416"/>
        <c:scaling>
          <c:orientation val="minMax"/>
        </c:scaling>
        <c:delete val="0"/>
        <c:axPos val="b"/>
        <c:majorGridlines/>
        <c:numFmt formatCode="General" sourceLinked="1"/>
        <c:majorTickMark val="out"/>
        <c:minorTickMark val="none"/>
        <c:tickLblPos val="nextTo"/>
        <c:crossAx val="160378880"/>
        <c:crosses val="autoZero"/>
        <c:crossBetween val="between"/>
      </c:valAx>
    </c:plotArea>
    <c:plotVisOnly val="1"/>
    <c:dispBlanksAs val="gap"/>
    <c:showDLblsOverMax val="0"/>
  </c:chart>
  <c:externalData r:id="rId2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6.840689198784676E-2"/>
          <c:y val="8.4546161537606926E-2"/>
          <c:w val="0.55894912642556627"/>
          <c:h val="0.82110938290807189"/>
        </c:manualLayout>
      </c:layout>
      <c:pie3DChart>
        <c:varyColors val="1"/>
        <c:ser>
          <c:idx val="0"/>
          <c:order val="0"/>
          <c:explosion val="25"/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 dirty="0">
                        <a:solidFill>
                          <a:srgbClr val="0070C0"/>
                        </a:solidFill>
                      </a:rPr>
                      <a:t>11; 5%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1"/>
              <c:showBubbleSize val="0"/>
            </c:dLbl>
            <c:dLbl>
              <c:idx val="2"/>
              <c:layout/>
              <c:tx>
                <c:rich>
                  <a:bodyPr/>
                  <a:lstStyle/>
                  <a:p>
                    <a:r>
                      <a:rPr lang="en-US" dirty="0">
                        <a:solidFill>
                          <a:srgbClr val="00B050"/>
                        </a:solidFill>
                      </a:rPr>
                      <a:t>21; 10%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1"/>
              <c:showBubbleSize val="0"/>
            </c:dLbl>
            <c:dLbl>
              <c:idx val="3"/>
              <c:layout/>
              <c:tx>
                <c:rich>
                  <a:bodyPr/>
                  <a:lstStyle/>
                  <a:p>
                    <a:r>
                      <a:rPr lang="en-US" dirty="0">
                        <a:solidFill>
                          <a:srgbClr val="7030A0"/>
                        </a:solidFill>
                      </a:rPr>
                      <a:t>10; 5%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1"/>
              <c:showBubbleSize val="0"/>
            </c:dLbl>
            <c:dLbl>
              <c:idx val="4"/>
              <c:layout>
                <c:manualLayout>
                  <c:x val="6.1395654106065511E-2"/>
                  <c:y val="-0.10327652637361281"/>
                </c:manualLayout>
              </c:layout>
              <c:showLegendKey val="0"/>
              <c:showVal val="1"/>
              <c:showCatName val="0"/>
              <c:showSerName val="0"/>
              <c:showPercent val="1"/>
              <c:showBubbleSize val="0"/>
            </c:dLbl>
            <c:txPr>
              <a:bodyPr/>
              <a:lstStyle/>
              <a:p>
                <a:pPr>
                  <a:defRPr sz="2200" b="1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1"/>
          </c:dLbls>
          <c:cat>
            <c:strRef>
              <c:f>Sheet1!$B$72:$B$76</c:f>
              <c:strCache>
                <c:ptCount val="5"/>
                <c:pt idx="0">
                  <c:v>Africa</c:v>
                </c:pt>
                <c:pt idx="1">
                  <c:v>Asia and Pasific</c:v>
                </c:pt>
                <c:pt idx="2">
                  <c:v>Europe and Middle East</c:v>
                </c:pt>
                <c:pt idx="3">
                  <c:v>Latin America</c:v>
                </c:pt>
                <c:pt idx="4">
                  <c:v>North America and Caribbean</c:v>
                </c:pt>
              </c:strCache>
            </c:strRef>
          </c:cat>
          <c:val>
            <c:numRef>
              <c:f>Sheet1!$C$72:$C$76</c:f>
              <c:numCache>
                <c:formatCode>General</c:formatCode>
                <c:ptCount val="5"/>
                <c:pt idx="0">
                  <c:v>11</c:v>
                </c:pt>
                <c:pt idx="1">
                  <c:v>81</c:v>
                </c:pt>
                <c:pt idx="2">
                  <c:v>21</c:v>
                </c:pt>
                <c:pt idx="3">
                  <c:v>10</c:v>
                </c:pt>
                <c:pt idx="4">
                  <c:v>81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r"/>
      <c:layout/>
      <c:overlay val="0"/>
      <c:txPr>
        <a:bodyPr/>
        <a:lstStyle/>
        <a:p>
          <a:pPr>
            <a:defRPr sz="2200" b="1"/>
          </a:pPr>
          <a:endParaRPr lang="en-US"/>
        </a:p>
      </c:txPr>
    </c:legend>
    <c:plotVisOnly val="1"/>
    <c:dispBlanksAs val="gap"/>
    <c:showDLblsOverMax val="0"/>
  </c:chart>
  <c:externalData r:id="rId2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BEA1284-266D-4524-8DDE-C227BA44D6F0}" type="datetimeFigureOut">
              <a:rPr lang="en-US" smtClean="0"/>
              <a:t>6/7/2016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7B4428-DB90-47E0-935F-6ACB067311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81690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526A4E30-B748-4B0D-B361-70C5FBFA5C61}" type="datetime1">
              <a:rPr lang="en-US" smtClean="0"/>
              <a:t>6/7/2016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7FC40366-7E27-46A0-BDDE-D00DBC1E8057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0B66CB-3C26-4AF0-8C12-63BD9A55E75F}" type="datetime1">
              <a:rPr lang="en-US" smtClean="0"/>
              <a:t>6/7/2016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C40366-7E27-46A0-BDDE-D00DBC1E805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A2A8C7-3232-4A3F-A50B-5E57F78CDE2E}" type="datetime1">
              <a:rPr lang="en-US" smtClean="0"/>
              <a:t>6/7/2016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C40366-7E27-46A0-BDDE-D00DBC1E805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299C4689-9F85-4B40-A93A-4CBD01CA6B93}" type="datetime1">
              <a:rPr lang="en-US" smtClean="0"/>
              <a:t>6/7/2016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7FC40366-7E27-46A0-BDDE-D00DBC1E8057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49FDF0DB-F115-47FC-B1F4-A4BCA22CBBAC}" type="datetime1">
              <a:rPr lang="en-US" smtClean="0"/>
              <a:t>6/7/2016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7FC40366-7E27-46A0-BDDE-D00DBC1E8057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A19298-AC3C-4B2E-960C-5086A321AB3A}" type="datetime1">
              <a:rPr lang="en-US" smtClean="0"/>
              <a:t>6/7/2016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C40366-7E27-46A0-BDDE-D00DBC1E8057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DAC76A-2288-40DC-9C94-712BC5FC3BF8}" type="datetime1">
              <a:rPr lang="en-US" smtClean="0"/>
              <a:t>6/7/2016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C40366-7E27-46A0-BDDE-D00DBC1E8057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472F1C11-0852-4036-92FA-40C6FEC57290}" type="datetime1">
              <a:rPr lang="en-US" smtClean="0"/>
              <a:t>6/7/2016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FC40366-7E27-46A0-BDDE-D00DBC1E8057}" type="slidenum">
              <a:rPr lang="en-US" smtClean="0"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F62E8-668D-4C57-9FE5-AC676CC25242}" type="datetime1">
              <a:rPr lang="en-US" smtClean="0"/>
              <a:t>6/7/2016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C40366-7E27-46A0-BDDE-D00DBC1E805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13E7F5E3-B0F0-4217-A710-AF27850D47B5}" type="datetime1">
              <a:rPr lang="en-US" smtClean="0"/>
              <a:t>6/7/2016</a:t>
            </a:fld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7FC40366-7E27-46A0-BDDE-D00DBC1E8057}" type="slidenum">
              <a:rPr lang="en-US" smtClean="0"/>
              <a:t>‹#›</a:t>
            </a:fld>
            <a:endParaRPr lang="en-US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B56C8FA3-97C5-4D0C-9585-FB246BEFBA58}" type="datetime1">
              <a:rPr lang="en-US" smtClean="0"/>
              <a:t>6/7/2016</a:t>
            </a:fld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FC40366-7E27-46A0-BDDE-D00DBC1E8057}" type="slidenum">
              <a:rPr lang="en-US" smtClean="0"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B9B7E205-AD3F-4800-990C-9401B810923E}" type="datetime1">
              <a:rPr lang="en-US" smtClean="0"/>
              <a:t>6/7/2016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7FC40366-7E27-46A0-BDDE-D00DBC1E8057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53" r:id="rId1"/>
    <p:sldLayoutId id="2147483854" r:id="rId2"/>
    <p:sldLayoutId id="2147483855" r:id="rId3"/>
    <p:sldLayoutId id="2147483856" r:id="rId4"/>
    <p:sldLayoutId id="2147483857" r:id="rId5"/>
    <p:sldLayoutId id="2147483858" r:id="rId6"/>
    <p:sldLayoutId id="2147483859" r:id="rId7"/>
    <p:sldLayoutId id="2147483860" r:id="rId8"/>
    <p:sldLayoutId id="2147483861" r:id="rId9"/>
    <p:sldLayoutId id="2147483862" r:id="rId10"/>
    <p:sldLayoutId id="2147483863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5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051720" y="620688"/>
            <a:ext cx="6390456" cy="2741690"/>
          </a:xfrm>
        </p:spPr>
        <p:txBody>
          <a:bodyPr>
            <a:normAutofit fontScale="90000"/>
          </a:bodyPr>
          <a:lstStyle/>
          <a:p>
            <a:pPr algn="ctr">
              <a:spcAft>
                <a:spcPts val="600"/>
              </a:spcAft>
            </a:pPr>
            <a:r>
              <a:rPr lang="en-US" sz="4400" dirty="0" smtClean="0"/>
              <a:t>Report </a:t>
            </a:r>
            <a:br>
              <a:rPr lang="en-US" sz="4400" dirty="0" smtClean="0"/>
            </a:br>
            <a:r>
              <a:rPr lang="en-US" sz="4000" dirty="0" smtClean="0"/>
              <a:t>of the IASSW Secretary</a:t>
            </a:r>
            <a:r>
              <a:rPr lang="en-US" sz="4000" i="1" dirty="0" smtClean="0"/>
              <a:t/>
            </a:r>
            <a:br>
              <a:rPr lang="en-US" sz="4000" i="1" dirty="0" smtClean="0"/>
            </a:br>
            <a:r>
              <a:rPr lang="en-US" sz="3100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for the IASSW General Assembly </a:t>
            </a:r>
            <a:br>
              <a:rPr lang="en-US" sz="3100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3100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(28 June, 2016)</a:t>
            </a:r>
            <a:r>
              <a:rPr lang="en-US" sz="4000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sz="4000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en-US" sz="4000" i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1760" y="4221088"/>
            <a:ext cx="6172200" cy="2009818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</a:pPr>
            <a:r>
              <a:rPr lang="en-US" sz="2400" b="0" dirty="0" smtClean="0"/>
              <a:t>Prepared by:</a:t>
            </a:r>
          </a:p>
          <a:p>
            <a:pPr>
              <a:spcBef>
                <a:spcPts val="0"/>
              </a:spcBef>
            </a:pPr>
            <a:r>
              <a:rPr lang="en-US" sz="2400" dirty="0" err="1" smtClean="0"/>
              <a:t>Tetyana</a:t>
            </a:r>
            <a:r>
              <a:rPr lang="en-US" sz="2400" dirty="0" smtClean="0"/>
              <a:t> </a:t>
            </a:r>
            <a:r>
              <a:rPr lang="en-US" sz="2400" dirty="0" err="1" smtClean="0"/>
              <a:t>Semigina</a:t>
            </a:r>
            <a:r>
              <a:rPr lang="en-US" sz="2400" dirty="0" smtClean="0"/>
              <a:t> </a:t>
            </a:r>
            <a:r>
              <a:rPr lang="en-US" sz="2400" b="0" dirty="0" smtClean="0"/>
              <a:t>(IASSW Secretary)</a:t>
            </a:r>
          </a:p>
          <a:p>
            <a:pPr>
              <a:spcBef>
                <a:spcPts val="0"/>
              </a:spcBef>
            </a:pPr>
            <a:endParaRPr lang="en-US" sz="2400" b="0" dirty="0"/>
          </a:p>
          <a:p>
            <a:pPr>
              <a:spcBef>
                <a:spcPts val="0"/>
              </a:spcBef>
            </a:pPr>
            <a:r>
              <a:rPr lang="en-US" sz="2400" b="0" dirty="0" smtClean="0"/>
              <a:t>Delivered by:</a:t>
            </a:r>
          </a:p>
          <a:p>
            <a:pPr>
              <a:spcBef>
                <a:spcPts val="0"/>
              </a:spcBef>
            </a:pPr>
            <a:r>
              <a:rPr lang="en-US" sz="2400" dirty="0" err="1" smtClean="0"/>
              <a:t>Bala</a:t>
            </a:r>
            <a:r>
              <a:rPr lang="en-US" sz="2400" dirty="0" smtClean="0"/>
              <a:t> Raja </a:t>
            </a:r>
            <a:r>
              <a:rPr lang="en-US" sz="2400" dirty="0" err="1" smtClean="0"/>
              <a:t>Nikku</a:t>
            </a:r>
            <a:r>
              <a:rPr lang="en-US" sz="2400" dirty="0" smtClean="0"/>
              <a:t> </a:t>
            </a:r>
            <a:r>
              <a:rPr lang="en-US" sz="2400" b="0" dirty="0" smtClean="0"/>
              <a:t>(IASSW Assistant Secretary, Member at Large)</a:t>
            </a:r>
          </a:p>
        </p:txBody>
      </p:sp>
    </p:spTree>
    <p:extLst>
      <p:ext uri="{BB962C8B-B14F-4D97-AF65-F5344CB8AC3E}">
        <p14:creationId xmlns:p14="http://schemas.microsoft.com/office/powerpoint/2010/main" val="13370021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MEMBERSHIP DUES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C40366-7E27-46A0-BDDE-D00DBC1E8057}" type="slidenum">
              <a:rPr lang="en-US" smtClean="0"/>
              <a:t>10</a:t>
            </a:fld>
            <a:endParaRPr lang="en-US"/>
          </a:p>
        </p:txBody>
      </p:sp>
      <p:pic>
        <p:nvPicPr>
          <p:cNvPr id="5" name="Picture 2" descr="C:\Users\User\Documents\Tanya\IASSW\images2.jpe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48145" y="320615"/>
            <a:ext cx="3744416" cy="37947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2952383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859216" cy="1143000"/>
          </a:xfrm>
        </p:spPr>
        <p:txBody>
          <a:bodyPr/>
          <a:lstStyle/>
          <a:p>
            <a:r>
              <a:rPr lang="en-US" b="1" dirty="0" smtClean="0">
                <a:solidFill>
                  <a:srgbClr val="002060"/>
                </a:solidFill>
              </a:rPr>
              <a:t>Membership Status and Membership Dues</a:t>
            </a:r>
            <a:endParaRPr lang="en-US" b="1" dirty="0">
              <a:solidFill>
                <a:srgbClr val="002060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 </a:t>
            </a:r>
            <a:endParaRPr lang="en-US" dirty="0" smtClean="0"/>
          </a:p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400" dirty="0" smtClean="0"/>
              <a:t>Membership </a:t>
            </a:r>
            <a:r>
              <a:rPr lang="en-US" sz="2400" dirty="0"/>
              <a:t>is maintained by payment of dues. </a:t>
            </a:r>
            <a:r>
              <a:rPr lang="en-US" sz="2400" dirty="0" smtClean="0"/>
              <a:t> Dues are valid through January-December.</a:t>
            </a:r>
          </a:p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chemeClr val="accent1">
                    <a:lumMod val="75000"/>
                  </a:schemeClr>
                </a:solidFill>
              </a:rPr>
              <a:t>All </a:t>
            </a:r>
            <a:r>
              <a:rPr lang="en-US" sz="2400" dirty="0">
                <a:solidFill>
                  <a:schemeClr val="accent1">
                    <a:lumMod val="75000"/>
                  </a:schemeClr>
                </a:solidFill>
              </a:rPr>
              <a:t>dues must be paid </a:t>
            </a:r>
            <a:r>
              <a:rPr lang="en-US" sz="2400" dirty="0" smtClean="0">
                <a:solidFill>
                  <a:schemeClr val="accent1">
                    <a:lumMod val="75000"/>
                  </a:schemeClr>
                </a:solidFill>
              </a:rPr>
              <a:t>annually</a:t>
            </a:r>
            <a:r>
              <a:rPr lang="en-US" sz="24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2400" dirty="0" smtClean="0">
                <a:solidFill>
                  <a:schemeClr val="accent1">
                    <a:lumMod val="75000"/>
                  </a:schemeClr>
                </a:solidFill>
              </a:rPr>
              <a:t>(by 31</a:t>
            </a:r>
            <a:r>
              <a:rPr lang="en-US" sz="2400" baseline="30000" dirty="0" smtClean="0">
                <a:solidFill>
                  <a:schemeClr val="accent1">
                    <a:lumMod val="75000"/>
                  </a:schemeClr>
                </a:solidFill>
              </a:rPr>
              <a:t>st</a:t>
            </a:r>
            <a:r>
              <a:rPr lang="en-US" sz="2400" dirty="0" smtClean="0">
                <a:solidFill>
                  <a:schemeClr val="accent1">
                    <a:lumMod val="75000"/>
                  </a:schemeClr>
                </a:solidFill>
              </a:rPr>
              <a:t> of January)</a:t>
            </a:r>
            <a:r>
              <a:rPr lang="en-US" sz="2400" dirty="0" smtClean="0"/>
              <a:t> </a:t>
            </a:r>
            <a:r>
              <a:rPr lang="en-US" sz="2400" dirty="0"/>
              <a:t>or as stipulated by the IASSW Board of Directors. </a:t>
            </a:r>
            <a:endParaRPr lang="en-US" sz="2400" dirty="0" smtClean="0"/>
          </a:p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400" dirty="0" smtClean="0"/>
              <a:t>Membership </a:t>
            </a:r>
            <a:r>
              <a:rPr lang="en-US" sz="2400" dirty="0"/>
              <a:t>is automatically terminated upon non-payment of dues. </a:t>
            </a:r>
            <a:endParaRPr lang="en-US" sz="2400" dirty="0" smtClean="0"/>
          </a:p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400" dirty="0" smtClean="0"/>
              <a:t>Membership </a:t>
            </a:r>
            <a:r>
              <a:rPr lang="en-US" sz="2400" dirty="0"/>
              <a:t>in any category </a:t>
            </a:r>
            <a:r>
              <a:rPr lang="en-US" sz="2400" dirty="0" smtClean="0"/>
              <a:t>may </a:t>
            </a:r>
            <a:r>
              <a:rPr lang="en-US" sz="2400" dirty="0"/>
              <a:t>be reinstated with the payment of dues.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7FC40366-7E27-46A0-BDDE-D00DBC1E8057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139600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7467600" cy="1143000"/>
          </a:xfrm>
        </p:spPr>
        <p:txBody>
          <a:bodyPr>
            <a:normAutofit/>
          </a:bodyPr>
          <a:lstStyle/>
          <a:p>
            <a:r>
              <a:rPr lang="en-US" sz="3600" b="1" dirty="0" smtClean="0">
                <a:solidFill>
                  <a:srgbClr val="002060"/>
                </a:solidFill>
              </a:rPr>
              <a:t>Discounts for Membership Dues</a:t>
            </a:r>
            <a:endParaRPr lang="en-US" sz="3600" b="1" dirty="0">
              <a:solidFill>
                <a:srgbClr val="002060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457200" indent="-457200">
              <a:spcBef>
                <a:spcPts val="1200"/>
              </a:spcBef>
              <a:buFont typeface="Arial" charset="0"/>
              <a:buChar char="•"/>
            </a:pPr>
            <a:r>
              <a:rPr lang="en-US" sz="2800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25% discount </a:t>
            </a:r>
            <a:r>
              <a:rPr lang="en-US" sz="28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for a new school member</a:t>
            </a:r>
          </a:p>
          <a:p>
            <a:pPr marL="0" indent="0">
              <a:spcBef>
                <a:spcPts val="1200"/>
              </a:spcBef>
              <a:buNone/>
            </a:pPr>
            <a:r>
              <a:rPr lang="en-US" sz="28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</a:p>
          <a:p>
            <a:pPr marL="457200" indent="-457200">
              <a:spcBef>
                <a:spcPts val="1200"/>
              </a:spcBef>
              <a:buFont typeface="Arial" charset="0"/>
              <a:buChar char="•"/>
            </a:pPr>
            <a:r>
              <a:rPr lang="en-US" sz="2800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20- 25</a:t>
            </a:r>
            <a:r>
              <a:rPr lang="en-US" sz="2800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% discount </a:t>
            </a:r>
            <a:r>
              <a:rPr lang="en-US" sz="28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for </a:t>
            </a:r>
            <a:r>
              <a:rPr lang="en-US" sz="28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 bulk payment through a national association</a:t>
            </a:r>
          </a:p>
          <a:p>
            <a:pPr marL="457200" indent="-457200">
              <a:spcBef>
                <a:spcPts val="1200"/>
              </a:spcBef>
              <a:buFont typeface="Arial" charset="0"/>
              <a:buChar char="•"/>
            </a:pPr>
            <a:r>
              <a:rPr lang="en-US" sz="2600" b="0" dirty="0" smtClean="0">
                <a:solidFill>
                  <a:schemeClr val="tx1"/>
                </a:solidFill>
              </a:rPr>
              <a:t>We encourage national association for collective payments</a:t>
            </a:r>
            <a:endParaRPr lang="en-US" sz="2600" b="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457200" indent="-457200">
              <a:spcBef>
                <a:spcPts val="1200"/>
              </a:spcBef>
              <a:buFont typeface="Arial" charset="0"/>
              <a:buChar char="•"/>
            </a:pPr>
            <a:endParaRPr lang="en-US" sz="2800" dirty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7FC40366-7E27-46A0-BDDE-D00DBC1E8057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90981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2549" y="-387424"/>
            <a:ext cx="7467600" cy="1143000"/>
          </a:xfrm>
        </p:spPr>
        <p:txBody>
          <a:bodyPr/>
          <a:lstStyle/>
          <a:p>
            <a:r>
              <a:rPr lang="en-US" sz="3200" b="1" dirty="0">
                <a:solidFill>
                  <a:srgbClr val="002060"/>
                </a:solidFill>
              </a:rPr>
              <a:t>Membership </a:t>
            </a:r>
            <a:r>
              <a:rPr lang="en-US" sz="3200" b="1" dirty="0" smtClean="0">
                <a:solidFill>
                  <a:srgbClr val="002060"/>
                </a:solidFill>
              </a:rPr>
              <a:t>Benefits</a:t>
            </a:r>
            <a:endParaRPr lang="en-US" b="1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539552" y="836712"/>
            <a:ext cx="7467600" cy="4873752"/>
          </a:xfrm>
        </p:spPr>
        <p:txBody>
          <a:bodyPr>
            <a:normAutofit fontScale="92500" lnSpcReduction="20000"/>
          </a:bodyPr>
          <a:lstStyle/>
          <a:p>
            <a:pPr lvl="0"/>
            <a:r>
              <a:rPr lang="en-US" dirty="0"/>
              <a:t>participation in ongoing projects related to social themes – poverty, </a:t>
            </a:r>
            <a:r>
              <a:rPr lang="en-US" dirty="0" err="1"/>
              <a:t>macrodevelopment</a:t>
            </a:r>
            <a:r>
              <a:rPr lang="en-US" dirty="0"/>
              <a:t>, peace, and human rights, ecology, women, children, AIDS and others, as well as activities of the IASSW committees and task forces; </a:t>
            </a:r>
          </a:p>
          <a:p>
            <a:pPr lvl="0"/>
            <a:r>
              <a:rPr lang="en-US" dirty="0"/>
              <a:t>reduced registration fee at biennial international congresses organized by the IASSW; </a:t>
            </a:r>
          </a:p>
          <a:p>
            <a:pPr lvl="0"/>
            <a:r>
              <a:rPr lang="en-US" dirty="0"/>
              <a:t>free subscription to the IASSW </a:t>
            </a:r>
            <a:r>
              <a:rPr lang="en-US" dirty="0" err="1"/>
              <a:t>Listserve</a:t>
            </a:r>
            <a:r>
              <a:rPr lang="en-US" dirty="0"/>
              <a:t> (Google groups) and Social Dialogue magazine;</a:t>
            </a:r>
          </a:p>
          <a:p>
            <a:pPr lvl="0"/>
            <a:r>
              <a:rPr lang="en-US" dirty="0"/>
              <a:t>free subscription to International Social Work journal (for IASSW individual members) and discounted subscription to International Journal of Social Welfare (for IASSW individual members); </a:t>
            </a:r>
          </a:p>
          <a:p>
            <a:pPr lvl="0"/>
            <a:r>
              <a:rPr lang="en-US" dirty="0"/>
              <a:t>accessibility to IASSW funding regarding joint projects with other schools of social work, designed to advance IASSW Mission and to the enhancement of cooperation among schools of social work worldwide.</a:t>
            </a:r>
          </a:p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532549" y="5661248"/>
            <a:ext cx="7632848" cy="101566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r>
              <a:rPr lang="en-US" sz="2000" b="1" i="1" dirty="0"/>
              <a:t>Each school has a vote at the General Assembly held biennially. Individual members have </a:t>
            </a:r>
            <a:r>
              <a:rPr lang="en-US" sz="2000" b="1" i="1" dirty="0" smtClean="0"/>
              <a:t>a </a:t>
            </a:r>
            <a:r>
              <a:rPr lang="en-US" sz="2000" b="1" i="1" dirty="0"/>
              <a:t>pro rata right to vote at the General Assembly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7FC40366-7E27-46A0-BDDE-D00DBC1E8057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926586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COMMUNICATION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C40366-7E27-46A0-BDDE-D00DBC1E8057}" type="slidenum">
              <a:rPr lang="en-US" smtClean="0"/>
              <a:t>14</a:t>
            </a:fld>
            <a:endParaRPr lang="en-US"/>
          </a:p>
        </p:txBody>
      </p:sp>
      <p:pic>
        <p:nvPicPr>
          <p:cNvPr id="6" name="Picture 2" descr="C:\Users\User\Documents\Tanya\IASSW\images2.jpe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48145" y="320615"/>
            <a:ext cx="3744416" cy="37947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4197908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0"/>
            <a:ext cx="7543800" cy="1143000"/>
          </a:xfrm>
        </p:spPr>
        <p:txBody>
          <a:bodyPr>
            <a:normAutofit/>
          </a:bodyPr>
          <a:lstStyle/>
          <a:p>
            <a:r>
              <a:rPr lang="en-US" sz="3600" dirty="0" smtClean="0"/>
              <a:t>Modes of Communication</a:t>
            </a:r>
            <a:endParaRPr lang="en-US" sz="3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C40366-7E27-46A0-BDDE-D00DBC1E8057}" type="slidenum">
              <a:rPr lang="en-US" smtClean="0"/>
              <a:t>15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77141" y="2227214"/>
            <a:ext cx="3657600" cy="3886200"/>
          </a:xfrm>
        </p:spPr>
        <p:txBody>
          <a:bodyPr/>
          <a:lstStyle/>
          <a:p>
            <a:r>
              <a:rPr lang="en-US" sz="2800" b="1" dirty="0">
                <a:solidFill>
                  <a:schemeClr val="accent1">
                    <a:lumMod val="75000"/>
                  </a:schemeClr>
                </a:solidFill>
              </a:rPr>
              <a:t>Google </a:t>
            </a:r>
            <a:r>
              <a:rPr lang="en-US" sz="2800" b="1" dirty="0" smtClean="0">
                <a:solidFill>
                  <a:schemeClr val="accent1">
                    <a:lumMod val="75000"/>
                  </a:schemeClr>
                </a:solidFill>
              </a:rPr>
              <a:t>groups</a:t>
            </a:r>
          </a:p>
          <a:p>
            <a:pPr lvl="1"/>
            <a:r>
              <a:rPr lang="en-US" sz="2400" dirty="0" smtClean="0">
                <a:solidFill>
                  <a:srgbClr val="002060"/>
                </a:solidFill>
              </a:rPr>
              <a:t>Board members</a:t>
            </a:r>
          </a:p>
          <a:p>
            <a:pPr lvl="1"/>
            <a:r>
              <a:rPr lang="en-US" sz="2400" dirty="0" smtClean="0">
                <a:solidFill>
                  <a:srgbClr val="002060"/>
                </a:solidFill>
              </a:rPr>
              <a:t>School members</a:t>
            </a:r>
          </a:p>
          <a:p>
            <a:pPr lvl="1"/>
            <a:r>
              <a:rPr lang="en-US" sz="2400" dirty="0" smtClean="0">
                <a:solidFill>
                  <a:srgbClr val="002060"/>
                </a:solidFill>
              </a:rPr>
              <a:t>Individual members</a:t>
            </a:r>
            <a:endParaRPr lang="en-US" sz="2400" dirty="0">
              <a:solidFill>
                <a:srgbClr val="002060"/>
              </a:solidFill>
            </a:endParaRPr>
          </a:p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"/>
          </p:nvPr>
        </p:nvSpPr>
        <p:spPr>
          <a:xfrm>
            <a:off x="377141" y="1340768"/>
            <a:ext cx="3657600" cy="658368"/>
          </a:xfrm>
        </p:spPr>
        <p:txBody>
          <a:bodyPr>
            <a:normAutofit fontScale="25000" lnSpcReduction="20000"/>
          </a:bodyPr>
          <a:lstStyle/>
          <a:p>
            <a:pPr marL="285750" indent="-285750">
              <a:buFont typeface="Arial" charset="0"/>
              <a:buChar char="•"/>
            </a:pPr>
            <a:endParaRPr lang="en-US" dirty="0" smtClean="0"/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sz="10400" dirty="0"/>
              <a:t>. </a:t>
            </a:r>
            <a:r>
              <a:rPr lang="en-US" sz="10400" dirty="0" smtClean="0"/>
              <a:t>With members </a:t>
            </a:r>
          </a:p>
          <a:p>
            <a:pPr marL="285750" indent="-285750">
              <a:spcBef>
                <a:spcPts val="1200"/>
              </a:spcBef>
              <a:spcAft>
                <a:spcPts val="1200"/>
              </a:spcAft>
              <a:buFont typeface="Arial" charset="0"/>
              <a:buChar char="•"/>
            </a:pPr>
            <a:r>
              <a:rPr lang="en-US" sz="2800" dirty="0" smtClean="0"/>
              <a:t>       </a:t>
            </a:r>
            <a:endParaRPr lang="en-US" sz="2800" dirty="0"/>
          </a:p>
        </p:txBody>
      </p:sp>
      <p:pic>
        <p:nvPicPr>
          <p:cNvPr id="6" name="Picture 5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52577" y="2656076"/>
            <a:ext cx="923103" cy="7200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82890" y="4353120"/>
            <a:ext cx="2304256" cy="23042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4416106"/>
            <a:ext cx="3454283" cy="2109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4427408" y="2132856"/>
            <a:ext cx="3600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ctr">
              <a:buFont typeface="Arial" panose="020B0604020202020204" pitchFamily="34" charset="0"/>
              <a:buChar char="•"/>
            </a:pPr>
            <a:r>
              <a:rPr lang="en-US" sz="2800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b="1" dirty="0">
                <a:solidFill>
                  <a:schemeClr val="accent1">
                    <a:lumMod val="75000"/>
                  </a:schemeClr>
                </a:solidFill>
              </a:rPr>
              <a:t>IASSW </a:t>
            </a:r>
            <a:r>
              <a:rPr lang="en-US" sz="2800" b="1" dirty="0" smtClean="0">
                <a:solidFill>
                  <a:schemeClr val="accent1">
                    <a:lumMod val="75000"/>
                  </a:schemeClr>
                </a:solidFill>
              </a:rPr>
              <a:t>web-site</a:t>
            </a:r>
            <a:endParaRPr lang="en-US" sz="24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644008" y="3829900"/>
            <a:ext cx="43204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Social Networks</a:t>
            </a:r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3"/>
          </p:nvPr>
        </p:nvSpPr>
        <p:spPr>
          <a:xfrm>
            <a:off x="4319609" y="1340768"/>
            <a:ext cx="4189040" cy="658368"/>
          </a:xfrm>
        </p:spPr>
        <p:txBody>
          <a:bodyPr/>
          <a:lstStyle/>
          <a:p>
            <a:r>
              <a:rPr lang="en-US" sz="2600" dirty="0" smtClean="0"/>
              <a:t>With broader audience</a:t>
            </a:r>
            <a:endParaRPr lang="en-US" sz="2600" dirty="0"/>
          </a:p>
        </p:txBody>
      </p:sp>
    </p:spTree>
    <p:extLst>
      <p:ext uri="{BB962C8B-B14F-4D97-AF65-F5344CB8AC3E}">
        <p14:creationId xmlns:p14="http://schemas.microsoft.com/office/powerpoint/2010/main" val="20421941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83768" y="-531440"/>
            <a:ext cx="6172200" cy="2053590"/>
          </a:xfrm>
        </p:spPr>
        <p:txBody>
          <a:bodyPr/>
          <a:lstStyle/>
          <a:p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KEY CHALLENGES</a:t>
            </a:r>
            <a:endParaRPr lang="en-US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339752" y="1988840"/>
            <a:ext cx="6172200" cy="3888854"/>
          </a:xfrm>
        </p:spPr>
        <p:txBody>
          <a:bodyPr>
            <a:noAutofit/>
          </a:bodyPr>
          <a:lstStyle/>
          <a:p>
            <a:pPr marL="285750" indent="-285750">
              <a:spcAft>
                <a:spcPts val="4200"/>
              </a:spcAft>
              <a:buFont typeface="Arial" panose="020B0604020202020204" pitchFamily="34" charset="0"/>
              <a:buChar char="•"/>
            </a:pPr>
            <a:r>
              <a:rPr lang="en-US" sz="2800" dirty="0" smtClean="0"/>
              <a:t>How to sustain and enhance membership?</a:t>
            </a:r>
          </a:p>
          <a:p>
            <a:pPr marL="285750" indent="-285750">
              <a:spcAft>
                <a:spcPts val="4200"/>
              </a:spcAft>
              <a:buFont typeface="Arial" panose="020B0604020202020204" pitchFamily="34" charset="0"/>
              <a:buChar char="•"/>
            </a:pPr>
            <a:r>
              <a:rPr lang="en-US" sz="2800" dirty="0" smtClean="0"/>
              <a:t>How to work out the problem of irregular payment of membership dues?</a:t>
            </a:r>
          </a:p>
          <a:p>
            <a:pPr marL="285750" indent="-285750">
              <a:spcAft>
                <a:spcPts val="2400"/>
              </a:spcAft>
              <a:buFont typeface="Arial" panose="020B0604020202020204" pitchFamily="34" charset="0"/>
              <a:buChar char="•"/>
            </a:pPr>
            <a:r>
              <a:rPr lang="en-US" sz="2800" dirty="0" smtClean="0"/>
              <a:t>How to improve internal and external communication?</a:t>
            </a:r>
            <a:endParaRPr lang="en-US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C40366-7E27-46A0-BDDE-D00DBC1E8057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37891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002060"/>
                </a:solidFill>
              </a:rPr>
              <a:t>KEY SECRETARY’S ACTIVITIES</a:t>
            </a:r>
            <a:endParaRPr lang="en-US" b="1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931224" cy="5069160"/>
          </a:xfrm>
        </p:spPr>
        <p:txBody>
          <a:bodyPr>
            <a:normAutofit lnSpcReduction="10000"/>
          </a:bodyPr>
          <a:lstStyle/>
          <a:p>
            <a:r>
              <a:rPr lang="en-US" dirty="0"/>
              <a:t>Major revision of </a:t>
            </a:r>
            <a:r>
              <a:rPr lang="en-US" dirty="0" smtClean="0"/>
              <a:t>the IASSW Manual </a:t>
            </a:r>
            <a:r>
              <a:rPr lang="en-US" dirty="0"/>
              <a:t>of </a:t>
            </a:r>
            <a:r>
              <a:rPr lang="en-US" dirty="0" smtClean="0"/>
              <a:t>Policies and Procedures; keeping it updated (2014-2016)</a:t>
            </a:r>
            <a:endParaRPr lang="en-US" dirty="0"/>
          </a:p>
          <a:p>
            <a:r>
              <a:rPr lang="en-US" dirty="0" smtClean="0"/>
              <a:t>Supervision of IASSW elections, including creation and management of the on-line voting system (2014-2016)</a:t>
            </a:r>
          </a:p>
          <a:p>
            <a:r>
              <a:rPr lang="en-US" dirty="0" smtClean="0"/>
              <a:t>Supervision of the membership </a:t>
            </a:r>
            <a:r>
              <a:rPr lang="en-US" dirty="0" err="1" smtClean="0"/>
              <a:t>masterlist</a:t>
            </a:r>
            <a:r>
              <a:rPr lang="en-US" dirty="0" smtClean="0"/>
              <a:t> (2014-2016)</a:t>
            </a:r>
          </a:p>
          <a:p>
            <a:r>
              <a:rPr lang="en-US" dirty="0"/>
              <a:t>Arrangement of nomination and voting for Eileen </a:t>
            </a:r>
            <a:r>
              <a:rPr lang="en-US" dirty="0" err="1"/>
              <a:t>Younghousband</a:t>
            </a:r>
            <a:r>
              <a:rPr lang="en-US" dirty="0"/>
              <a:t> Award (2015)</a:t>
            </a:r>
          </a:p>
          <a:p>
            <a:r>
              <a:rPr lang="en-US" dirty="0" smtClean="0"/>
              <a:t>On-line survey  of IASSW members on satisfaction with the association and</a:t>
            </a:r>
            <a:r>
              <a:rPr lang="uk-UA" dirty="0"/>
              <a:t> </a:t>
            </a:r>
            <a:r>
              <a:rPr lang="en-US" dirty="0" smtClean="0"/>
              <a:t>their vision of further development (2015)</a:t>
            </a:r>
          </a:p>
          <a:p>
            <a:r>
              <a:rPr lang="en-US" dirty="0"/>
              <a:t>Certification of membership for elections, project application etc.</a:t>
            </a:r>
          </a:p>
          <a:p>
            <a:r>
              <a:rPr lang="en-US" dirty="0" smtClean="0"/>
              <a:t>Communication with members etc.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7FC40366-7E27-46A0-BDDE-D00DBC1E8057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34251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55776" y="3284984"/>
            <a:ext cx="6172200" cy="2053590"/>
          </a:xfrm>
        </p:spPr>
        <p:txBody>
          <a:bodyPr/>
          <a:lstStyle/>
          <a:p>
            <a:r>
              <a:rPr lang="en-US" dirty="0" smtClean="0"/>
              <a:t>MEMBERSHIP INFORMATION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C40366-7E27-46A0-BDDE-D00DBC1E8057}" type="slidenum">
              <a:rPr lang="en-US" smtClean="0"/>
              <a:t>3</a:t>
            </a:fld>
            <a:endParaRPr lang="en-US"/>
          </a:p>
        </p:txBody>
      </p:sp>
      <p:pic>
        <p:nvPicPr>
          <p:cNvPr id="5" name="Picture 2" descr="C:\Users\User\Documents\Tanya\IASSW\images2.jpe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75034" y="476672"/>
            <a:ext cx="3744416" cy="37947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667459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404664"/>
            <a:ext cx="7467600" cy="1143000"/>
          </a:xfrm>
        </p:spPr>
        <p:txBody>
          <a:bodyPr>
            <a:noAutofit/>
          </a:bodyPr>
          <a:lstStyle/>
          <a:p>
            <a:r>
              <a:rPr lang="en-US" sz="3600" b="1" dirty="0">
                <a:solidFill>
                  <a:srgbClr val="002060"/>
                </a:solidFill>
              </a:rPr>
              <a:t>membership in the IASSW comprises </a:t>
            </a:r>
            <a:r>
              <a:rPr lang="en-US" sz="3600" b="1" dirty="0" smtClean="0">
                <a:solidFill>
                  <a:srgbClr val="002060"/>
                </a:solidFill>
              </a:rPr>
              <a:t>from:</a:t>
            </a:r>
            <a:endParaRPr lang="en-US" sz="3600" b="1" i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539552" y="1628800"/>
            <a:ext cx="8003232" cy="5112568"/>
          </a:xfrm>
        </p:spPr>
        <p:txBody>
          <a:bodyPr/>
          <a:lstStyle/>
          <a:p>
            <a:r>
              <a:rPr lang="en-US" sz="2800" b="1" dirty="0" smtClean="0">
                <a:solidFill>
                  <a:srgbClr val="C00000"/>
                </a:solidFill>
              </a:rPr>
              <a:t>institutional </a:t>
            </a:r>
            <a:r>
              <a:rPr lang="en-US" sz="2800" b="1" dirty="0">
                <a:solidFill>
                  <a:srgbClr val="C00000"/>
                </a:solidFill>
              </a:rPr>
              <a:t>members </a:t>
            </a:r>
            <a:r>
              <a:rPr lang="en-US" sz="2800" dirty="0"/>
              <a:t>– social work educational programs at the post-secondary or tertiary level that prepare for professional social work;</a:t>
            </a:r>
          </a:p>
          <a:p>
            <a:pPr lvl="0">
              <a:spcBef>
                <a:spcPts val="1200"/>
              </a:spcBef>
            </a:pPr>
            <a:r>
              <a:rPr lang="en-US" sz="2800" b="1" dirty="0">
                <a:solidFill>
                  <a:srgbClr val="C00000"/>
                </a:solidFill>
              </a:rPr>
              <a:t>individual members </a:t>
            </a:r>
            <a:r>
              <a:rPr lang="en-US" sz="2800" dirty="0"/>
              <a:t>– interested individuals, mostly social work educators</a:t>
            </a:r>
          </a:p>
          <a:p>
            <a:pPr>
              <a:spcBef>
                <a:spcPts val="1200"/>
              </a:spcBef>
            </a:pPr>
            <a:r>
              <a:rPr lang="en-US" sz="2800" b="1" dirty="0">
                <a:solidFill>
                  <a:srgbClr val="C00000"/>
                </a:solidFill>
              </a:rPr>
              <a:t>affiliate members </a:t>
            </a:r>
            <a:r>
              <a:rPr lang="en-US" sz="2800" dirty="0"/>
              <a:t>– organizations and agencies with an expressed interest in social work education (e.g. accreditation agencies, sub-regional or national associations etc.).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7FC40366-7E27-46A0-BDDE-D00DBC1E8057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04402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0"/>
            <a:ext cx="8291264" cy="1143000"/>
          </a:xfrm>
        </p:spPr>
        <p:txBody>
          <a:bodyPr>
            <a:noAutofit/>
          </a:bodyPr>
          <a:lstStyle/>
          <a:p>
            <a:r>
              <a:rPr lang="en-US" sz="3600" b="1" dirty="0" smtClean="0">
                <a:solidFill>
                  <a:srgbClr val="002060"/>
                </a:solidFill>
              </a:rPr>
              <a:t>Total number of the IASSW members </a:t>
            </a:r>
            <a:endParaRPr lang="en-US" sz="3600" b="1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931224" cy="5069160"/>
          </a:xfrm>
        </p:spPr>
        <p:txBody>
          <a:bodyPr>
            <a:normAutofit fontScale="40000" lnSpcReduction="20000"/>
          </a:bodyPr>
          <a:lstStyle/>
          <a:p>
            <a:pPr algn="ctr"/>
            <a:r>
              <a:rPr lang="en-US" sz="5100" dirty="0"/>
              <a:t>According to the membership list </a:t>
            </a:r>
            <a:r>
              <a:rPr lang="en-US" sz="5100" dirty="0" smtClean="0"/>
              <a:t>as    </a:t>
            </a:r>
          </a:p>
          <a:p>
            <a:pPr marL="0" indent="0" algn="ctr">
              <a:buNone/>
            </a:pPr>
            <a:r>
              <a:rPr lang="en-US" sz="5100" dirty="0" smtClean="0"/>
              <a:t>    of 1 January, 2016 </a:t>
            </a:r>
            <a:r>
              <a:rPr lang="en-US" sz="5100" dirty="0"/>
              <a:t>the IASSW </a:t>
            </a:r>
            <a:r>
              <a:rPr lang="en-US" sz="5100" dirty="0" smtClean="0"/>
              <a:t>has:</a:t>
            </a:r>
          </a:p>
          <a:p>
            <a:pPr algn="ctr"/>
            <a:endParaRPr lang="en-US" sz="4300" b="1" dirty="0" smtClean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algn="ctr">
              <a:buNone/>
            </a:pPr>
            <a:r>
              <a:rPr lang="en-US" sz="90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611 </a:t>
            </a:r>
            <a:r>
              <a:rPr lang="en-US" sz="9000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members </a:t>
            </a:r>
          </a:p>
          <a:p>
            <a:pPr marL="731520" lvl="2" indent="0" algn="ctr">
              <a:buNone/>
            </a:pPr>
            <a:r>
              <a:rPr lang="en-US" sz="8000" b="1" dirty="0"/>
              <a:t>from </a:t>
            </a:r>
            <a:r>
              <a:rPr lang="en-US" sz="8000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73 countries</a:t>
            </a:r>
          </a:p>
          <a:p>
            <a:endParaRPr lang="en-US" sz="5900" dirty="0" smtClean="0"/>
          </a:p>
          <a:p>
            <a:pPr marL="651510" lvl="1" indent="-285750" algn="ctr">
              <a:buFont typeface="Arial" panose="020B0604020202020204" pitchFamily="34" charset="0"/>
              <a:buChar char="•"/>
            </a:pPr>
            <a:r>
              <a:rPr lang="en-US" sz="5900" dirty="0" smtClean="0"/>
              <a:t> </a:t>
            </a:r>
            <a:r>
              <a:rPr lang="en-US" sz="5900" b="1" dirty="0" smtClean="0"/>
              <a:t>402 school </a:t>
            </a:r>
            <a:r>
              <a:rPr lang="en-US" sz="5900" dirty="0" smtClean="0"/>
              <a:t>members,</a:t>
            </a:r>
          </a:p>
          <a:p>
            <a:pPr marL="822960" lvl="1" indent="-457200" algn="ctr">
              <a:buFont typeface="Arial" panose="020B0604020202020204" pitchFamily="34" charset="0"/>
              <a:buChar char="•"/>
            </a:pPr>
            <a:r>
              <a:rPr lang="en-US" sz="5900" b="1" dirty="0" smtClean="0"/>
              <a:t>204 </a:t>
            </a:r>
            <a:r>
              <a:rPr lang="en-US" sz="5900" b="1" dirty="0"/>
              <a:t>individual</a:t>
            </a:r>
            <a:r>
              <a:rPr lang="en-US" sz="5900" dirty="0"/>
              <a:t> </a:t>
            </a:r>
            <a:r>
              <a:rPr lang="en-US" sz="5900" dirty="0" smtClean="0"/>
              <a:t>members,</a:t>
            </a:r>
          </a:p>
          <a:p>
            <a:pPr marL="822960" lvl="1" indent="-457200" algn="ctr">
              <a:buFont typeface="Arial" panose="020B0604020202020204" pitchFamily="34" charset="0"/>
              <a:buChar char="•"/>
            </a:pPr>
            <a:r>
              <a:rPr lang="en-US" sz="5900" b="1" dirty="0" smtClean="0"/>
              <a:t>5 affiliated</a:t>
            </a:r>
            <a:r>
              <a:rPr lang="en-US" sz="5900" dirty="0" smtClean="0"/>
              <a:t> members </a:t>
            </a:r>
          </a:p>
          <a:p>
            <a:pPr lvl="2" algn="ctr"/>
            <a:endParaRPr lang="en-US" sz="3800" dirty="0"/>
          </a:p>
          <a:p>
            <a:pPr lvl="2"/>
            <a:endParaRPr lang="en-US" sz="3800" dirty="0" smtClean="0"/>
          </a:p>
          <a:p>
            <a:pPr lvl="2" indent="-549275"/>
            <a:endParaRPr lang="en-US" sz="3800" b="1" dirty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365125" lvl="2" indent="0" algn="ctr">
              <a:buNone/>
            </a:pPr>
            <a:r>
              <a:rPr lang="en-US" sz="60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Overall number of members</a:t>
            </a:r>
          </a:p>
          <a:p>
            <a:pPr marL="365125" lvl="2" indent="0" algn="ctr">
              <a:buNone/>
            </a:pPr>
            <a:r>
              <a:rPr lang="en-US" sz="60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for the last 2 years is stable</a:t>
            </a:r>
          </a:p>
          <a:p>
            <a:pPr lvl="2" indent="-549275"/>
            <a:endParaRPr lang="en-US" sz="3200" dirty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7FC40366-7E27-46A0-BDDE-D00DBC1E8057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95261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35812"/>
            <a:ext cx="7467600" cy="1143000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rgbClr val="002060"/>
                </a:solidFill>
              </a:rPr>
              <a:t>Distribution </a:t>
            </a:r>
            <a:r>
              <a:rPr lang="en-US" b="1" dirty="0" smtClean="0">
                <a:solidFill>
                  <a:srgbClr val="002060"/>
                </a:solidFill>
              </a:rPr>
              <a:t>of IASSW </a:t>
            </a:r>
            <a:r>
              <a:rPr lang="en-US" b="1" dirty="0">
                <a:solidFill>
                  <a:srgbClr val="002060"/>
                </a:solidFill>
              </a:rPr>
              <a:t>Members by </a:t>
            </a:r>
            <a:r>
              <a:rPr lang="en-US" b="1" dirty="0" smtClean="0">
                <a:solidFill>
                  <a:srgbClr val="002060"/>
                </a:solidFill>
              </a:rPr>
              <a:t>Regions </a:t>
            </a:r>
            <a:r>
              <a:rPr lang="en-US" sz="2400" i="1" dirty="0" smtClean="0"/>
              <a:t>(N= 611, Jan 2016)</a:t>
            </a:r>
            <a:endParaRPr lang="en-US" sz="2400" i="1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7FC40366-7E27-46A0-BDDE-D00DBC1E8057}" type="slidenum">
              <a:rPr lang="en-US" smtClean="0"/>
              <a:t>6</a:t>
            </a:fld>
            <a:endParaRPr lang="en-US"/>
          </a:p>
        </p:txBody>
      </p:sp>
      <p:graphicFrame>
        <p:nvGraphicFramePr>
          <p:cNvPr id="7" name="Chart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4602135"/>
              </p:ext>
            </p:extLst>
          </p:nvPr>
        </p:nvGraphicFramePr>
        <p:xfrm>
          <a:off x="0" y="1340768"/>
          <a:ext cx="8964488" cy="55172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1705799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332656"/>
            <a:ext cx="8568952" cy="1143000"/>
          </a:xfrm>
        </p:spPr>
        <p:txBody>
          <a:bodyPr/>
          <a:lstStyle/>
          <a:p>
            <a:r>
              <a:rPr lang="en-US" b="1" dirty="0">
                <a:solidFill>
                  <a:srgbClr val="002060"/>
                </a:solidFill>
              </a:rPr>
              <a:t>Distribution of IASSW school members by regions </a:t>
            </a:r>
            <a:r>
              <a:rPr lang="en-US" sz="2400" i="1" dirty="0"/>
              <a:t>(N= </a:t>
            </a:r>
            <a:r>
              <a:rPr lang="en-US" sz="2400" i="1" dirty="0" smtClean="0"/>
              <a:t>402, </a:t>
            </a:r>
            <a:r>
              <a:rPr lang="en-US" sz="2400" i="1" dirty="0"/>
              <a:t>N, %; </a:t>
            </a:r>
            <a:r>
              <a:rPr lang="en-US" sz="2400" i="1" dirty="0" smtClean="0"/>
              <a:t>Jan 2016)</a:t>
            </a:r>
            <a:endParaRPr lang="en-US" sz="2400" i="1" dirty="0"/>
          </a:p>
        </p:txBody>
      </p:sp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48476829"/>
              </p:ext>
            </p:extLst>
          </p:nvPr>
        </p:nvGraphicFramePr>
        <p:xfrm>
          <a:off x="323528" y="1700808"/>
          <a:ext cx="8280920" cy="49685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7FC40366-7E27-46A0-BDDE-D00DBC1E8057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02646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47248" cy="1143000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rgbClr val="002060"/>
                </a:solidFill>
              </a:rPr>
              <a:t>Countries that have </a:t>
            </a:r>
            <a:r>
              <a:rPr lang="en-US" b="1" dirty="0" smtClean="0">
                <a:solidFill>
                  <a:srgbClr val="FF0000"/>
                </a:solidFill>
              </a:rPr>
              <a:t>10 </a:t>
            </a:r>
            <a:r>
              <a:rPr lang="en-US" b="1" dirty="0" smtClean="0">
                <a:solidFill>
                  <a:srgbClr val="002060"/>
                </a:solidFill>
              </a:rPr>
              <a:t>and </a:t>
            </a:r>
            <a:r>
              <a:rPr lang="en-US" b="1" dirty="0">
                <a:solidFill>
                  <a:srgbClr val="002060"/>
                </a:solidFill>
              </a:rPr>
              <a:t>more institutional members </a:t>
            </a:r>
            <a:r>
              <a:rPr lang="en-US" sz="2700" i="1" dirty="0"/>
              <a:t>(N of schools in </a:t>
            </a:r>
            <a:r>
              <a:rPr lang="en-US" sz="2700" i="1" dirty="0" smtClean="0"/>
              <a:t>country; Jan 2016)</a:t>
            </a:r>
            <a:endParaRPr lang="en-US" sz="2700" i="1" dirty="0"/>
          </a:p>
        </p:txBody>
      </p:sp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07096058"/>
              </p:ext>
            </p:extLst>
          </p:nvPr>
        </p:nvGraphicFramePr>
        <p:xfrm>
          <a:off x="251520" y="1556792"/>
          <a:ext cx="8352928" cy="48965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7FC40366-7E27-46A0-BDDE-D00DBC1E8057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681221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>
                <a:solidFill>
                  <a:srgbClr val="002060"/>
                </a:solidFill>
              </a:rPr>
              <a:t>Distribution of IASSW </a:t>
            </a:r>
            <a:r>
              <a:rPr lang="en-US" b="1" dirty="0" smtClean="0">
                <a:solidFill>
                  <a:srgbClr val="002060"/>
                </a:solidFill>
              </a:rPr>
              <a:t>individual members </a:t>
            </a:r>
            <a:r>
              <a:rPr lang="en-US" b="1" dirty="0">
                <a:solidFill>
                  <a:srgbClr val="002060"/>
                </a:solidFill>
              </a:rPr>
              <a:t>by regions </a:t>
            </a:r>
            <a:r>
              <a:rPr lang="en-US" sz="2400" i="1" dirty="0"/>
              <a:t>(N= </a:t>
            </a:r>
            <a:r>
              <a:rPr lang="en-US" sz="2400" i="1" dirty="0" smtClean="0"/>
              <a:t>204, </a:t>
            </a:r>
            <a:r>
              <a:rPr lang="en-US" sz="2400" i="1" dirty="0"/>
              <a:t>N, %; Jan 2016)</a:t>
            </a:r>
            <a:endParaRPr lang="en-US" dirty="0"/>
          </a:p>
        </p:txBody>
      </p:sp>
      <p:graphicFrame>
        <p:nvGraphicFramePr>
          <p:cNvPr id="5" name="Char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04312941"/>
              </p:ext>
            </p:extLst>
          </p:nvPr>
        </p:nvGraphicFramePr>
        <p:xfrm>
          <a:off x="-108520" y="1196752"/>
          <a:ext cx="9073008" cy="54726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7FC40366-7E27-46A0-BDDE-D00DBC1E8057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264041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明朝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明朝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明朝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明朝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246</TotalTime>
  <Words>664</Words>
  <Application>Microsoft Office PowerPoint</Application>
  <PresentationFormat>On-screen Show (4:3)</PresentationFormat>
  <Paragraphs>106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Oriel</vt:lpstr>
      <vt:lpstr>Report  of the IASSW Secretary for the IASSW General Assembly  (28 June, 2016) </vt:lpstr>
      <vt:lpstr>KEY SECRETARY’S ACTIVITIES</vt:lpstr>
      <vt:lpstr>MEMBERSHIP INFORMATION</vt:lpstr>
      <vt:lpstr>membership in the IASSW comprises from:</vt:lpstr>
      <vt:lpstr>Total number of the IASSW members </vt:lpstr>
      <vt:lpstr>Distribution of IASSW Members by Regions (N= 611, Jan 2016)</vt:lpstr>
      <vt:lpstr>Distribution of IASSW school members by regions (N= 402, N, %; Jan 2016)</vt:lpstr>
      <vt:lpstr>Countries that have 10 and more institutional members (N of schools in country; Jan 2016)</vt:lpstr>
      <vt:lpstr>Distribution of IASSW individual members by regions (N= 204, N, %; Jan 2016)</vt:lpstr>
      <vt:lpstr>MEMBERSHIP DUES</vt:lpstr>
      <vt:lpstr>Membership Status and Membership Dues</vt:lpstr>
      <vt:lpstr>Discounts for Membership Dues</vt:lpstr>
      <vt:lpstr>Membership Benefits</vt:lpstr>
      <vt:lpstr>COMMUNICATION</vt:lpstr>
      <vt:lpstr>Modes of Communication</vt:lpstr>
      <vt:lpstr>KEY CHALLENGES</vt:lpstr>
    </vt:vector>
  </TitlesOfParts>
  <Company>Toshiba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Membership Information</dc:title>
  <dc:creator>User</dc:creator>
  <cp:lastModifiedBy>User</cp:lastModifiedBy>
  <cp:revision>36</cp:revision>
  <dcterms:created xsi:type="dcterms:W3CDTF">2013-01-17T00:36:07Z</dcterms:created>
  <dcterms:modified xsi:type="dcterms:W3CDTF">2016-06-07T10:40:53Z</dcterms:modified>
</cp:coreProperties>
</file>