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65" r:id="rId5"/>
    <p:sldId id="264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28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CEDB-9B4E-4BDC-A374-7D6A134679EC}" type="datetimeFigureOut">
              <a:rPr lang="en-CA" smtClean="0"/>
              <a:pPr/>
              <a:t>2017-06-14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DD89A-766B-4960-9FCE-3AC059DD70B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50331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CEDB-9B4E-4BDC-A374-7D6A134679EC}" type="datetimeFigureOut">
              <a:rPr lang="en-CA" smtClean="0"/>
              <a:pPr/>
              <a:t>2017-06-14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DD89A-766B-4960-9FCE-3AC059DD70B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3304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CEDB-9B4E-4BDC-A374-7D6A134679EC}" type="datetimeFigureOut">
              <a:rPr lang="en-CA" smtClean="0"/>
              <a:pPr/>
              <a:t>2017-06-14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DD89A-766B-4960-9FCE-3AC059DD70B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5513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CEDB-9B4E-4BDC-A374-7D6A134679EC}" type="datetimeFigureOut">
              <a:rPr lang="en-CA" smtClean="0"/>
              <a:pPr/>
              <a:t>2017-06-14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DD89A-766B-4960-9FCE-3AC059DD70B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35368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CEDB-9B4E-4BDC-A374-7D6A134679EC}" type="datetimeFigureOut">
              <a:rPr lang="en-CA" smtClean="0"/>
              <a:pPr/>
              <a:t>2017-06-14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DD89A-766B-4960-9FCE-3AC059DD70B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60428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CEDB-9B4E-4BDC-A374-7D6A134679EC}" type="datetimeFigureOut">
              <a:rPr lang="en-CA" smtClean="0"/>
              <a:pPr/>
              <a:t>2017-06-14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DD89A-766B-4960-9FCE-3AC059DD70B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9373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CEDB-9B4E-4BDC-A374-7D6A134679EC}" type="datetimeFigureOut">
              <a:rPr lang="en-CA" smtClean="0"/>
              <a:pPr/>
              <a:t>2017-06-14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DD89A-766B-4960-9FCE-3AC059DD70B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39261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CEDB-9B4E-4BDC-A374-7D6A134679EC}" type="datetimeFigureOut">
              <a:rPr lang="en-CA" smtClean="0"/>
              <a:pPr/>
              <a:t>2017-06-14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DD89A-766B-4960-9FCE-3AC059DD70B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67160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CEDB-9B4E-4BDC-A374-7D6A134679EC}" type="datetimeFigureOut">
              <a:rPr lang="en-CA" smtClean="0"/>
              <a:pPr/>
              <a:t>2017-06-14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DD89A-766B-4960-9FCE-3AC059DD70B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6187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CEDB-9B4E-4BDC-A374-7D6A134679EC}" type="datetimeFigureOut">
              <a:rPr lang="en-CA" smtClean="0"/>
              <a:pPr/>
              <a:t>2017-06-14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DD89A-766B-4960-9FCE-3AC059DD70B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84142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CEDB-9B4E-4BDC-A374-7D6A134679EC}" type="datetimeFigureOut">
              <a:rPr lang="en-CA" smtClean="0"/>
              <a:pPr/>
              <a:t>2017-06-14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DD89A-766B-4960-9FCE-3AC059DD70B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18801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5CEDB-9B4E-4BDC-A374-7D6A134679EC}" type="datetimeFigureOut">
              <a:rPr lang="en-CA" smtClean="0"/>
              <a:pPr/>
              <a:t>2017-06-14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DD89A-766B-4960-9FCE-3AC059DD70B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46867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09600"/>
            <a:ext cx="8458200" cy="2743201"/>
          </a:xfrm>
        </p:spPr>
        <p:txBody>
          <a:bodyPr>
            <a:noAutofit/>
          </a:bodyPr>
          <a:lstStyle/>
          <a:p>
            <a:r>
              <a:rPr lang="fi-FI" sz="2800" b="1" dirty="0" smtClean="0"/>
              <a:t>2016 Joint World Conference on Social Work, Education and Social Development </a:t>
            </a:r>
            <a:br>
              <a:rPr lang="fi-FI" sz="2800" b="1" dirty="0" smtClean="0"/>
            </a:br>
            <a:r>
              <a:rPr lang="fi-FI" sz="3600" dirty="0" smtClean="0"/>
              <a:t/>
            </a:r>
            <a:br>
              <a:rPr lang="fi-FI" sz="3600" dirty="0" smtClean="0"/>
            </a:br>
            <a:r>
              <a:rPr lang="fi-FI" sz="3200" dirty="0" smtClean="0"/>
              <a:t>Innovations in Social Work Research Approaches and Methods: Applications to Education and Practice</a:t>
            </a:r>
            <a:endParaRPr lang="en-CA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772400" cy="1752600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June 30, 8:30-10 am, Workshop, Room 104 (1F)</a:t>
            </a:r>
          </a:p>
          <a:p>
            <a:endParaRPr lang="fi-FI" dirty="0" smtClean="0"/>
          </a:p>
          <a:p>
            <a:r>
              <a:rPr lang="fi-FI" dirty="0" smtClean="0"/>
              <a:t>Dixon Sookraj, Linda De chanu, Anna Metteri &amp; Tuula Heinonen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3816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Overview of the session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dirty="0" smtClean="0"/>
              <a:t>IASSW Research Committee (Context)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 smtClean="0"/>
              <a:t>What has been accomplshed – Draft Statement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 smtClean="0"/>
              <a:t>Workshop objectives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dirty="0" smtClean="0"/>
              <a:t>Emerging topics for social work research and action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dirty="0" smtClean="0"/>
              <a:t>Research paradigms, methodologies and methods in social work research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dirty="0" smtClean="0"/>
              <a:t>Challenges and opportunities emerging in and for research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dirty="0" smtClean="0"/>
              <a:t>How social work should or could respond to these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022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/>
              <a:t>IASSW &amp; Research: Historical Context, Activities and Outcomes 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i-FI" dirty="0" smtClean="0"/>
              <a:t>How and why the Research Comittee was formed and what is its mandate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6632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3600" b="1" dirty="0" smtClean="0"/>
              <a:t>Emerging topics </a:t>
            </a:r>
            <a:r>
              <a:rPr lang="en-GB" sz="3600" b="1" dirty="0" smtClean="0"/>
              <a:t>and research paradigms, methodologies &amp; methods</a:t>
            </a:r>
            <a:endParaRPr lang="en-GB" sz="36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TOPICS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 smtClean="0"/>
              <a:t>Global change</a:t>
            </a:r>
          </a:p>
          <a:p>
            <a:r>
              <a:rPr lang="fi-FI" dirty="0" smtClean="0"/>
              <a:t>Indigenous concerns</a:t>
            </a:r>
          </a:p>
          <a:p>
            <a:r>
              <a:rPr lang="fi-FI" dirty="0" smtClean="0"/>
              <a:t>Natural and other disasters</a:t>
            </a:r>
          </a:p>
          <a:p>
            <a:r>
              <a:rPr lang="fi-FI" dirty="0" smtClean="0"/>
              <a:t>World conflicts</a:t>
            </a:r>
          </a:p>
          <a:p>
            <a:r>
              <a:rPr lang="fi-FI" dirty="0" smtClean="0"/>
              <a:t>Migration and immigration: local and global features and issues</a:t>
            </a:r>
          </a:p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RESEARCH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fi-FI" smtClean="0"/>
              <a:t>Indigenous knowledges and research </a:t>
            </a:r>
          </a:p>
          <a:p>
            <a:r>
              <a:rPr lang="fi-FI" smtClean="0"/>
              <a:t>Grassroots-led inquiry and action</a:t>
            </a:r>
          </a:p>
          <a:p>
            <a:r>
              <a:rPr lang="fi-FI" smtClean="0"/>
              <a:t>Increased needs and interest in mixed methodologies and methods</a:t>
            </a:r>
          </a:p>
          <a:p>
            <a:r>
              <a:rPr lang="fi-FI" smtClean="0"/>
              <a:t>Publication forums and issues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587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/>
              <a:t>Emerging topics and research paradigms, methodologies &amp; methods</a:t>
            </a:r>
            <a:endParaRPr lang="en-GB" sz="36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TOPICS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Trade policies and effects on social work and service users. </a:t>
            </a:r>
          </a:p>
          <a:p>
            <a:r>
              <a:rPr lang="fi-FI" dirty="0"/>
              <a:t>Public sector, privatization and their effects</a:t>
            </a:r>
          </a:p>
          <a:p>
            <a:r>
              <a:rPr lang="fi-FI" dirty="0" smtClean="0">
                <a:solidFill>
                  <a:srgbClr val="FF0000"/>
                </a:solidFill>
              </a:rPr>
              <a:t>Comparison</a:t>
            </a:r>
            <a:r>
              <a:rPr lang="fi-FI" dirty="0" smtClean="0"/>
              <a:t> </a:t>
            </a:r>
            <a:r>
              <a:rPr lang="fi-FI" dirty="0" smtClean="0"/>
              <a:t>of country policies and social work practice. </a:t>
            </a:r>
            <a:endParaRPr lang="fi-FI" dirty="0"/>
          </a:p>
          <a:p>
            <a:r>
              <a:rPr lang="fi-FI" dirty="0"/>
              <a:t>Policy and practice </a:t>
            </a:r>
            <a:r>
              <a:rPr lang="fi-FI" dirty="0" smtClean="0"/>
              <a:t>transferability</a:t>
            </a:r>
            <a:endParaRPr lang="fi-FI" dirty="0"/>
          </a:p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RESEARCH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fi-FI" dirty="0" smtClean="0"/>
              <a:t>Mixed </a:t>
            </a:r>
            <a:r>
              <a:rPr lang="fi-FI" dirty="0"/>
              <a:t>methodologies and </a:t>
            </a:r>
            <a:r>
              <a:rPr lang="fi-FI" dirty="0" smtClean="0"/>
              <a:t>methods to ’follow the money’</a:t>
            </a:r>
          </a:p>
          <a:p>
            <a:endParaRPr lang="fi-FI" dirty="0"/>
          </a:p>
          <a:p>
            <a:r>
              <a:rPr lang="fi-FI" dirty="0" smtClean="0"/>
              <a:t>Inter-country </a:t>
            </a:r>
            <a:r>
              <a:rPr lang="fi-FI" dirty="0"/>
              <a:t>comparative </a:t>
            </a:r>
            <a:r>
              <a:rPr lang="fi-FI" dirty="0" smtClean="0"/>
              <a:t> research: </a:t>
            </a:r>
            <a:r>
              <a:rPr lang="fi-FI" dirty="0"/>
              <a:t>methodologies and methods 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 smtClean="0"/>
              <a:t>Evaluation of Knowledge and policy transfer </a:t>
            </a:r>
            <a:r>
              <a:rPr lang="fi-FI" dirty="0"/>
              <a:t>and sharing benefits of research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70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4000" dirty="0" smtClean="0"/>
              <a:t/>
            </a:r>
            <a:br>
              <a:rPr lang="fi-FI" sz="4000" dirty="0" smtClean="0"/>
            </a:br>
            <a:r>
              <a:rPr lang="fi-FI" sz="4000" b="1" dirty="0" smtClean="0"/>
              <a:t>Challenges and opportunities emerging in and for research </a:t>
            </a:r>
            <a:r>
              <a:rPr lang="fi-FI" dirty="0" smtClean="0"/>
              <a:t/>
            </a:r>
            <a:br>
              <a:rPr lang="fi-FI" dirty="0" smtClean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Climate for social work research</a:t>
            </a:r>
          </a:p>
          <a:p>
            <a:r>
              <a:rPr lang="fi-FI" dirty="0" smtClean="0"/>
              <a:t>Funding sources and challenges</a:t>
            </a:r>
          </a:p>
          <a:p>
            <a:r>
              <a:rPr lang="fi-FI" dirty="0" smtClean="0"/>
              <a:t>Collaboration with grass-roots groups and organizations</a:t>
            </a:r>
          </a:p>
          <a:p>
            <a:r>
              <a:rPr lang="fi-FI" dirty="0" smtClean="0"/>
              <a:t>Interest </a:t>
            </a:r>
            <a:r>
              <a:rPr lang="fi-FI" dirty="0" smtClean="0">
                <a:solidFill>
                  <a:srgbClr val="FF0000"/>
                </a:solidFill>
              </a:rPr>
              <a:t>in</a:t>
            </a:r>
            <a:r>
              <a:rPr lang="fi-FI" dirty="0" smtClean="0"/>
              <a:t> and </a:t>
            </a:r>
            <a:r>
              <a:rPr lang="fi-FI" dirty="0" smtClean="0"/>
              <a:t>need for Indigenous inquiry </a:t>
            </a:r>
          </a:p>
          <a:p>
            <a:r>
              <a:rPr lang="fi-FI" dirty="0" smtClean="0"/>
              <a:t>Conducting micro level vs. macro level research</a:t>
            </a:r>
          </a:p>
          <a:p>
            <a:endParaRPr lang="fi-FI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9687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4000" dirty="0" smtClean="0"/>
              <a:t/>
            </a:r>
            <a:br>
              <a:rPr lang="fi-FI" sz="4000" dirty="0" smtClean="0"/>
            </a:br>
            <a:r>
              <a:rPr lang="fi-FI" sz="4000" b="1" dirty="0" smtClean="0"/>
              <a:t>How social work should or could respond:  Current picture and discussion 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Review of diversity and main focii of social work research around the world</a:t>
            </a:r>
          </a:p>
          <a:p>
            <a:r>
              <a:rPr lang="fi-FI" dirty="0" smtClean="0"/>
              <a:t>Views of audience on knowledge and understanding of research in their country or regional context?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405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Where do we go from here?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Research networks </a:t>
            </a:r>
          </a:p>
          <a:p>
            <a:r>
              <a:rPr lang="en-CA" dirty="0" smtClean="0"/>
              <a:t>Priority topics</a:t>
            </a:r>
          </a:p>
          <a:p>
            <a:r>
              <a:rPr lang="en-CA" dirty="0" smtClean="0"/>
              <a:t>Survey of social work education programs?</a:t>
            </a:r>
          </a:p>
          <a:p>
            <a:r>
              <a:rPr lang="en-CA" dirty="0"/>
              <a:t>Committee membership – who wants to be involved?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4217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ckground_56910150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background_56910150</Template>
  <TotalTime>162</TotalTime>
  <Words>321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background_56910150</vt:lpstr>
      <vt:lpstr>2016 Joint World Conference on Social Work, Education and Social Development   Innovations in Social Work Research Approaches and Methods: Applications to Education and Practice</vt:lpstr>
      <vt:lpstr>Overview of the session</vt:lpstr>
      <vt:lpstr>IASSW &amp; Research: Historical Context, Activities and Outcomes </vt:lpstr>
      <vt:lpstr>Emerging topics and research paradigms, methodologies &amp; methods</vt:lpstr>
      <vt:lpstr>Emerging topics and research paradigms, methodologies &amp; methods</vt:lpstr>
      <vt:lpstr> Challenges and opportunities emerging in and for research  </vt:lpstr>
      <vt:lpstr> How social work should or could respond:  Current picture and discussion  </vt:lpstr>
      <vt:lpstr>Where do we go from here?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World Conference on Social Work, Education and Social Development  2016</dc:title>
  <dc:creator>Tuula</dc:creator>
  <cp:lastModifiedBy>Tuula</cp:lastModifiedBy>
  <cp:revision>26</cp:revision>
  <dcterms:created xsi:type="dcterms:W3CDTF">2016-06-19T02:15:19Z</dcterms:created>
  <dcterms:modified xsi:type="dcterms:W3CDTF">2017-06-15T03:18:36Z</dcterms:modified>
</cp:coreProperties>
</file>