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E5AEB-A31F-44BE-88E0-35AC586AA54B}" type="datetimeFigureOut">
              <a:rPr lang="hr-HR" smtClean="0"/>
              <a:t>30.1.2018.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CF25A-9060-4192-89D5-C820E60C5D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874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12E-B5CD-4E03-A461-DF20B96C1B37}" type="datetime1">
              <a:rPr lang="hr-HR" smtClean="0"/>
              <a:t>30.1.2018.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C1F7-87C5-4EA8-B6A9-8C64865939C4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4A6-D620-46C4-A5F6-BD29E600884D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B4D6-F119-4ADA-96ED-39B21A59C7CF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EB5A-BB28-4689-AD68-454FE89FEA5F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2077-A9D5-4F5C-8738-F82F24B146F8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E3B5-DBAE-412A-93BD-FCE558D26C04}" type="datetime1">
              <a:rPr lang="hr-HR" smtClean="0"/>
              <a:t>30.1.2018.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5FEC-A003-411C-8329-50CB5844FAB1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48FF-F38B-47E9-BE1A-44C3F86AF939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EE4D7-E70E-4A7C-8FAC-C516A6093A28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E756-A445-4833-BFF1-6A89D6DE6F06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E09D58-0DF0-4C79-BB6E-66D7B3105D6E}" type="datetime1">
              <a:rPr lang="hr-HR" smtClean="0"/>
              <a:t>30.1.2018.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528B15D-CEF6-483D-A7F2-956362966E8F}" type="slidenum">
              <a:rPr lang="hr-HR" smtClean="0"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pPr algn="l"/>
            <a:r>
              <a:rPr lang="hr-HR" dirty="0" smtClean="0"/>
              <a:t>Symposium summary (I)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87624" y="1412776"/>
            <a:ext cx="7498080" cy="496855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n-US" dirty="0"/>
              <a:t>The social welfare system in Croatia is highly centralized, which </a:t>
            </a:r>
            <a:r>
              <a:rPr lang="hr-HR" dirty="0" err="1" smtClean="0"/>
              <a:t>allow</a:t>
            </a:r>
            <a:r>
              <a:rPr lang="en-US" dirty="0" smtClean="0"/>
              <a:t>s </a:t>
            </a:r>
            <a:r>
              <a:rPr lang="en-US" dirty="0"/>
              <a:t>local community creating its social policy, but only through close and effective cooperation </a:t>
            </a:r>
            <a:r>
              <a:rPr lang="hr-HR" dirty="0" err="1" smtClean="0"/>
              <a:t>with</a:t>
            </a:r>
            <a:r>
              <a:rPr lang="en-US" dirty="0" smtClean="0"/>
              <a:t> </a:t>
            </a:r>
            <a:r>
              <a:rPr lang="en-US" dirty="0"/>
              <a:t>all stakeholders.</a:t>
            </a:r>
            <a:endParaRPr lang="hr-HR" dirty="0"/>
          </a:p>
          <a:p>
            <a:pPr lvl="0" algn="just"/>
            <a:r>
              <a:rPr lang="en-US" dirty="0"/>
              <a:t>There is a necessity for redefining the position of social work, because of a gap between practitioners’ striving to perform quality, professional work and restricted, limited possibilities in a time of prolonged crisis.</a:t>
            </a:r>
            <a:endParaRPr lang="hr-HR" dirty="0"/>
          </a:p>
          <a:p>
            <a:pPr lvl="0" algn="just"/>
            <a:r>
              <a:rPr lang="en-US" dirty="0"/>
              <a:t>The work of social workers should be facilitated through permanent professional training and research, as one of the tools for providing direct services.</a:t>
            </a:r>
            <a:endParaRPr lang="hr-HR" dirty="0"/>
          </a:p>
          <a:p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1</a:t>
            </a:fld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pPr algn="l"/>
            <a:r>
              <a:rPr lang="hr-HR" dirty="0" smtClean="0"/>
              <a:t>Symposium summary (II)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12776"/>
            <a:ext cx="7632848" cy="4968552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en-US" dirty="0"/>
              <a:t>It is important to encourage social work students to engage in practice through volunteering.</a:t>
            </a:r>
            <a:endParaRPr lang="hr-HR" dirty="0"/>
          </a:p>
          <a:p>
            <a:pPr lvl="0" algn="just"/>
            <a:r>
              <a:rPr lang="en-US" dirty="0"/>
              <a:t>Positivist theory is still influential in social work </a:t>
            </a:r>
            <a:r>
              <a:rPr lang="en-US" dirty="0" smtClean="0"/>
              <a:t>practice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Latin America</a:t>
            </a:r>
            <a:r>
              <a:rPr lang="en-US" dirty="0" smtClean="0"/>
              <a:t>, </a:t>
            </a:r>
            <a:r>
              <a:rPr lang="en-US" dirty="0"/>
              <a:t>while recently there is the use of critical theory and the continuing view the profession as a political one.</a:t>
            </a:r>
            <a:endParaRPr lang="hr-HR" dirty="0"/>
          </a:p>
          <a:p>
            <a:pPr lvl="0" algn="just"/>
            <a:r>
              <a:rPr lang="en-US" dirty="0"/>
              <a:t>It is necessary to deconstruct the separation between professional (theoretical) </a:t>
            </a:r>
            <a:r>
              <a:rPr lang="en-US" dirty="0" smtClean="0"/>
              <a:t>training</a:t>
            </a:r>
            <a:r>
              <a:rPr lang="hr-HR" dirty="0" smtClean="0"/>
              <a:t>, </a:t>
            </a:r>
            <a:r>
              <a:rPr lang="hr-HR" dirty="0" err="1" smtClean="0"/>
              <a:t>research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en-US" dirty="0" smtClean="0"/>
              <a:t> </a:t>
            </a:r>
            <a:r>
              <a:rPr lang="en-US" dirty="0"/>
              <a:t>professional practice.</a:t>
            </a:r>
            <a:endParaRPr lang="hr-HR" dirty="0"/>
          </a:p>
          <a:p>
            <a:pPr lvl="0" algn="just"/>
            <a:r>
              <a:rPr lang="en-US" dirty="0"/>
              <a:t>The power to define social work and its professional values belongs to integrative approach: professional community, associations, chambers of social workers, schools of social </a:t>
            </a:r>
            <a:r>
              <a:rPr lang="en-US" dirty="0" smtClean="0"/>
              <a:t>work</a:t>
            </a:r>
            <a:r>
              <a:rPr lang="hr-HR" dirty="0"/>
              <a:t> </a:t>
            </a:r>
            <a:r>
              <a:rPr lang="hr-HR" dirty="0" err="1" smtClean="0"/>
              <a:t>etc</a:t>
            </a:r>
            <a:r>
              <a:rPr lang="hr-HR" dirty="0" smtClean="0"/>
              <a:t>.</a:t>
            </a:r>
          </a:p>
          <a:p>
            <a:pPr lvl="0" algn="just"/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necessary</a:t>
            </a:r>
            <a:r>
              <a:rPr lang="hr-HR" dirty="0" smtClean="0"/>
              <a:t> to face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challenges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digitalisation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2</a:t>
            </a:fld>
            <a:endParaRPr lang="hr-H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pPr algn="l"/>
            <a:r>
              <a:rPr lang="hr-HR" dirty="0" smtClean="0"/>
              <a:t>Symposium summary (III)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340768"/>
            <a:ext cx="7560840" cy="4968552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en-US" dirty="0"/>
              <a:t>For the examination of social problems is required the perspective of different disciplines and collaboration with diverse community sectors, along empowering the communities, sense of co-responsibility and building real critical thinking.</a:t>
            </a:r>
            <a:endParaRPr lang="hr-HR" dirty="0"/>
          </a:p>
          <a:p>
            <a:pPr lvl="0" algn="just"/>
            <a:r>
              <a:rPr lang="en-US" dirty="0"/>
              <a:t>It is necessary to develop ethical and political education about serving others, for the benefit of communities.</a:t>
            </a:r>
            <a:endParaRPr lang="hr-HR" dirty="0"/>
          </a:p>
          <a:p>
            <a:pPr lvl="0" algn="just"/>
            <a:r>
              <a:rPr lang="en-US" dirty="0"/>
              <a:t>It is important to see ethics everywhere and to avoid separating and abstracting ethical issues from practice learning</a:t>
            </a:r>
            <a:r>
              <a:rPr lang="en-US" dirty="0" smtClean="0"/>
              <a:t>.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3</a:t>
            </a:fld>
            <a:endParaRPr lang="hr-H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pPr algn="l"/>
            <a:r>
              <a:rPr lang="hr-HR" dirty="0" smtClean="0"/>
              <a:t>Symposium summary (IV)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340768"/>
            <a:ext cx="7498080" cy="4896544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US" dirty="0"/>
              <a:t>It is important to have deep and infinite respect for the people, with a clear position of respect for the human rights and duties.</a:t>
            </a:r>
            <a:endParaRPr lang="hr-HR" dirty="0"/>
          </a:p>
          <a:p>
            <a:pPr lvl="0" algn="just"/>
            <a:r>
              <a:rPr lang="en-US" dirty="0" smtClean="0"/>
              <a:t>IASSW </a:t>
            </a:r>
            <a:r>
              <a:rPr lang="en-US" dirty="0"/>
              <a:t>works toward deconstructing the dominant archetype attached to Africa, exploring the possibility of having some regulatory function in respect of </a:t>
            </a:r>
            <a:r>
              <a:rPr lang="en-US" i="1" dirty="0"/>
              <a:t>education for sale</a:t>
            </a:r>
            <a:r>
              <a:rPr lang="en-US" dirty="0"/>
              <a:t> with online offerings, and becomes mindful about the possibility of reinforcing global hegemonic patterns of </a:t>
            </a:r>
            <a:r>
              <a:rPr lang="en-US" dirty="0" smtClean="0"/>
              <a:t>superiority/</a:t>
            </a:r>
            <a:r>
              <a:rPr lang="hr-HR" dirty="0" smtClean="0"/>
              <a:t> </a:t>
            </a:r>
            <a:r>
              <a:rPr lang="en-US" dirty="0" smtClean="0"/>
              <a:t>inferiority.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B15D-CEF6-483D-A7F2-956362966E8F}" type="slidenum">
              <a:rPr lang="hr-HR" smtClean="0"/>
              <a:t>4</a:t>
            </a:fld>
            <a:endParaRPr lang="hr-H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</TotalTime>
  <Words>373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Gill Sans MT</vt:lpstr>
      <vt:lpstr>Verdana</vt:lpstr>
      <vt:lpstr>Wingdings 2</vt:lpstr>
      <vt:lpstr>Solstice</vt:lpstr>
      <vt:lpstr>Symposium summary (I)</vt:lpstr>
      <vt:lpstr>Symposium summary (II)</vt:lpstr>
      <vt:lpstr>Symposium summary (III)</vt:lpstr>
      <vt:lpstr>Symposium summary (IV)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Symposium summary (I)</dc:title>
  <dc:creator>T.</dc:creator>
  <cp:lastModifiedBy>Nino Žganec</cp:lastModifiedBy>
  <cp:revision>4</cp:revision>
  <dcterms:created xsi:type="dcterms:W3CDTF">2018-01-28T16:16:13Z</dcterms:created>
  <dcterms:modified xsi:type="dcterms:W3CDTF">2018-01-30T07:45:39Z</dcterms:modified>
</cp:coreProperties>
</file>