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4" r:id="rId29"/>
    <p:sldId id="285" r:id="rId30"/>
    <p:sldId id="286" r:id="rId31"/>
    <p:sldId id="287" r:id="rId32"/>
    <p:sldId id="288" r:id="rId33"/>
    <p:sldId id="290" r:id="rId34"/>
    <p:sldId id="289" r:id="rId35"/>
    <p:sldId id="291" r:id="rId36"/>
    <p:sldId id="292" r:id="rId37"/>
    <p:sldId id="293" r:id="rId38"/>
    <p:sldId id="296" r:id="rId39"/>
    <p:sldId id="294" r:id="rId40"/>
    <p:sldId id="295" r:id="rId41"/>
    <p:sldId id="298" r:id="rId42"/>
    <p:sldId id="299" r:id="rId43"/>
    <p:sldId id="300" r:id="rId44"/>
    <p:sldId id="301" r:id="rId45"/>
    <p:sldId id="302" r:id="rId46"/>
    <p:sldId id="304" r:id="rId47"/>
    <p:sldId id="305" r:id="rId48"/>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3A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Estilo Médio 2 - Ênfas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Estilo Médio 2 - Ênfas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Estilo Médio 2 - Ênfas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Estilo Médio 2 - Ênfas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Estilo Médio 2 - Ênfas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12" autoAdjust="0"/>
    <p:restoredTop sz="94660"/>
  </p:normalViewPr>
  <p:slideViewPr>
    <p:cSldViewPr snapToGrid="0">
      <p:cViewPr varScale="1">
        <p:scale>
          <a:sx n="64" d="100"/>
          <a:sy n="64" d="100"/>
        </p:scale>
        <p:origin x="685"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B656EE-CF7C-4A23-BC94-E235718A69BA}"/>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10DA4544-89E1-48C0-9419-1750386EA1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296FF0E5-559B-4D7C-9893-8AF8A54F0432}"/>
              </a:ext>
            </a:extLst>
          </p:cNvPr>
          <p:cNvSpPr>
            <a:spLocks noGrp="1"/>
          </p:cNvSpPr>
          <p:nvPr>
            <p:ph type="dt" sz="half" idx="10"/>
          </p:nvPr>
        </p:nvSpPr>
        <p:spPr/>
        <p:txBody>
          <a:bodyPr/>
          <a:lstStyle/>
          <a:p>
            <a:fld id="{82655ABF-C044-4420-9650-F26860D89C4D}" type="datetimeFigureOut">
              <a:rPr lang="pt-BR" smtClean="0"/>
              <a:t>07/07/2018</a:t>
            </a:fld>
            <a:endParaRPr lang="pt-BR"/>
          </a:p>
        </p:txBody>
      </p:sp>
      <p:sp>
        <p:nvSpPr>
          <p:cNvPr id="5" name="Espaço Reservado para Rodapé 4">
            <a:extLst>
              <a:ext uri="{FF2B5EF4-FFF2-40B4-BE49-F238E27FC236}">
                <a16:creationId xmlns:a16="http://schemas.microsoft.com/office/drawing/2014/main" id="{1744827A-4319-40E8-8868-2DA1BB1A033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CD9386F-9A55-42F4-BAFF-E7AF625F707B}"/>
              </a:ext>
            </a:extLst>
          </p:cNvPr>
          <p:cNvSpPr>
            <a:spLocks noGrp="1"/>
          </p:cNvSpPr>
          <p:nvPr>
            <p:ph type="sldNum" sz="quarter" idx="12"/>
          </p:nvPr>
        </p:nvSpPr>
        <p:spPr/>
        <p:txBody>
          <a:bodyPr/>
          <a:lstStyle/>
          <a:p>
            <a:fld id="{C66A7DA9-585D-43F7-9200-D40084CD851E}" type="slidenum">
              <a:rPr lang="pt-BR" smtClean="0"/>
              <a:t>‹nº›</a:t>
            </a:fld>
            <a:endParaRPr lang="pt-BR"/>
          </a:p>
        </p:txBody>
      </p:sp>
    </p:spTree>
    <p:extLst>
      <p:ext uri="{BB962C8B-B14F-4D97-AF65-F5344CB8AC3E}">
        <p14:creationId xmlns:p14="http://schemas.microsoft.com/office/powerpoint/2010/main" val="3272640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069BCE-DD56-4263-9EF4-2100CB82FD67}"/>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50B8E34C-8457-4D16-AF17-8C80EDCE621C}"/>
              </a:ext>
            </a:extLst>
          </p:cNvPr>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C6E4E62-42A0-45A4-8EF9-3B5F2ACA3FCB}"/>
              </a:ext>
            </a:extLst>
          </p:cNvPr>
          <p:cNvSpPr>
            <a:spLocks noGrp="1"/>
          </p:cNvSpPr>
          <p:nvPr>
            <p:ph type="dt" sz="half" idx="10"/>
          </p:nvPr>
        </p:nvSpPr>
        <p:spPr/>
        <p:txBody>
          <a:bodyPr/>
          <a:lstStyle/>
          <a:p>
            <a:fld id="{82655ABF-C044-4420-9650-F26860D89C4D}" type="datetimeFigureOut">
              <a:rPr lang="pt-BR" smtClean="0"/>
              <a:t>07/07/2018</a:t>
            </a:fld>
            <a:endParaRPr lang="pt-BR"/>
          </a:p>
        </p:txBody>
      </p:sp>
      <p:sp>
        <p:nvSpPr>
          <p:cNvPr id="5" name="Espaço Reservado para Rodapé 4">
            <a:extLst>
              <a:ext uri="{FF2B5EF4-FFF2-40B4-BE49-F238E27FC236}">
                <a16:creationId xmlns:a16="http://schemas.microsoft.com/office/drawing/2014/main" id="{D8502DDB-2D1B-40D4-8871-182EC347CC75}"/>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B88680A9-FFBC-4CA8-B001-076950C5C057}"/>
              </a:ext>
            </a:extLst>
          </p:cNvPr>
          <p:cNvSpPr>
            <a:spLocks noGrp="1"/>
          </p:cNvSpPr>
          <p:nvPr>
            <p:ph type="sldNum" sz="quarter" idx="12"/>
          </p:nvPr>
        </p:nvSpPr>
        <p:spPr/>
        <p:txBody>
          <a:bodyPr/>
          <a:lstStyle/>
          <a:p>
            <a:fld id="{C66A7DA9-585D-43F7-9200-D40084CD851E}" type="slidenum">
              <a:rPr lang="pt-BR" smtClean="0"/>
              <a:t>‹nº›</a:t>
            </a:fld>
            <a:endParaRPr lang="pt-BR"/>
          </a:p>
        </p:txBody>
      </p:sp>
    </p:spTree>
    <p:extLst>
      <p:ext uri="{BB962C8B-B14F-4D97-AF65-F5344CB8AC3E}">
        <p14:creationId xmlns:p14="http://schemas.microsoft.com/office/powerpoint/2010/main" val="4235223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35CB2E2-FF69-4687-8CAE-837F7C713B31}"/>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E2A97934-59AA-4DD2-909E-8BE9F43468B0}"/>
              </a:ext>
            </a:extLst>
          </p:cNvPr>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1FF5E49A-A20F-42B5-8816-DC2E31BFA2FC}"/>
              </a:ext>
            </a:extLst>
          </p:cNvPr>
          <p:cNvSpPr>
            <a:spLocks noGrp="1"/>
          </p:cNvSpPr>
          <p:nvPr>
            <p:ph type="dt" sz="half" idx="10"/>
          </p:nvPr>
        </p:nvSpPr>
        <p:spPr/>
        <p:txBody>
          <a:bodyPr/>
          <a:lstStyle/>
          <a:p>
            <a:fld id="{82655ABF-C044-4420-9650-F26860D89C4D}" type="datetimeFigureOut">
              <a:rPr lang="pt-BR" smtClean="0"/>
              <a:t>07/07/2018</a:t>
            </a:fld>
            <a:endParaRPr lang="pt-BR"/>
          </a:p>
        </p:txBody>
      </p:sp>
      <p:sp>
        <p:nvSpPr>
          <p:cNvPr id="5" name="Espaço Reservado para Rodapé 4">
            <a:extLst>
              <a:ext uri="{FF2B5EF4-FFF2-40B4-BE49-F238E27FC236}">
                <a16:creationId xmlns:a16="http://schemas.microsoft.com/office/drawing/2014/main" id="{054DC0E1-1426-4443-BC69-768A29AE035D}"/>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A1E21BD4-CEF7-47B6-8A61-8ADAC30C323D}"/>
              </a:ext>
            </a:extLst>
          </p:cNvPr>
          <p:cNvSpPr>
            <a:spLocks noGrp="1"/>
          </p:cNvSpPr>
          <p:nvPr>
            <p:ph type="sldNum" sz="quarter" idx="12"/>
          </p:nvPr>
        </p:nvSpPr>
        <p:spPr/>
        <p:txBody>
          <a:bodyPr/>
          <a:lstStyle/>
          <a:p>
            <a:fld id="{C66A7DA9-585D-43F7-9200-D40084CD851E}" type="slidenum">
              <a:rPr lang="pt-BR" smtClean="0"/>
              <a:t>‹nº›</a:t>
            </a:fld>
            <a:endParaRPr lang="pt-BR"/>
          </a:p>
        </p:txBody>
      </p:sp>
    </p:spTree>
    <p:extLst>
      <p:ext uri="{BB962C8B-B14F-4D97-AF65-F5344CB8AC3E}">
        <p14:creationId xmlns:p14="http://schemas.microsoft.com/office/powerpoint/2010/main" val="3817917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5C2F1B-A42E-4B9D-AB91-B1459054976F}"/>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CEB44AB3-0A51-4032-87A2-1B9CFFE5C6E5}"/>
              </a:ext>
            </a:extLst>
          </p:cNvPr>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074F654-F4CD-4E71-B667-3ED5F00019B4}"/>
              </a:ext>
            </a:extLst>
          </p:cNvPr>
          <p:cNvSpPr>
            <a:spLocks noGrp="1"/>
          </p:cNvSpPr>
          <p:nvPr>
            <p:ph type="dt" sz="half" idx="10"/>
          </p:nvPr>
        </p:nvSpPr>
        <p:spPr/>
        <p:txBody>
          <a:bodyPr/>
          <a:lstStyle/>
          <a:p>
            <a:fld id="{82655ABF-C044-4420-9650-F26860D89C4D}" type="datetimeFigureOut">
              <a:rPr lang="pt-BR" smtClean="0"/>
              <a:t>07/07/2018</a:t>
            </a:fld>
            <a:endParaRPr lang="pt-BR"/>
          </a:p>
        </p:txBody>
      </p:sp>
      <p:sp>
        <p:nvSpPr>
          <p:cNvPr id="5" name="Espaço Reservado para Rodapé 4">
            <a:extLst>
              <a:ext uri="{FF2B5EF4-FFF2-40B4-BE49-F238E27FC236}">
                <a16:creationId xmlns:a16="http://schemas.microsoft.com/office/drawing/2014/main" id="{38985354-76F4-40AB-87BF-3C8855DC6937}"/>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C4C44EB-12BD-4F33-8F8D-96F2EF40E3A1}"/>
              </a:ext>
            </a:extLst>
          </p:cNvPr>
          <p:cNvSpPr>
            <a:spLocks noGrp="1"/>
          </p:cNvSpPr>
          <p:nvPr>
            <p:ph type="sldNum" sz="quarter" idx="12"/>
          </p:nvPr>
        </p:nvSpPr>
        <p:spPr/>
        <p:txBody>
          <a:bodyPr/>
          <a:lstStyle/>
          <a:p>
            <a:fld id="{C66A7DA9-585D-43F7-9200-D40084CD851E}" type="slidenum">
              <a:rPr lang="pt-BR" smtClean="0"/>
              <a:t>‹nº›</a:t>
            </a:fld>
            <a:endParaRPr lang="pt-BR"/>
          </a:p>
        </p:txBody>
      </p:sp>
    </p:spTree>
    <p:extLst>
      <p:ext uri="{BB962C8B-B14F-4D97-AF65-F5344CB8AC3E}">
        <p14:creationId xmlns:p14="http://schemas.microsoft.com/office/powerpoint/2010/main" val="166076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E7A6ED-2FDC-401C-A1A7-5D30A85A4AD4}"/>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F5D47AFD-9DDF-4BF9-919A-C54A8ED7E6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a:extLst>
              <a:ext uri="{FF2B5EF4-FFF2-40B4-BE49-F238E27FC236}">
                <a16:creationId xmlns:a16="http://schemas.microsoft.com/office/drawing/2014/main" id="{162BA6F9-8874-48CD-AF0E-D658617527FD}"/>
              </a:ext>
            </a:extLst>
          </p:cNvPr>
          <p:cNvSpPr>
            <a:spLocks noGrp="1"/>
          </p:cNvSpPr>
          <p:nvPr>
            <p:ph type="dt" sz="half" idx="10"/>
          </p:nvPr>
        </p:nvSpPr>
        <p:spPr/>
        <p:txBody>
          <a:bodyPr/>
          <a:lstStyle/>
          <a:p>
            <a:fld id="{82655ABF-C044-4420-9650-F26860D89C4D}" type="datetimeFigureOut">
              <a:rPr lang="pt-BR" smtClean="0"/>
              <a:t>07/07/2018</a:t>
            </a:fld>
            <a:endParaRPr lang="pt-BR"/>
          </a:p>
        </p:txBody>
      </p:sp>
      <p:sp>
        <p:nvSpPr>
          <p:cNvPr id="5" name="Espaço Reservado para Rodapé 4">
            <a:extLst>
              <a:ext uri="{FF2B5EF4-FFF2-40B4-BE49-F238E27FC236}">
                <a16:creationId xmlns:a16="http://schemas.microsoft.com/office/drawing/2014/main" id="{EB045647-9739-488C-9D78-5F78D862A704}"/>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6708F4BA-C49B-427A-8BDE-0D3F5F0F08C2}"/>
              </a:ext>
            </a:extLst>
          </p:cNvPr>
          <p:cNvSpPr>
            <a:spLocks noGrp="1"/>
          </p:cNvSpPr>
          <p:nvPr>
            <p:ph type="sldNum" sz="quarter" idx="12"/>
          </p:nvPr>
        </p:nvSpPr>
        <p:spPr/>
        <p:txBody>
          <a:bodyPr/>
          <a:lstStyle/>
          <a:p>
            <a:fld id="{C66A7DA9-585D-43F7-9200-D40084CD851E}" type="slidenum">
              <a:rPr lang="pt-BR" smtClean="0"/>
              <a:t>‹nº›</a:t>
            </a:fld>
            <a:endParaRPr lang="pt-BR"/>
          </a:p>
        </p:txBody>
      </p:sp>
    </p:spTree>
    <p:extLst>
      <p:ext uri="{BB962C8B-B14F-4D97-AF65-F5344CB8AC3E}">
        <p14:creationId xmlns:p14="http://schemas.microsoft.com/office/powerpoint/2010/main" val="418346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60C79E-B094-4F53-8D70-BE49C82E5F7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6BFCC991-C707-47C3-9DCC-A9547845F98C}"/>
              </a:ext>
            </a:extLst>
          </p:cNvPr>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64C01499-75AA-41B3-B079-AA9B47EAB3DD}"/>
              </a:ext>
            </a:extLst>
          </p:cNvPr>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1C72F58A-1A7C-44F3-9838-0EA322BC6726}"/>
              </a:ext>
            </a:extLst>
          </p:cNvPr>
          <p:cNvSpPr>
            <a:spLocks noGrp="1"/>
          </p:cNvSpPr>
          <p:nvPr>
            <p:ph type="dt" sz="half" idx="10"/>
          </p:nvPr>
        </p:nvSpPr>
        <p:spPr/>
        <p:txBody>
          <a:bodyPr/>
          <a:lstStyle/>
          <a:p>
            <a:fld id="{82655ABF-C044-4420-9650-F26860D89C4D}" type="datetimeFigureOut">
              <a:rPr lang="pt-BR" smtClean="0"/>
              <a:t>07/07/2018</a:t>
            </a:fld>
            <a:endParaRPr lang="pt-BR"/>
          </a:p>
        </p:txBody>
      </p:sp>
      <p:sp>
        <p:nvSpPr>
          <p:cNvPr id="6" name="Espaço Reservado para Rodapé 5">
            <a:extLst>
              <a:ext uri="{FF2B5EF4-FFF2-40B4-BE49-F238E27FC236}">
                <a16:creationId xmlns:a16="http://schemas.microsoft.com/office/drawing/2014/main" id="{2919C148-B519-400C-BB88-EAC2C958526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E6215121-F010-44F8-8854-12117415751F}"/>
              </a:ext>
            </a:extLst>
          </p:cNvPr>
          <p:cNvSpPr>
            <a:spLocks noGrp="1"/>
          </p:cNvSpPr>
          <p:nvPr>
            <p:ph type="sldNum" sz="quarter" idx="12"/>
          </p:nvPr>
        </p:nvSpPr>
        <p:spPr/>
        <p:txBody>
          <a:bodyPr/>
          <a:lstStyle/>
          <a:p>
            <a:fld id="{C66A7DA9-585D-43F7-9200-D40084CD851E}" type="slidenum">
              <a:rPr lang="pt-BR" smtClean="0"/>
              <a:t>‹nº›</a:t>
            </a:fld>
            <a:endParaRPr lang="pt-BR"/>
          </a:p>
        </p:txBody>
      </p:sp>
    </p:spTree>
    <p:extLst>
      <p:ext uri="{BB962C8B-B14F-4D97-AF65-F5344CB8AC3E}">
        <p14:creationId xmlns:p14="http://schemas.microsoft.com/office/powerpoint/2010/main" val="761531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0FFF4C-FB3F-485F-9B5C-28C02E46AAFB}"/>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B0CB7F2F-3ABE-4057-97F6-746BCDBA85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a:extLst>
              <a:ext uri="{FF2B5EF4-FFF2-40B4-BE49-F238E27FC236}">
                <a16:creationId xmlns:a16="http://schemas.microsoft.com/office/drawing/2014/main" id="{783DC82A-FC6A-46B1-A02C-FC91A8AB0C24}"/>
              </a:ext>
            </a:extLst>
          </p:cNvPr>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5A55C257-4826-4950-842E-8E640797AF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a:extLst>
              <a:ext uri="{FF2B5EF4-FFF2-40B4-BE49-F238E27FC236}">
                <a16:creationId xmlns:a16="http://schemas.microsoft.com/office/drawing/2014/main" id="{9CC770FD-69D5-491F-AD98-654D138ABFAF}"/>
              </a:ext>
            </a:extLst>
          </p:cNvPr>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CA511DA5-62E1-4024-91AB-9DA5C06B8070}"/>
              </a:ext>
            </a:extLst>
          </p:cNvPr>
          <p:cNvSpPr>
            <a:spLocks noGrp="1"/>
          </p:cNvSpPr>
          <p:nvPr>
            <p:ph type="dt" sz="half" idx="10"/>
          </p:nvPr>
        </p:nvSpPr>
        <p:spPr/>
        <p:txBody>
          <a:bodyPr/>
          <a:lstStyle/>
          <a:p>
            <a:fld id="{82655ABF-C044-4420-9650-F26860D89C4D}" type="datetimeFigureOut">
              <a:rPr lang="pt-BR" smtClean="0"/>
              <a:t>07/07/2018</a:t>
            </a:fld>
            <a:endParaRPr lang="pt-BR"/>
          </a:p>
        </p:txBody>
      </p:sp>
      <p:sp>
        <p:nvSpPr>
          <p:cNvPr id="8" name="Espaço Reservado para Rodapé 7">
            <a:extLst>
              <a:ext uri="{FF2B5EF4-FFF2-40B4-BE49-F238E27FC236}">
                <a16:creationId xmlns:a16="http://schemas.microsoft.com/office/drawing/2014/main" id="{28B936A3-552A-4109-8983-5E725DFEF8D9}"/>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E91D087D-9311-4CD2-94E2-D944666DAC44}"/>
              </a:ext>
            </a:extLst>
          </p:cNvPr>
          <p:cNvSpPr>
            <a:spLocks noGrp="1"/>
          </p:cNvSpPr>
          <p:nvPr>
            <p:ph type="sldNum" sz="quarter" idx="12"/>
          </p:nvPr>
        </p:nvSpPr>
        <p:spPr/>
        <p:txBody>
          <a:bodyPr/>
          <a:lstStyle/>
          <a:p>
            <a:fld id="{C66A7DA9-585D-43F7-9200-D40084CD851E}" type="slidenum">
              <a:rPr lang="pt-BR" smtClean="0"/>
              <a:t>‹nº›</a:t>
            </a:fld>
            <a:endParaRPr lang="pt-BR"/>
          </a:p>
        </p:txBody>
      </p:sp>
    </p:spTree>
    <p:extLst>
      <p:ext uri="{BB962C8B-B14F-4D97-AF65-F5344CB8AC3E}">
        <p14:creationId xmlns:p14="http://schemas.microsoft.com/office/powerpoint/2010/main" val="2274269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D58B3E-5F77-4792-B717-751120AB59D0}"/>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B19E82D5-D60D-4717-97D5-9251F4724F1B}"/>
              </a:ext>
            </a:extLst>
          </p:cNvPr>
          <p:cNvSpPr>
            <a:spLocks noGrp="1"/>
          </p:cNvSpPr>
          <p:nvPr>
            <p:ph type="dt" sz="half" idx="10"/>
          </p:nvPr>
        </p:nvSpPr>
        <p:spPr/>
        <p:txBody>
          <a:bodyPr/>
          <a:lstStyle/>
          <a:p>
            <a:fld id="{82655ABF-C044-4420-9650-F26860D89C4D}" type="datetimeFigureOut">
              <a:rPr lang="pt-BR" smtClean="0"/>
              <a:t>07/07/2018</a:t>
            </a:fld>
            <a:endParaRPr lang="pt-BR"/>
          </a:p>
        </p:txBody>
      </p:sp>
      <p:sp>
        <p:nvSpPr>
          <p:cNvPr id="4" name="Espaço Reservado para Rodapé 3">
            <a:extLst>
              <a:ext uri="{FF2B5EF4-FFF2-40B4-BE49-F238E27FC236}">
                <a16:creationId xmlns:a16="http://schemas.microsoft.com/office/drawing/2014/main" id="{20CAD110-BFB0-4952-BF65-A758F4CC8FF8}"/>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A4E134B0-35F6-4038-BE67-C86DC7FF6D22}"/>
              </a:ext>
            </a:extLst>
          </p:cNvPr>
          <p:cNvSpPr>
            <a:spLocks noGrp="1"/>
          </p:cNvSpPr>
          <p:nvPr>
            <p:ph type="sldNum" sz="quarter" idx="12"/>
          </p:nvPr>
        </p:nvSpPr>
        <p:spPr/>
        <p:txBody>
          <a:bodyPr/>
          <a:lstStyle/>
          <a:p>
            <a:fld id="{C66A7DA9-585D-43F7-9200-D40084CD851E}" type="slidenum">
              <a:rPr lang="pt-BR" smtClean="0"/>
              <a:t>‹nº›</a:t>
            </a:fld>
            <a:endParaRPr lang="pt-BR"/>
          </a:p>
        </p:txBody>
      </p:sp>
    </p:spTree>
    <p:extLst>
      <p:ext uri="{BB962C8B-B14F-4D97-AF65-F5344CB8AC3E}">
        <p14:creationId xmlns:p14="http://schemas.microsoft.com/office/powerpoint/2010/main" val="2134685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486CD558-C23C-49BC-9A68-E0CF4E6D5FA1}"/>
              </a:ext>
            </a:extLst>
          </p:cNvPr>
          <p:cNvSpPr>
            <a:spLocks noGrp="1"/>
          </p:cNvSpPr>
          <p:nvPr>
            <p:ph type="dt" sz="half" idx="10"/>
          </p:nvPr>
        </p:nvSpPr>
        <p:spPr/>
        <p:txBody>
          <a:bodyPr/>
          <a:lstStyle/>
          <a:p>
            <a:fld id="{82655ABF-C044-4420-9650-F26860D89C4D}" type="datetimeFigureOut">
              <a:rPr lang="pt-BR" smtClean="0"/>
              <a:t>07/07/2018</a:t>
            </a:fld>
            <a:endParaRPr lang="pt-BR"/>
          </a:p>
        </p:txBody>
      </p:sp>
      <p:sp>
        <p:nvSpPr>
          <p:cNvPr id="3" name="Espaço Reservado para Rodapé 2">
            <a:extLst>
              <a:ext uri="{FF2B5EF4-FFF2-40B4-BE49-F238E27FC236}">
                <a16:creationId xmlns:a16="http://schemas.microsoft.com/office/drawing/2014/main" id="{E27DC7C8-D7F2-48D9-8B37-EBD44A8D72F0}"/>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15B43E02-8CD9-41D8-8D45-71E5B9AD0EC1}"/>
              </a:ext>
            </a:extLst>
          </p:cNvPr>
          <p:cNvSpPr>
            <a:spLocks noGrp="1"/>
          </p:cNvSpPr>
          <p:nvPr>
            <p:ph type="sldNum" sz="quarter" idx="12"/>
          </p:nvPr>
        </p:nvSpPr>
        <p:spPr/>
        <p:txBody>
          <a:bodyPr/>
          <a:lstStyle/>
          <a:p>
            <a:fld id="{C66A7DA9-585D-43F7-9200-D40084CD851E}" type="slidenum">
              <a:rPr lang="pt-BR" smtClean="0"/>
              <a:t>‹nº›</a:t>
            </a:fld>
            <a:endParaRPr lang="pt-BR"/>
          </a:p>
        </p:txBody>
      </p:sp>
    </p:spTree>
    <p:extLst>
      <p:ext uri="{BB962C8B-B14F-4D97-AF65-F5344CB8AC3E}">
        <p14:creationId xmlns:p14="http://schemas.microsoft.com/office/powerpoint/2010/main" val="3863130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B7340A-FBEB-4974-AA14-206E3E48843A}"/>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104AA87C-4C3C-4B65-9DA9-675BE38DF4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C5BC321C-F315-478B-92A5-1BF73AA420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D4C23C14-F32C-45C7-BFA1-00AE378A757E}"/>
              </a:ext>
            </a:extLst>
          </p:cNvPr>
          <p:cNvSpPr>
            <a:spLocks noGrp="1"/>
          </p:cNvSpPr>
          <p:nvPr>
            <p:ph type="dt" sz="half" idx="10"/>
          </p:nvPr>
        </p:nvSpPr>
        <p:spPr/>
        <p:txBody>
          <a:bodyPr/>
          <a:lstStyle/>
          <a:p>
            <a:fld id="{82655ABF-C044-4420-9650-F26860D89C4D}" type="datetimeFigureOut">
              <a:rPr lang="pt-BR" smtClean="0"/>
              <a:t>07/07/2018</a:t>
            </a:fld>
            <a:endParaRPr lang="pt-BR"/>
          </a:p>
        </p:txBody>
      </p:sp>
      <p:sp>
        <p:nvSpPr>
          <p:cNvPr id="6" name="Espaço Reservado para Rodapé 5">
            <a:extLst>
              <a:ext uri="{FF2B5EF4-FFF2-40B4-BE49-F238E27FC236}">
                <a16:creationId xmlns:a16="http://schemas.microsoft.com/office/drawing/2014/main" id="{33B70A30-6BEB-4BE3-B7F3-B382953E3CAA}"/>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7357C54D-1FF4-4B61-B3CC-68C0578FC1FF}"/>
              </a:ext>
            </a:extLst>
          </p:cNvPr>
          <p:cNvSpPr>
            <a:spLocks noGrp="1"/>
          </p:cNvSpPr>
          <p:nvPr>
            <p:ph type="sldNum" sz="quarter" idx="12"/>
          </p:nvPr>
        </p:nvSpPr>
        <p:spPr/>
        <p:txBody>
          <a:bodyPr/>
          <a:lstStyle/>
          <a:p>
            <a:fld id="{C66A7DA9-585D-43F7-9200-D40084CD851E}" type="slidenum">
              <a:rPr lang="pt-BR" smtClean="0"/>
              <a:t>‹nº›</a:t>
            </a:fld>
            <a:endParaRPr lang="pt-BR"/>
          </a:p>
        </p:txBody>
      </p:sp>
    </p:spTree>
    <p:extLst>
      <p:ext uri="{BB962C8B-B14F-4D97-AF65-F5344CB8AC3E}">
        <p14:creationId xmlns:p14="http://schemas.microsoft.com/office/powerpoint/2010/main" val="2822690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FC52EF-08BE-4D7F-B07A-55612F1C837F}"/>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70C372FF-5503-4CEC-BAB5-942F1F6137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69192349-0658-4B03-97C3-0D3411DBB2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B28F5D47-1120-4ABD-B0D5-5C5E3E1B4D89}"/>
              </a:ext>
            </a:extLst>
          </p:cNvPr>
          <p:cNvSpPr>
            <a:spLocks noGrp="1"/>
          </p:cNvSpPr>
          <p:nvPr>
            <p:ph type="dt" sz="half" idx="10"/>
          </p:nvPr>
        </p:nvSpPr>
        <p:spPr/>
        <p:txBody>
          <a:bodyPr/>
          <a:lstStyle/>
          <a:p>
            <a:fld id="{82655ABF-C044-4420-9650-F26860D89C4D}" type="datetimeFigureOut">
              <a:rPr lang="pt-BR" smtClean="0"/>
              <a:t>07/07/2018</a:t>
            </a:fld>
            <a:endParaRPr lang="pt-BR"/>
          </a:p>
        </p:txBody>
      </p:sp>
      <p:sp>
        <p:nvSpPr>
          <p:cNvPr id="6" name="Espaço Reservado para Rodapé 5">
            <a:extLst>
              <a:ext uri="{FF2B5EF4-FFF2-40B4-BE49-F238E27FC236}">
                <a16:creationId xmlns:a16="http://schemas.microsoft.com/office/drawing/2014/main" id="{27462CBD-CA74-475A-82C4-15C90FC81E7F}"/>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2A60F1B6-07A6-4DB2-BDC8-9C150BA87C77}"/>
              </a:ext>
            </a:extLst>
          </p:cNvPr>
          <p:cNvSpPr>
            <a:spLocks noGrp="1"/>
          </p:cNvSpPr>
          <p:nvPr>
            <p:ph type="sldNum" sz="quarter" idx="12"/>
          </p:nvPr>
        </p:nvSpPr>
        <p:spPr/>
        <p:txBody>
          <a:bodyPr/>
          <a:lstStyle/>
          <a:p>
            <a:fld id="{C66A7DA9-585D-43F7-9200-D40084CD851E}" type="slidenum">
              <a:rPr lang="pt-BR" smtClean="0"/>
              <a:t>‹nº›</a:t>
            </a:fld>
            <a:endParaRPr lang="pt-BR"/>
          </a:p>
        </p:txBody>
      </p:sp>
    </p:spTree>
    <p:extLst>
      <p:ext uri="{BB962C8B-B14F-4D97-AF65-F5344CB8AC3E}">
        <p14:creationId xmlns:p14="http://schemas.microsoft.com/office/powerpoint/2010/main" val="193369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0E3A03E2-8A03-445D-968A-46FD5C9B99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AA30DDB8-C136-4D11-BC6D-F43B8B3732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DD26B6D-FC9C-41DC-BF74-74878A850C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655ABF-C044-4420-9650-F26860D89C4D}" type="datetimeFigureOut">
              <a:rPr lang="pt-BR" smtClean="0"/>
              <a:t>07/07/2018</a:t>
            </a:fld>
            <a:endParaRPr lang="pt-BR"/>
          </a:p>
        </p:txBody>
      </p:sp>
      <p:sp>
        <p:nvSpPr>
          <p:cNvPr id="5" name="Espaço Reservado para Rodapé 4">
            <a:extLst>
              <a:ext uri="{FF2B5EF4-FFF2-40B4-BE49-F238E27FC236}">
                <a16:creationId xmlns:a16="http://schemas.microsoft.com/office/drawing/2014/main" id="{3C2BC1EB-579E-49D6-BC1D-268C77CE2A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417AC2D1-0103-4306-9290-6B8F8D3E40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6A7DA9-585D-43F7-9200-D40084CD851E}" type="slidenum">
              <a:rPr lang="pt-BR" smtClean="0"/>
              <a:t>‹nº›</a:t>
            </a:fld>
            <a:endParaRPr lang="pt-BR"/>
          </a:p>
        </p:txBody>
      </p:sp>
    </p:spTree>
    <p:extLst>
      <p:ext uri="{BB962C8B-B14F-4D97-AF65-F5344CB8AC3E}">
        <p14:creationId xmlns:p14="http://schemas.microsoft.com/office/powerpoint/2010/main" val="2657814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tede.unioeste.br/bitstream/tede/3265/2/Andressa_Antunes_2017.pdf" TargetMode="External"/><Relationship Id="rId2" Type="http://schemas.openxmlformats.org/officeDocument/2006/relationships/hyperlink" Target="https://periodicos.ufsc.br/index.php/katalysis/article/view/S1414-49802012000200009/24945.%20Acesso%20em%2027/05/2018" TargetMode="External"/><Relationship Id="rId1" Type="http://schemas.openxmlformats.org/officeDocument/2006/relationships/slideLayout" Target="../slideLayouts/slideLayout2.xml"/><Relationship Id="rId6" Type="http://schemas.openxmlformats.org/officeDocument/2006/relationships/hyperlink" Target="http://agenciabrasil.ebc.com.br/internacional/noticia/2017-05/desigualdade-na-america-latina-segue-em-ritmo-muito-alto-diz-cepal" TargetMode="External"/><Relationship Id="rId5" Type="http://schemas.openxmlformats.org/officeDocument/2006/relationships/hyperlink" Target="http://www.abepss.org.br/gtps.html" TargetMode="External"/><Relationship Id="rId4" Type="http://schemas.openxmlformats.org/officeDocument/2006/relationships/hyperlink" Target="http://www.abepss.org.br/noticias/somos-assistentes-sociais-prontos-para-esistir-e-fazer-brotar-a-flor-viva-197"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www.resbr.net.br/wp-content/uploads/2015/05/resumo.pdf" TargetMode="External"/><Relationship Id="rId7" Type="http://schemas.openxmlformats.org/officeDocument/2006/relationships/hyperlink" Target="http://agenciabrasil.ebc.com.br/internacional/noticia/2017-05/desigualdade-na-america-latina-segue-em-ritmo-muito-alto-diz-cepal" TargetMode="External"/><Relationship Id="rId2" Type="http://schemas.openxmlformats.org/officeDocument/2006/relationships/hyperlink" Target="http://www.cfess.org.br/arquivos/legislacao_diretrizes.pdf" TargetMode="External"/><Relationship Id="rId1" Type="http://schemas.openxmlformats.org/officeDocument/2006/relationships/slideLayout" Target="../slideLayouts/slideLayout2.xml"/><Relationship Id="rId6" Type="http://schemas.openxmlformats.org/officeDocument/2006/relationships/hyperlink" Target="http://www.cfess.org.br/visualizar/menu/local/regulamentacao-da-profissao" TargetMode="External"/><Relationship Id="rId5" Type="http://schemas.openxmlformats.org/officeDocument/2006/relationships/hyperlink" Target="http://siteresources.worldbank.org/EDUCATION/Resources/278200-1099079877269/547664-1099079956815/CKS-spanish.pdf" TargetMode="External"/><Relationship Id="rId4" Type="http://schemas.openxmlformats.org/officeDocument/2006/relationships/hyperlink" Target="http://www.bancomundial.org.br/" TargetMode="External"/></Relationships>
</file>

<file path=ppt/slides/_rels/slide43.xml.rels><?xml version="1.0" encoding="UTF-8" standalone="yes"?>
<Relationships xmlns="http://schemas.openxmlformats.org/package/2006/relationships"><Relationship Id="rId2" Type="http://schemas.openxmlformats.org/officeDocument/2006/relationships/hyperlink" Target="http://www.cfess.org.br/arquivos/2018-ServicoSocialNoticia-Site.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repositorio.cepal.org/bitstream/handle/11362/40155/15/S1700334_es.pdf" TargetMode="External"/><Relationship Id="rId2" Type="http://schemas.openxmlformats.org/officeDocument/2006/relationships/hyperlink" Target="https://www.cepal.org/pt-br/publicaciones/41738-panorama-social-america-latina-2016-documento-informativo"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www.latinamerica.undp.org/content/rblac/es/home/presscenter/pressreleases/2016/06/14/reca-da-de-millones-de-latinoamericanos-a-la-pobreza-es-evitable-con-pol-ticas-publicas-de-nueva-generaci-n-pnud.html"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1.folha.uol.com.br/mercado/2018/04/deficits-fiscais-sao-nuvem-negra-na-america-latina-diz-banco-mundial.shtml" TargetMode="External"/><Relationship Id="rId2" Type="http://schemas.openxmlformats.org/officeDocument/2006/relationships/hyperlink" Target="http://www.valor.com.br/brasil/5446455/pobreza-extrema-aumenta-11-e-atinge-148-milhoes-de-pessoas" TargetMode="External"/><Relationship Id="rId1" Type="http://schemas.openxmlformats.org/officeDocument/2006/relationships/slideLayout" Target="../slideLayouts/slideLayout2.xml"/><Relationship Id="rId5" Type="http://schemas.openxmlformats.org/officeDocument/2006/relationships/hyperlink" Target="http://www.latinamerica.undp.org/content/rblac/es/home/presscenter/pressreleases/2016/06/14/reca-da-de-millones-de-latinoamericanos-a-la-pobreza-es-evitable-con-pol-ticas-publicas-de-nueva-generaci-n-pnud.html" TargetMode="External"/><Relationship Id="rId4" Type="http://schemas.openxmlformats.org/officeDocument/2006/relationships/hyperlink" Target="http://www.bancomundial.org/es/region/lac/overview#1"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B4BF1DA7-2CD4-4FC4-82A7-0F41F1E65775}"/>
              </a:ext>
            </a:extLst>
          </p:cNvPr>
          <p:cNvSpPr>
            <a:spLocks noGrp="1"/>
          </p:cNvSpPr>
          <p:nvPr>
            <p:ph type="subTitle" idx="1"/>
          </p:nvPr>
        </p:nvSpPr>
        <p:spPr>
          <a:xfrm>
            <a:off x="1382405" y="606565"/>
            <a:ext cx="9688861" cy="5752032"/>
          </a:xfrm>
        </p:spPr>
        <p:txBody>
          <a:bodyPr>
            <a:normAutofit/>
          </a:bodyPr>
          <a:lstStyle/>
          <a:p>
            <a:r>
              <a:rPr lang="en-GB" sz="3200" b="1" dirty="0">
                <a:solidFill>
                  <a:srgbClr val="FF0000"/>
                </a:solidFill>
                <a:latin typeface="Verdana" panose="020B0604030504040204" pitchFamily="34" charset="0"/>
                <a:ea typeface="Verdana" panose="020B0604030504040204" pitchFamily="34" charset="0"/>
                <a:cs typeface="Verdana" panose="020B0604030504040204" pitchFamily="34" charset="0"/>
              </a:rPr>
              <a:t>Joint World Conference on Social Work, Education and Social Development (SWSD) 2018</a:t>
            </a:r>
            <a:endParaRPr lang="en-GB" sz="3200" b="1" dirty="0">
              <a:latin typeface="Verdana" panose="020B0604030504040204" pitchFamily="34" charset="0"/>
              <a:ea typeface="Verdana" panose="020B0604030504040204" pitchFamily="34" charset="0"/>
              <a:cs typeface="Verdana" panose="020B0604030504040204" pitchFamily="34" charset="0"/>
            </a:endParaRPr>
          </a:p>
          <a:p>
            <a:endParaRPr lang="en-GB" sz="3200" b="1"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r>
              <a:rPr lang="en-GB" sz="3600" b="1" dirty="0">
                <a:latin typeface="Verdana" panose="020B0604030504040204" pitchFamily="34" charset="0"/>
                <a:ea typeface="Verdana" panose="020B0604030504040204" pitchFamily="34" charset="0"/>
                <a:cs typeface="Verdana" panose="020B0604030504040204" pitchFamily="34" charset="0"/>
              </a:rPr>
              <a:t>Environmental and Community Sustainability: Human Solutions in Evolving Societies</a:t>
            </a:r>
          </a:p>
          <a:p>
            <a:endParaRPr lang="en-GB" sz="3600" b="1" dirty="0">
              <a:latin typeface="Verdana" panose="020B0604030504040204" pitchFamily="34" charset="0"/>
              <a:ea typeface="Verdana" panose="020B0604030504040204" pitchFamily="34" charset="0"/>
              <a:cs typeface="Verdana" panose="020B0604030504040204" pitchFamily="34" charset="0"/>
            </a:endParaRPr>
          </a:p>
          <a:p>
            <a:r>
              <a:rPr lang="en-US" sz="3000" b="1" dirty="0"/>
              <a:t>The Royal Dublin Society, RDS</a:t>
            </a:r>
          </a:p>
          <a:p>
            <a:r>
              <a:rPr lang="en-US" sz="3000" b="1" dirty="0">
                <a:solidFill>
                  <a:srgbClr val="FF0000"/>
                </a:solidFill>
              </a:rPr>
              <a:t>Dublin – Ireland</a:t>
            </a:r>
          </a:p>
          <a:p>
            <a:endParaRPr lang="en-GB" sz="3000" b="1" dirty="0">
              <a:solidFill>
                <a:srgbClr val="FF0000"/>
              </a:solidFill>
            </a:endParaRPr>
          </a:p>
        </p:txBody>
      </p:sp>
    </p:spTree>
    <p:extLst>
      <p:ext uri="{BB962C8B-B14F-4D97-AF65-F5344CB8AC3E}">
        <p14:creationId xmlns:p14="http://schemas.microsoft.com/office/powerpoint/2010/main" val="4059760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213B11-110D-4D30-B1DF-BD8A87781FCB}"/>
              </a:ext>
            </a:extLst>
          </p:cNvPr>
          <p:cNvSpPr>
            <a:spLocks noGrp="1"/>
          </p:cNvSpPr>
          <p:nvPr>
            <p:ph type="title"/>
          </p:nvPr>
        </p:nvSpPr>
        <p:spPr>
          <a:xfrm>
            <a:off x="838200" y="491737"/>
            <a:ext cx="10515600" cy="1325563"/>
          </a:xfrm>
        </p:spPr>
        <p:txBody>
          <a:bodyPr>
            <a:normAutofit fontScale="90000"/>
          </a:bodyPr>
          <a:lstStyle/>
          <a:p>
            <a:pPr algn="ctr"/>
            <a:r>
              <a:rPr lang="en-GB" sz="4000" b="1" dirty="0">
                <a:solidFill>
                  <a:srgbClr val="FF0000"/>
                </a:solidFill>
                <a:latin typeface="Verdana" panose="020B0604030504040204" pitchFamily="34" charset="0"/>
                <a:ea typeface="Verdana" panose="020B0604030504040204" pitchFamily="34" charset="0"/>
                <a:cs typeface="Verdana" panose="020B0604030504040204" pitchFamily="34" charset="0"/>
              </a:rPr>
              <a:t>1. Education in Social Work in Latin America</a:t>
            </a:r>
            <a:br>
              <a:rPr lang="pt-BR" dirty="0"/>
            </a:br>
            <a:endParaRPr lang="pt-BR" dirty="0"/>
          </a:p>
        </p:txBody>
      </p:sp>
      <p:sp>
        <p:nvSpPr>
          <p:cNvPr id="3" name="Espaço Reservado para Conteúdo 2">
            <a:extLst>
              <a:ext uri="{FF2B5EF4-FFF2-40B4-BE49-F238E27FC236}">
                <a16:creationId xmlns:a16="http://schemas.microsoft.com/office/drawing/2014/main" id="{F967B0EA-6750-421D-98BC-70D489E1D91A}"/>
              </a:ext>
            </a:extLst>
          </p:cNvPr>
          <p:cNvSpPr>
            <a:spLocks noGrp="1"/>
          </p:cNvSpPr>
          <p:nvPr>
            <p:ph idx="1"/>
          </p:nvPr>
        </p:nvSpPr>
        <p:spPr>
          <a:xfrm>
            <a:off x="921323" y="1323833"/>
            <a:ext cx="10357513" cy="5169042"/>
          </a:xfrm>
        </p:spPr>
        <p:txBody>
          <a:bodyPr>
            <a:normAutofit lnSpcReduction="10000"/>
          </a:bodyPr>
          <a:lstStyle/>
          <a:p>
            <a:pPr algn="just">
              <a:lnSpc>
                <a:spcPct val="100000"/>
              </a:lnSpc>
            </a:pPr>
            <a:endParaRPr lang="en-GB" sz="2200" dirty="0">
              <a:latin typeface="Verdana" panose="020B0604030504040204" pitchFamily="34" charset="0"/>
              <a:ea typeface="Verdana" panose="020B0604030504040204" pitchFamily="34" charset="0"/>
              <a:cs typeface="Verdana" panose="020B0604030504040204" pitchFamily="34" charset="0"/>
            </a:endParaRPr>
          </a:p>
          <a:p>
            <a:pPr algn="just">
              <a:lnSpc>
                <a:spcPct val="100000"/>
              </a:lnSpc>
            </a:pPr>
            <a:r>
              <a:rPr lang="en-GB" sz="2200" dirty="0">
                <a:latin typeface="Verdana" panose="020B0604030504040204" pitchFamily="34" charset="0"/>
                <a:ea typeface="Verdana" panose="020B0604030504040204" pitchFamily="34" charset="0"/>
                <a:cs typeface="Verdana" panose="020B0604030504040204" pitchFamily="34" charset="0"/>
              </a:rPr>
              <a:t>This scenario results from pressures of the great international capital with internal support by cliques of power that target the liberation of oil extraction in Pre-Salt, of land trade, of mineral exploration, and of exploration of biodiversity to foreigners, added to the demands for regression of labour and social insurance laws, materialised as labour and social insurance counter-reforms without society’s approval.</a:t>
            </a:r>
          </a:p>
          <a:p>
            <a:pPr marL="0" indent="0" algn="just">
              <a:lnSpc>
                <a:spcPct val="100000"/>
              </a:lnSpc>
              <a:buNone/>
            </a:pPr>
            <a:endParaRPr lang="pt-BR" sz="2200" dirty="0">
              <a:latin typeface="Verdana" panose="020B0604030504040204" pitchFamily="34" charset="0"/>
              <a:ea typeface="Verdana" panose="020B0604030504040204" pitchFamily="34" charset="0"/>
              <a:cs typeface="Verdana" panose="020B0604030504040204" pitchFamily="34" charset="0"/>
            </a:endParaRPr>
          </a:p>
          <a:p>
            <a:pPr algn="just">
              <a:lnSpc>
                <a:spcPct val="100000"/>
              </a:lnSpc>
            </a:pPr>
            <a:r>
              <a:rPr lang="en-GB" sz="2200" dirty="0">
                <a:latin typeface="Verdana" panose="020B0604030504040204" pitchFamily="34" charset="0"/>
                <a:ea typeface="Verdana" panose="020B0604030504040204" pitchFamily="34" charset="0"/>
                <a:cs typeface="Verdana" panose="020B0604030504040204" pitchFamily="34" charset="0"/>
              </a:rPr>
              <a:t>The resisting forces undergo meaningful impacts due to the crisis effects on devaluing of labour, unemployment, and in the political force of workers. The intensification of repression is allied to the criminalization of social movements. Over the last decades, they were targeted by co-opting and institutionalisation strategies, with access to the public fund for development of their forms of political organisation and action in detriment of their class autonomy.</a:t>
            </a:r>
          </a:p>
          <a:p>
            <a:pPr>
              <a:lnSpc>
                <a:spcPct val="100000"/>
              </a:lnSpc>
            </a:pPr>
            <a:endParaRPr lang="pt-BR" sz="2200" dirty="0">
              <a:latin typeface="Verdana" panose="020B0604030504040204" pitchFamily="34" charset="0"/>
              <a:ea typeface="Verdana" panose="020B0604030504040204" pitchFamily="34" charset="0"/>
              <a:cs typeface="Verdana" panose="020B0604030504040204" pitchFamily="34" charset="0"/>
            </a:endParaRPr>
          </a:p>
          <a:p>
            <a:pPr>
              <a:lnSpc>
                <a:spcPct val="100000"/>
              </a:lnSpc>
            </a:pPr>
            <a:endParaRPr lang="pt-BR"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171946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A630DC-CE98-4585-A330-F9669938BD2E}"/>
              </a:ext>
            </a:extLst>
          </p:cNvPr>
          <p:cNvSpPr>
            <a:spLocks noGrp="1"/>
          </p:cNvSpPr>
          <p:nvPr>
            <p:ph type="title"/>
          </p:nvPr>
        </p:nvSpPr>
        <p:spPr>
          <a:xfrm>
            <a:off x="838200" y="365125"/>
            <a:ext cx="10515600" cy="1128789"/>
          </a:xfrm>
        </p:spPr>
        <p:txBody>
          <a:bodyPr>
            <a:normAutofit fontScale="90000"/>
          </a:bodyPr>
          <a:lstStyle/>
          <a:p>
            <a:pPr algn="ctr"/>
            <a:r>
              <a:rPr lang="en-GB" b="1" dirty="0">
                <a:solidFill>
                  <a:srgbClr val="FF0000"/>
                </a:solidFill>
                <a:latin typeface="Verdana" panose="020B0604030504040204" pitchFamily="34" charset="0"/>
                <a:ea typeface="Verdana" panose="020B0604030504040204" pitchFamily="34" charset="0"/>
                <a:cs typeface="Verdana" panose="020B0604030504040204" pitchFamily="34" charset="0"/>
              </a:rPr>
              <a:t>1. Education in Social Work in Latin America</a:t>
            </a:r>
            <a:br>
              <a:rPr lang="pt-BR" dirty="0"/>
            </a:br>
            <a:endParaRPr lang="pt-BR" dirty="0"/>
          </a:p>
        </p:txBody>
      </p:sp>
      <p:sp>
        <p:nvSpPr>
          <p:cNvPr id="3" name="Espaço Reservado para Conteúdo 2">
            <a:extLst>
              <a:ext uri="{FF2B5EF4-FFF2-40B4-BE49-F238E27FC236}">
                <a16:creationId xmlns:a16="http://schemas.microsoft.com/office/drawing/2014/main" id="{C035F7A1-B610-4CC9-8DD5-3C2F06AA7033}"/>
              </a:ext>
            </a:extLst>
          </p:cNvPr>
          <p:cNvSpPr>
            <a:spLocks noGrp="1"/>
          </p:cNvSpPr>
          <p:nvPr>
            <p:ph idx="1"/>
          </p:nvPr>
        </p:nvSpPr>
        <p:spPr>
          <a:xfrm>
            <a:off x="267286" y="1400544"/>
            <a:ext cx="11479237" cy="5303395"/>
          </a:xfrm>
        </p:spPr>
        <p:txBody>
          <a:bodyPr>
            <a:normAutofit fontScale="25000" lnSpcReduction="20000"/>
          </a:bodyPr>
          <a:lstStyle/>
          <a:p>
            <a:pPr algn="just">
              <a:lnSpc>
                <a:spcPct val="110000"/>
              </a:lnSpc>
            </a:pPr>
            <a:r>
              <a:rPr lang="en-GB" sz="8000" dirty="0">
                <a:latin typeface="Verdana" panose="020B0604030504040204" pitchFamily="34" charset="0"/>
                <a:ea typeface="Verdana" panose="020B0604030504040204" pitchFamily="34" charset="0"/>
                <a:cs typeface="Verdana" panose="020B0604030504040204" pitchFamily="34" charset="0"/>
              </a:rPr>
              <a:t>But there are struggles in daily life that the media fails to give visibility. We must remember: </a:t>
            </a:r>
          </a:p>
          <a:p>
            <a:pPr algn="just">
              <a:lnSpc>
                <a:spcPct val="110000"/>
              </a:lnSpc>
            </a:pPr>
            <a:endParaRPr lang="en-GB" sz="8000" dirty="0">
              <a:latin typeface="Verdana" panose="020B0604030504040204" pitchFamily="34" charset="0"/>
              <a:ea typeface="Verdana" panose="020B0604030504040204" pitchFamily="34" charset="0"/>
              <a:cs typeface="Verdana" panose="020B0604030504040204" pitchFamily="34" charset="0"/>
            </a:endParaRPr>
          </a:p>
          <a:p>
            <a:pPr lvl="1" algn="just">
              <a:lnSpc>
                <a:spcPct val="110000"/>
              </a:lnSpc>
              <a:buFont typeface="Wingdings" pitchFamily="2" charset="2"/>
              <a:buChar char="Ø"/>
            </a:pPr>
            <a:r>
              <a:rPr lang="en-GB" sz="8000" dirty="0">
                <a:latin typeface="Verdana" panose="020B0604030504040204" pitchFamily="34" charset="0"/>
                <a:ea typeface="Verdana" panose="020B0604030504040204" pitchFamily="34" charset="0"/>
                <a:cs typeface="Verdana" panose="020B0604030504040204" pitchFamily="34" charset="0"/>
              </a:rPr>
              <a:t>strikes of urban workers;  struggles of “landless workers” for land reform;</a:t>
            </a:r>
          </a:p>
          <a:p>
            <a:pPr lvl="1" algn="just">
              <a:lnSpc>
                <a:spcPct val="110000"/>
              </a:lnSpc>
              <a:buFont typeface="Wingdings" pitchFamily="2" charset="2"/>
              <a:buChar char="Ø"/>
            </a:pPr>
            <a:r>
              <a:rPr lang="en-GB" sz="8000" dirty="0">
                <a:latin typeface="Verdana" panose="020B0604030504040204" pitchFamily="34" charset="0"/>
                <a:ea typeface="Verdana" panose="020B0604030504040204" pitchFamily="34" charset="0"/>
                <a:cs typeface="Verdana" panose="020B0604030504040204" pitchFamily="34" charset="0"/>
              </a:rPr>
              <a:t>the homeless workers’ movement for housing; </a:t>
            </a:r>
          </a:p>
          <a:p>
            <a:pPr lvl="1" algn="just">
              <a:lnSpc>
                <a:spcPct val="110000"/>
              </a:lnSpc>
              <a:buFont typeface="Wingdings" pitchFamily="2" charset="2"/>
              <a:buChar char="Ø"/>
            </a:pPr>
            <a:r>
              <a:rPr lang="en-GB" sz="8000" dirty="0">
                <a:latin typeface="Verdana" panose="020B0604030504040204" pitchFamily="34" charset="0"/>
                <a:ea typeface="Verdana" panose="020B0604030504040204" pitchFamily="34" charset="0"/>
                <a:cs typeface="Verdana" panose="020B0604030504040204" pitchFamily="34" charset="0"/>
              </a:rPr>
              <a:t>the indigenous nations’ struggle for preservation of their material and cultural property;</a:t>
            </a:r>
          </a:p>
          <a:p>
            <a:pPr lvl="1" algn="just">
              <a:lnSpc>
                <a:spcPct val="110000"/>
              </a:lnSpc>
              <a:buFont typeface="Wingdings" pitchFamily="2" charset="2"/>
              <a:buChar char="Ø"/>
            </a:pPr>
            <a:r>
              <a:rPr lang="en-GB" sz="8000" dirty="0">
                <a:latin typeface="Verdana" panose="020B0604030504040204" pitchFamily="34" charset="0"/>
                <a:ea typeface="Verdana" panose="020B0604030504040204" pitchFamily="34" charset="0"/>
                <a:cs typeface="Verdana" panose="020B0604030504040204" pitchFamily="34" charset="0"/>
              </a:rPr>
              <a:t>the struggle of women against oppression and for legalisation of abortion and acknowledgement of their rights;</a:t>
            </a:r>
          </a:p>
          <a:p>
            <a:pPr lvl="1" algn="just">
              <a:lnSpc>
                <a:spcPct val="110000"/>
              </a:lnSpc>
              <a:buFont typeface="Wingdings" pitchFamily="2" charset="2"/>
              <a:buChar char="Ø"/>
            </a:pPr>
            <a:r>
              <a:rPr lang="en-GB" sz="8000" dirty="0">
                <a:latin typeface="Verdana" panose="020B0604030504040204" pitchFamily="34" charset="0"/>
                <a:ea typeface="Verdana" panose="020B0604030504040204" pitchFamily="34" charset="0"/>
                <a:cs typeface="Verdana" panose="020B0604030504040204" pitchFamily="34" charset="0"/>
              </a:rPr>
              <a:t>retired workers’ struggle for the preservation of social insurance rights; the youth’s struggle in occupying schools and for reducing public transport fares; </a:t>
            </a:r>
          </a:p>
          <a:p>
            <a:pPr lvl="1" algn="just">
              <a:lnSpc>
                <a:spcPct val="110000"/>
              </a:lnSpc>
              <a:buFont typeface="Wingdings" pitchFamily="2" charset="2"/>
              <a:buChar char="Ø"/>
            </a:pPr>
            <a:r>
              <a:rPr lang="en-GB" sz="8000" dirty="0">
                <a:latin typeface="Verdana" panose="020B0604030504040204" pitchFamily="34" charset="0"/>
                <a:ea typeface="Verdana" panose="020B0604030504040204" pitchFamily="34" charset="0"/>
                <a:cs typeface="Verdana" panose="020B0604030504040204" pitchFamily="34" charset="0"/>
              </a:rPr>
              <a:t>the struggle of people of African descent against secular oppression and for preserving their roots and rights; the struggle of migrants who cross national borders in defence of their culture and of their integration in a new society; </a:t>
            </a:r>
          </a:p>
          <a:p>
            <a:pPr lvl="1" algn="just">
              <a:lnSpc>
                <a:spcPct val="110000"/>
              </a:lnSpc>
              <a:buFont typeface="Wingdings" pitchFamily="2" charset="2"/>
              <a:buChar char="Ø"/>
            </a:pPr>
            <a:r>
              <a:rPr lang="en-GB" sz="8000" dirty="0">
                <a:latin typeface="Verdana" panose="020B0604030504040204" pitchFamily="34" charset="0"/>
                <a:ea typeface="Verdana" panose="020B0604030504040204" pitchFamily="34" charset="0"/>
                <a:cs typeface="Verdana" panose="020B0604030504040204" pitchFamily="34" charset="0"/>
              </a:rPr>
              <a:t>the working youths’ struggle in the periphery of great cities in defending their cultural expressions and against the genocide of young, black, and low-income populations of urban fringes; the struggle against LGBT-phobia. </a:t>
            </a:r>
          </a:p>
          <a:p>
            <a:pPr marL="0" indent="0" algn="just">
              <a:lnSpc>
                <a:spcPct val="110000"/>
              </a:lnSpc>
              <a:buNone/>
            </a:pPr>
            <a:endParaRPr lang="en-GB" sz="8000" dirty="0">
              <a:latin typeface="Verdana" panose="020B0604030504040204" pitchFamily="34" charset="0"/>
              <a:ea typeface="Verdana" panose="020B0604030504040204" pitchFamily="34" charset="0"/>
              <a:cs typeface="Verdana" panose="020B0604030504040204" pitchFamily="34" charset="0"/>
            </a:endParaRPr>
          </a:p>
          <a:p>
            <a:pPr algn="just">
              <a:lnSpc>
                <a:spcPct val="110000"/>
              </a:lnSpc>
            </a:pPr>
            <a:endParaRPr lang="pt-BR" dirty="0"/>
          </a:p>
        </p:txBody>
      </p:sp>
    </p:spTree>
    <p:extLst>
      <p:ext uri="{BB962C8B-B14F-4D97-AF65-F5344CB8AC3E}">
        <p14:creationId xmlns:p14="http://schemas.microsoft.com/office/powerpoint/2010/main" val="697981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9EAA4F-8269-4AA4-8C4E-211D38609C12}"/>
              </a:ext>
            </a:extLst>
          </p:cNvPr>
          <p:cNvSpPr>
            <a:spLocks noGrp="1"/>
          </p:cNvSpPr>
          <p:nvPr>
            <p:ph type="title"/>
          </p:nvPr>
        </p:nvSpPr>
        <p:spPr/>
        <p:txBody>
          <a:bodyPr/>
          <a:lstStyle/>
          <a:p>
            <a:pPr algn="ctr"/>
            <a:r>
              <a:rPr lang="en-GB" b="1" dirty="0">
                <a:solidFill>
                  <a:srgbClr val="FF0000"/>
                </a:solidFill>
                <a:latin typeface="Verdana" panose="020B0604030504040204" pitchFamily="34" charset="0"/>
                <a:ea typeface="Verdana" panose="020B0604030504040204" pitchFamily="34" charset="0"/>
                <a:cs typeface="Verdana" panose="020B0604030504040204" pitchFamily="34" charset="0"/>
              </a:rPr>
              <a:t>1. Education in Social Work in Latin America</a:t>
            </a:r>
            <a:endParaRPr lang="pt-BR" dirty="0"/>
          </a:p>
        </p:txBody>
      </p:sp>
      <p:sp>
        <p:nvSpPr>
          <p:cNvPr id="3" name="Espaço Reservado para Conteúdo 2">
            <a:extLst>
              <a:ext uri="{FF2B5EF4-FFF2-40B4-BE49-F238E27FC236}">
                <a16:creationId xmlns:a16="http://schemas.microsoft.com/office/drawing/2014/main" id="{6A9E013B-14A7-4279-B7D1-9FB5B4C9B179}"/>
              </a:ext>
            </a:extLst>
          </p:cNvPr>
          <p:cNvSpPr>
            <a:spLocks noGrp="1"/>
          </p:cNvSpPr>
          <p:nvPr>
            <p:ph idx="1"/>
          </p:nvPr>
        </p:nvSpPr>
        <p:spPr>
          <a:xfrm>
            <a:off x="838200" y="2092917"/>
            <a:ext cx="10515600" cy="4351338"/>
          </a:xfrm>
        </p:spPr>
        <p:txBody>
          <a:bodyPr>
            <a:normAutofit/>
          </a:bodyPr>
          <a:lstStyle/>
          <a:p>
            <a:pPr algn="just"/>
            <a:r>
              <a:rPr lang="en-GB" sz="2200" dirty="0">
                <a:latin typeface="Verdana" panose="020B0604030504040204" pitchFamily="34" charset="0"/>
                <a:ea typeface="Verdana" panose="020B0604030504040204" pitchFamily="34" charset="0"/>
                <a:cs typeface="Verdana" panose="020B0604030504040204" pitchFamily="34" charset="0"/>
              </a:rPr>
              <a:t>In this conjuncture of conservativism rising to a global level, Brazilian social workers </a:t>
            </a:r>
            <a:r>
              <a:rPr lang="en-GB" sz="2200" b="1" dirty="0">
                <a:latin typeface="Verdana" panose="020B0604030504040204" pitchFamily="34" charset="0"/>
                <a:ea typeface="Verdana" panose="020B0604030504040204" pitchFamily="34" charset="0"/>
                <a:cs typeface="Verdana" panose="020B0604030504040204" pitchFamily="34" charset="0"/>
              </a:rPr>
              <a:t>make a public stand in the field of political resistance</a:t>
            </a:r>
            <a:r>
              <a:rPr lang="en-GB" sz="2200" dirty="0">
                <a:latin typeface="Verdana" panose="020B0604030504040204" pitchFamily="34" charset="0"/>
                <a:ea typeface="Verdana" panose="020B0604030504040204" pitchFamily="34" charset="0"/>
                <a:cs typeface="Verdana" panose="020B0604030504040204" pitchFamily="34" charset="0"/>
              </a:rPr>
              <a:t>, allied to the majority of segments of citizens whose interests have been severely impacted, with striking manifestations in the public scene.</a:t>
            </a:r>
          </a:p>
          <a:p>
            <a:pPr algn="just"/>
            <a:endParaRPr lang="pt-BR" sz="2200" dirty="0">
              <a:latin typeface="Verdana" panose="020B0604030504040204" pitchFamily="34" charset="0"/>
              <a:ea typeface="Verdana" panose="020B0604030504040204" pitchFamily="34" charset="0"/>
              <a:cs typeface="Verdana" panose="020B0604030504040204" pitchFamily="34" charset="0"/>
            </a:endParaRPr>
          </a:p>
          <a:p>
            <a:pPr algn="just"/>
            <a:r>
              <a:rPr lang="en-GB" sz="2200" dirty="0">
                <a:latin typeface="Verdana" panose="020B0604030504040204" pitchFamily="34" charset="0"/>
                <a:ea typeface="Verdana" panose="020B0604030504040204" pitchFamily="34" charset="0"/>
                <a:cs typeface="Verdana" panose="020B0604030504040204" pitchFamily="34" charset="0"/>
              </a:rPr>
              <a:t>In Latin America, as </a:t>
            </a:r>
            <a:r>
              <a:rPr lang="en-GB" sz="2200" dirty="0" err="1">
                <a:latin typeface="Verdana" panose="020B0604030504040204" pitchFamily="34" charset="0"/>
                <a:ea typeface="Verdana" panose="020B0604030504040204" pitchFamily="34" charset="0"/>
                <a:cs typeface="Verdana" panose="020B0604030504040204" pitchFamily="34" charset="0"/>
              </a:rPr>
              <a:t>Ianni</a:t>
            </a:r>
            <a:r>
              <a:rPr lang="en-GB" sz="2200" dirty="0">
                <a:latin typeface="Verdana" panose="020B0604030504040204" pitchFamily="34" charset="0"/>
                <a:ea typeface="Verdana" panose="020B0604030504040204" pitchFamily="34" charset="0"/>
                <a:cs typeface="Verdana" panose="020B0604030504040204" pitchFamily="34" charset="0"/>
              </a:rPr>
              <a:t> (1992, 2009) underscores, the State is strong, democracy is episodic, dictatorships are recurrent, and struggles are permanent. </a:t>
            </a:r>
          </a:p>
          <a:p>
            <a:pPr algn="just"/>
            <a:endParaRPr lang="en-GB" sz="2200" dirty="0">
              <a:latin typeface="Verdana" panose="020B0604030504040204" pitchFamily="34" charset="0"/>
              <a:ea typeface="Verdana" panose="020B0604030504040204" pitchFamily="34" charset="0"/>
              <a:cs typeface="Verdana" panose="020B0604030504040204" pitchFamily="34" charset="0"/>
            </a:endParaRPr>
          </a:p>
          <a:p>
            <a:pPr algn="just"/>
            <a:r>
              <a:rPr lang="en-GB" sz="2200" dirty="0">
                <a:latin typeface="Verdana" panose="020B0604030504040204" pitchFamily="34" charset="0"/>
                <a:ea typeface="Verdana" panose="020B0604030504040204" pitchFamily="34" charset="0"/>
                <a:cs typeface="Verdana" panose="020B0604030504040204" pitchFamily="34" charset="0"/>
              </a:rPr>
              <a:t>And </a:t>
            </a:r>
            <a:r>
              <a:rPr lang="en-GB" sz="2200" b="1" dirty="0">
                <a:latin typeface="Verdana" panose="020B0604030504040204" pitchFamily="34" charset="0"/>
                <a:ea typeface="Verdana" panose="020B0604030504040204" pitchFamily="34" charset="0"/>
                <a:cs typeface="Verdana" panose="020B0604030504040204" pitchFamily="34" charset="0"/>
              </a:rPr>
              <a:t>social workers also move, questioned by the political forces that condense in their activities and their cultural elaborations</a:t>
            </a:r>
            <a:r>
              <a:rPr lang="en-GB" sz="2200" dirty="0">
                <a:latin typeface="Verdana" panose="020B0604030504040204" pitchFamily="34" charset="0"/>
                <a:ea typeface="Verdana" panose="020B0604030504040204" pitchFamily="34" charset="0"/>
                <a:cs typeface="Verdana" panose="020B0604030504040204" pitchFamily="34" charset="0"/>
              </a:rPr>
              <a:t>.</a:t>
            </a:r>
            <a:endParaRPr lang="pt-BR" sz="2200" dirty="0">
              <a:latin typeface="Verdana" panose="020B0604030504040204" pitchFamily="34" charset="0"/>
              <a:ea typeface="Verdana" panose="020B0604030504040204" pitchFamily="34" charset="0"/>
              <a:cs typeface="Verdana" panose="020B0604030504040204" pitchFamily="34" charset="0"/>
            </a:endParaRPr>
          </a:p>
          <a:p>
            <a:pPr algn="just"/>
            <a:endParaRPr lang="pt-BR" dirty="0"/>
          </a:p>
        </p:txBody>
      </p:sp>
    </p:spTree>
    <p:extLst>
      <p:ext uri="{BB962C8B-B14F-4D97-AF65-F5344CB8AC3E}">
        <p14:creationId xmlns:p14="http://schemas.microsoft.com/office/powerpoint/2010/main" val="1919397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A12037-CB4C-4FA1-909C-B7203183CBB4}"/>
              </a:ext>
            </a:extLst>
          </p:cNvPr>
          <p:cNvSpPr>
            <a:spLocks noGrp="1"/>
          </p:cNvSpPr>
          <p:nvPr>
            <p:ph type="title"/>
          </p:nvPr>
        </p:nvSpPr>
        <p:spPr/>
        <p:txBody>
          <a:bodyPr>
            <a:noAutofit/>
          </a:bodyPr>
          <a:lstStyle/>
          <a:p>
            <a:pPr algn="ctr"/>
            <a:r>
              <a:rPr lang="en-GB" sz="3200" b="1" dirty="0">
                <a:solidFill>
                  <a:srgbClr val="FF0000"/>
                </a:solidFill>
                <a:latin typeface="Verdana" panose="020B0604030504040204" pitchFamily="34" charset="0"/>
                <a:ea typeface="Verdana" panose="020B0604030504040204" pitchFamily="34" charset="0"/>
                <a:cs typeface="Verdana" panose="020B0604030504040204" pitchFamily="34" charset="0"/>
              </a:rPr>
              <a:t>2. Inequalities, poverty, and struggles that challenge the Latin American Social Work </a:t>
            </a:r>
            <a:br>
              <a:rPr lang="pt-BR" sz="3200" b="1" dirty="0">
                <a:latin typeface="Verdana" panose="020B0604030504040204" pitchFamily="34" charset="0"/>
                <a:ea typeface="Verdana" panose="020B0604030504040204" pitchFamily="34" charset="0"/>
                <a:cs typeface="Verdana" panose="020B0604030504040204" pitchFamily="34" charset="0"/>
              </a:rPr>
            </a:br>
            <a:endParaRPr lang="pt-BR" sz="32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Espaço Reservado para Conteúdo 2">
            <a:extLst>
              <a:ext uri="{FF2B5EF4-FFF2-40B4-BE49-F238E27FC236}">
                <a16:creationId xmlns:a16="http://schemas.microsoft.com/office/drawing/2014/main" id="{F02D153A-7AB9-44EF-87D6-59847A4DF8D3}"/>
              </a:ext>
            </a:extLst>
          </p:cNvPr>
          <p:cNvSpPr>
            <a:spLocks noGrp="1"/>
          </p:cNvSpPr>
          <p:nvPr>
            <p:ph idx="1"/>
          </p:nvPr>
        </p:nvSpPr>
        <p:spPr>
          <a:xfrm>
            <a:off x="253218" y="1333245"/>
            <a:ext cx="11338560" cy="5221304"/>
          </a:xfrm>
        </p:spPr>
        <p:txBody>
          <a:bodyPr>
            <a:noAutofit/>
          </a:bodyPr>
          <a:lstStyle/>
          <a:p>
            <a:pPr algn="just"/>
            <a:r>
              <a:rPr lang="en-GB" sz="2000" dirty="0">
                <a:latin typeface="Verdana" panose="020B0604030504040204" pitchFamily="34" charset="0"/>
                <a:ea typeface="Verdana" panose="020B0604030504040204" pitchFamily="34" charset="0"/>
                <a:cs typeface="Verdana" panose="020B0604030504040204" pitchFamily="34" charset="0"/>
              </a:rPr>
              <a:t>The optimistic agenda of the UN for 2030 centred on “sustainable development” is challenged in face of elevated levels of inequalities in Latin America. Its growth is recognized by the UN’s Economic Commission for Latin America and the Caribbean (ECLAC) in the document </a:t>
            </a:r>
            <a:r>
              <a:rPr lang="en-GB" sz="2000" i="1" dirty="0">
                <a:latin typeface="Verdana" panose="020B0604030504040204" pitchFamily="34" charset="0"/>
                <a:ea typeface="Verdana" panose="020B0604030504040204" pitchFamily="34" charset="0"/>
                <a:cs typeface="Verdana" panose="020B0604030504040204" pitchFamily="34" charset="0"/>
              </a:rPr>
              <a:t>Social Panorama of Latin America 2016</a:t>
            </a:r>
            <a:r>
              <a:rPr lang="en-GB" sz="2000" dirty="0">
                <a:latin typeface="Verdana" panose="020B0604030504040204" pitchFamily="34" charset="0"/>
                <a:ea typeface="Verdana" panose="020B0604030504040204" pitchFamily="34" charset="0"/>
                <a:cs typeface="Verdana" panose="020B0604030504040204" pitchFamily="34" charset="0"/>
              </a:rPr>
              <a:t>, which deems inequality as a multidimensional phenomenon—suffering interference from income distribution, from class structure expressed in the property of physical and financial assets, from social and public expenditure, from age structure, from time, and from the presence of populations with African descent; and lives with experiences of poverty reduction. </a:t>
            </a:r>
          </a:p>
          <a:p>
            <a:pPr algn="just"/>
            <a:endParaRPr lang="en-GB" sz="2000" dirty="0">
              <a:latin typeface="Verdana" panose="020B0604030504040204" pitchFamily="34" charset="0"/>
              <a:ea typeface="Verdana" panose="020B0604030504040204" pitchFamily="34" charset="0"/>
              <a:cs typeface="Verdana" panose="020B0604030504040204" pitchFamily="34" charset="0"/>
            </a:endParaRPr>
          </a:p>
          <a:p>
            <a:pPr algn="just"/>
            <a:r>
              <a:rPr lang="en-GB" sz="2000" dirty="0">
                <a:latin typeface="Verdana" panose="020B0604030504040204" pitchFamily="34" charset="0"/>
                <a:ea typeface="Verdana" panose="020B0604030504040204" pitchFamily="34" charset="0"/>
                <a:cs typeface="Verdana" panose="020B0604030504040204" pitchFamily="34" charset="0"/>
              </a:rPr>
              <a:t>ECLAC establishes a set of priorities to support the 2030 Agenda in the region having equality as goal: reducing inequality in the countries and between them, the end of poverty and hunger; food safety, guarantee of healthy life with welfare; inclusive education, gender equality, access to water and sanitation for all; inclusive industrialisation fostering innovation, measures to fight climate changes, sustainable use of seas and ocean resources, defence of ecosystems; promotion of pacific societies and the strengthening of the Global Partnership for Sustainable Development.</a:t>
            </a:r>
            <a:endParaRPr lang="pt-BR"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752433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4F544A-4A06-4D14-AD9A-595D969EFE50}"/>
              </a:ext>
            </a:extLst>
          </p:cNvPr>
          <p:cNvSpPr>
            <a:spLocks noGrp="1"/>
          </p:cNvSpPr>
          <p:nvPr>
            <p:ph type="title"/>
          </p:nvPr>
        </p:nvSpPr>
        <p:spPr/>
        <p:txBody>
          <a:bodyPr>
            <a:noAutofit/>
          </a:bodyPr>
          <a:lstStyle/>
          <a:p>
            <a:pPr algn="ctr"/>
            <a:r>
              <a:rPr lang="en-GB" sz="3200" b="1" dirty="0">
                <a:solidFill>
                  <a:srgbClr val="FF0000"/>
                </a:solidFill>
                <a:latin typeface="Verdana" panose="020B0604030504040204" pitchFamily="34" charset="0"/>
                <a:ea typeface="Verdana" panose="020B0604030504040204" pitchFamily="34" charset="0"/>
                <a:cs typeface="Verdana" panose="020B0604030504040204" pitchFamily="34" charset="0"/>
              </a:rPr>
              <a:t>2. Inequalities, poverty, and struggles that challenge the Latin American Social Work</a:t>
            </a:r>
            <a:endParaRPr lang="pt-BR" sz="3200" dirty="0"/>
          </a:p>
        </p:txBody>
      </p:sp>
      <p:sp>
        <p:nvSpPr>
          <p:cNvPr id="3" name="Espaço Reservado para Conteúdo 2">
            <a:extLst>
              <a:ext uri="{FF2B5EF4-FFF2-40B4-BE49-F238E27FC236}">
                <a16:creationId xmlns:a16="http://schemas.microsoft.com/office/drawing/2014/main" id="{34B738DD-F10B-405C-8ADB-F5887296C2E7}"/>
              </a:ext>
            </a:extLst>
          </p:cNvPr>
          <p:cNvSpPr>
            <a:spLocks noGrp="1"/>
          </p:cNvSpPr>
          <p:nvPr>
            <p:ph idx="1"/>
          </p:nvPr>
        </p:nvSpPr>
        <p:spPr/>
        <p:txBody>
          <a:bodyPr>
            <a:normAutofit fontScale="92500"/>
          </a:bodyPr>
          <a:lstStyle/>
          <a:p>
            <a:pPr algn="just"/>
            <a:r>
              <a:rPr lang="en-GB" sz="2200" dirty="0">
                <a:latin typeface="Verdana" panose="020B0604030504040204" pitchFamily="34" charset="0"/>
                <a:ea typeface="Verdana" panose="020B0604030504040204" pitchFamily="34" charset="0"/>
                <a:cs typeface="Verdana" panose="020B0604030504040204" pitchFamily="34" charset="0"/>
              </a:rPr>
              <a:t>This proposal has as basic assumption the possibility of equality in the capitalist expansion, which shocks with the persistent deepening of inequalities, recognized by multilateral organisms and by renowned scientists, who have proven that capitalist development does not go with equality: the accumulation of capital and inequalities grow simultaneously (PIKETTY, 2014, 2015). </a:t>
            </a:r>
          </a:p>
          <a:p>
            <a:pPr algn="just"/>
            <a:r>
              <a:rPr lang="en-GB" sz="2200" dirty="0">
                <a:latin typeface="Verdana" panose="020B0604030504040204" pitchFamily="34" charset="0"/>
                <a:ea typeface="Verdana" panose="020B0604030504040204" pitchFamily="34" charset="0"/>
                <a:cs typeface="Verdana" panose="020B0604030504040204" pitchFamily="34" charset="0"/>
              </a:rPr>
              <a:t>The crisis of capital is underestimated and starts to be seen as an arsenal of “opportunities,” but not for the majority of the population on whom its effects befall.</a:t>
            </a:r>
            <a:endParaRPr lang="pt-BR" sz="2200" dirty="0">
              <a:latin typeface="Verdana" panose="020B0604030504040204" pitchFamily="34" charset="0"/>
              <a:ea typeface="Verdana" panose="020B0604030504040204" pitchFamily="34" charset="0"/>
              <a:cs typeface="Verdana" panose="020B0604030504040204" pitchFamily="34" charset="0"/>
            </a:endParaRPr>
          </a:p>
          <a:p>
            <a:pPr algn="just"/>
            <a:r>
              <a:rPr lang="en-GB" sz="2200" dirty="0">
                <a:latin typeface="Verdana" panose="020B0604030504040204" pitchFamily="34" charset="0"/>
                <a:ea typeface="Verdana" panose="020B0604030504040204" pitchFamily="34" charset="0"/>
                <a:cs typeface="Verdana" panose="020B0604030504040204" pitchFamily="34" charset="0"/>
              </a:rPr>
              <a:t>Since the 1990s, with the expansion of global markets in conditions of extreme economic instability, </a:t>
            </a:r>
            <a:r>
              <a:rPr lang="en-GB" sz="2200" dirty="0" err="1">
                <a:latin typeface="Verdana" panose="020B0604030504040204" pitchFamily="34" charset="0"/>
                <a:ea typeface="Verdana" panose="020B0604030504040204" pitchFamily="34" charset="0"/>
                <a:cs typeface="Verdana" panose="020B0604030504040204" pitchFamily="34" charset="0"/>
              </a:rPr>
              <a:t>Hobsbawn</a:t>
            </a:r>
            <a:r>
              <a:rPr lang="en-GB" sz="2200" dirty="0">
                <a:latin typeface="Verdana" panose="020B0604030504040204" pitchFamily="34" charset="0"/>
                <a:ea typeface="Verdana" panose="020B0604030504040204" pitchFamily="34" charset="0"/>
                <a:cs typeface="Verdana" panose="020B0604030504040204" pitchFamily="34" charset="0"/>
              </a:rPr>
              <a:t> (2007, p. 11) verified a “dramatic aggravation of economic and social inequalities, within nations and among them. There are no indications that this polarisation is not carrying on within countries, in spite of a general reduction of extreme poverty.”</a:t>
            </a:r>
            <a:endParaRPr lang="pt-BR" sz="2200" dirty="0">
              <a:latin typeface="Verdana" panose="020B0604030504040204" pitchFamily="34" charset="0"/>
              <a:ea typeface="Verdana" panose="020B0604030504040204" pitchFamily="34" charset="0"/>
              <a:cs typeface="Verdana" panose="020B0604030504040204" pitchFamily="34" charset="0"/>
            </a:endParaRPr>
          </a:p>
          <a:p>
            <a:endParaRPr lang="pt-BR" sz="2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084741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03C49A-93B3-44CF-9328-4B7EB3E02105}"/>
              </a:ext>
            </a:extLst>
          </p:cNvPr>
          <p:cNvSpPr>
            <a:spLocks noGrp="1"/>
          </p:cNvSpPr>
          <p:nvPr>
            <p:ph type="title"/>
          </p:nvPr>
        </p:nvSpPr>
        <p:spPr>
          <a:xfrm>
            <a:off x="852268" y="365125"/>
            <a:ext cx="10515600" cy="1325563"/>
          </a:xfrm>
        </p:spPr>
        <p:txBody>
          <a:bodyPr>
            <a:noAutofit/>
          </a:bodyPr>
          <a:lstStyle/>
          <a:p>
            <a:pPr algn="ctr"/>
            <a:r>
              <a:rPr lang="en-GB" sz="3200" b="1" dirty="0">
                <a:solidFill>
                  <a:srgbClr val="FF0000"/>
                </a:solidFill>
                <a:latin typeface="Verdana" panose="020B0604030504040204" pitchFamily="34" charset="0"/>
                <a:ea typeface="Verdana" panose="020B0604030504040204" pitchFamily="34" charset="0"/>
                <a:cs typeface="Verdana" panose="020B0604030504040204" pitchFamily="34" charset="0"/>
              </a:rPr>
              <a:t>2. Inequalities, poverty, and struggles that challenge the Latin American Social Work</a:t>
            </a:r>
            <a:endParaRPr lang="pt-BR" sz="3200" dirty="0"/>
          </a:p>
        </p:txBody>
      </p:sp>
      <p:sp>
        <p:nvSpPr>
          <p:cNvPr id="3" name="Espaço Reservado para Conteúdo 2">
            <a:extLst>
              <a:ext uri="{FF2B5EF4-FFF2-40B4-BE49-F238E27FC236}">
                <a16:creationId xmlns:a16="http://schemas.microsoft.com/office/drawing/2014/main" id="{425BF153-4CA7-47CD-ACEA-7D58ABD7E1BD}"/>
              </a:ext>
            </a:extLst>
          </p:cNvPr>
          <p:cNvSpPr>
            <a:spLocks noGrp="1"/>
          </p:cNvSpPr>
          <p:nvPr>
            <p:ph idx="1"/>
          </p:nvPr>
        </p:nvSpPr>
        <p:spPr>
          <a:xfrm>
            <a:off x="436098" y="1825625"/>
            <a:ext cx="11366696" cy="4351338"/>
          </a:xfrm>
        </p:spPr>
        <p:txBody>
          <a:bodyPr>
            <a:noAutofit/>
          </a:bodyPr>
          <a:lstStyle/>
          <a:p>
            <a:pPr algn="just"/>
            <a:r>
              <a:rPr lang="en-GB" sz="1800" dirty="0">
                <a:latin typeface="Verdana" panose="020B0604030504040204" pitchFamily="34" charset="0"/>
                <a:ea typeface="Verdana" panose="020B0604030504040204" pitchFamily="34" charset="0"/>
                <a:cs typeface="Verdana" panose="020B0604030504040204" pitchFamily="34" charset="0"/>
              </a:rPr>
              <a:t>Data from the World Bank, from a 2015 research, attest that Africa is the poorest region of the planet, with 5 of the most unequal countries. In Latin America and the Caribbean, we find 6 among the 14 most unequal countries in a global level: Honduras (6</a:t>
            </a:r>
            <a:r>
              <a:rPr lang="en-GB" sz="1800" baseline="30000" dirty="0">
                <a:latin typeface="Verdana" panose="020B0604030504040204" pitchFamily="34" charset="0"/>
                <a:ea typeface="Verdana" panose="020B0604030504040204" pitchFamily="34" charset="0"/>
                <a:cs typeface="Verdana" panose="020B0604030504040204" pitchFamily="34" charset="0"/>
              </a:rPr>
              <a:t>th</a:t>
            </a:r>
            <a:r>
              <a:rPr lang="en-GB" sz="1800" dirty="0">
                <a:latin typeface="Verdana" panose="020B0604030504040204" pitchFamily="34" charset="0"/>
                <a:ea typeface="Verdana" panose="020B0604030504040204" pitchFamily="34" charset="0"/>
                <a:cs typeface="Verdana" panose="020B0604030504040204" pitchFamily="34" charset="0"/>
              </a:rPr>
              <a:t>), Colombia (7</a:t>
            </a:r>
            <a:r>
              <a:rPr lang="en-GB" sz="1800" baseline="30000" dirty="0">
                <a:latin typeface="Verdana" panose="020B0604030504040204" pitchFamily="34" charset="0"/>
                <a:ea typeface="Verdana" panose="020B0604030504040204" pitchFamily="34" charset="0"/>
                <a:cs typeface="Verdana" panose="020B0604030504040204" pitchFamily="34" charset="0"/>
              </a:rPr>
              <a:t>th</a:t>
            </a:r>
            <a:r>
              <a:rPr lang="en-GB" sz="1800" dirty="0">
                <a:latin typeface="Verdana" panose="020B0604030504040204" pitchFamily="34" charset="0"/>
                <a:ea typeface="Verdana" panose="020B0604030504040204" pitchFamily="34" charset="0"/>
                <a:cs typeface="Verdana" panose="020B0604030504040204" pitchFamily="34" charset="0"/>
              </a:rPr>
              <a:t>), Brazil (8</a:t>
            </a:r>
            <a:r>
              <a:rPr lang="en-GB" sz="1800" baseline="30000" dirty="0">
                <a:latin typeface="Verdana" panose="020B0604030504040204" pitchFamily="34" charset="0"/>
                <a:ea typeface="Verdana" panose="020B0604030504040204" pitchFamily="34" charset="0"/>
                <a:cs typeface="Verdana" panose="020B0604030504040204" pitchFamily="34" charset="0"/>
              </a:rPr>
              <a:t>th</a:t>
            </a:r>
            <a:r>
              <a:rPr lang="en-GB" sz="1800" dirty="0">
                <a:latin typeface="Verdana" panose="020B0604030504040204" pitchFamily="34" charset="0"/>
                <a:ea typeface="Verdana" panose="020B0604030504040204" pitchFamily="34" charset="0"/>
                <a:cs typeface="Verdana" panose="020B0604030504040204" pitchFamily="34" charset="0"/>
              </a:rPr>
              <a:t>), Guatemala (9</a:t>
            </a:r>
            <a:r>
              <a:rPr lang="en-GB" sz="1800" baseline="30000" dirty="0">
                <a:latin typeface="Verdana" panose="020B0604030504040204" pitchFamily="34" charset="0"/>
                <a:ea typeface="Verdana" panose="020B0604030504040204" pitchFamily="34" charset="0"/>
                <a:cs typeface="Verdana" panose="020B0604030504040204" pitchFamily="34" charset="0"/>
              </a:rPr>
              <a:t>th</a:t>
            </a:r>
            <a:r>
              <a:rPr lang="en-GB" sz="1800" dirty="0">
                <a:latin typeface="Verdana" panose="020B0604030504040204" pitchFamily="34" charset="0"/>
                <a:ea typeface="Verdana" panose="020B0604030504040204" pitchFamily="34" charset="0"/>
                <a:cs typeface="Verdana" panose="020B0604030504040204" pitchFamily="34" charset="0"/>
              </a:rPr>
              <a:t>), Panama (10</a:t>
            </a:r>
            <a:r>
              <a:rPr lang="en-GB" sz="1800" baseline="30000" dirty="0">
                <a:latin typeface="Verdana" panose="020B0604030504040204" pitchFamily="34" charset="0"/>
                <a:ea typeface="Verdana" panose="020B0604030504040204" pitchFamily="34" charset="0"/>
                <a:cs typeface="Verdana" panose="020B0604030504040204" pitchFamily="34" charset="0"/>
              </a:rPr>
              <a:t>th</a:t>
            </a:r>
            <a:r>
              <a:rPr lang="en-GB" sz="1800" dirty="0">
                <a:latin typeface="Verdana" panose="020B0604030504040204" pitchFamily="34" charset="0"/>
                <a:ea typeface="Verdana" panose="020B0604030504040204" pitchFamily="34" charset="0"/>
                <a:cs typeface="Verdana" panose="020B0604030504040204" pitchFamily="34" charset="0"/>
              </a:rPr>
              <a:t>), and Chile (14</a:t>
            </a:r>
            <a:r>
              <a:rPr lang="en-GB" sz="1800" baseline="30000" dirty="0">
                <a:latin typeface="Verdana" panose="020B0604030504040204" pitchFamily="34" charset="0"/>
                <a:ea typeface="Verdana" panose="020B0604030504040204" pitchFamily="34" charset="0"/>
                <a:cs typeface="Verdana" panose="020B0604030504040204" pitchFamily="34" charset="0"/>
              </a:rPr>
              <a:t>th</a:t>
            </a:r>
            <a:r>
              <a:rPr lang="en-GB" sz="1800" dirty="0">
                <a:latin typeface="Verdana" panose="020B0604030504040204" pitchFamily="34" charset="0"/>
                <a:ea typeface="Verdana" panose="020B0604030504040204" pitchFamily="34" charset="0"/>
                <a:cs typeface="Verdana" panose="020B0604030504040204" pitchFamily="34" charset="0"/>
              </a:rPr>
              <a:t>). </a:t>
            </a:r>
          </a:p>
          <a:p>
            <a:pPr algn="just"/>
            <a:r>
              <a:rPr lang="en-GB" sz="1800" dirty="0">
                <a:latin typeface="Verdana" panose="020B0604030504040204" pitchFamily="34" charset="0"/>
                <a:ea typeface="Verdana" panose="020B0604030504040204" pitchFamily="34" charset="0"/>
                <a:cs typeface="Verdana" panose="020B0604030504040204" pitchFamily="34" charset="0"/>
              </a:rPr>
              <a:t>As per ECLAC (2016), the Gini coefficient, which measures social inequalities and income concentration (in which one (1) represents maximum inequality and zero (0) represents no inequality), showed for 17 countries in Latin America in 2016 the average value of 0.469 for personal income. Over 75 million people still live in extreme poverty—half in Brazil and half in Mexico.</a:t>
            </a:r>
            <a:endParaRPr lang="pt-BR" sz="1800" dirty="0">
              <a:latin typeface="Verdana" panose="020B0604030504040204" pitchFamily="34" charset="0"/>
              <a:ea typeface="Verdana" panose="020B0604030504040204" pitchFamily="34" charset="0"/>
              <a:cs typeface="Verdana" panose="020B0604030504040204" pitchFamily="34" charset="0"/>
            </a:endParaRPr>
          </a:p>
          <a:p>
            <a:pPr algn="just"/>
            <a:r>
              <a:rPr lang="en-GB" sz="1800" dirty="0">
                <a:latin typeface="Verdana" panose="020B0604030504040204" pitchFamily="34" charset="0"/>
                <a:ea typeface="Verdana" panose="020B0604030504040204" pitchFamily="34" charset="0"/>
                <a:cs typeface="Verdana" panose="020B0604030504040204" pitchFamily="34" charset="0"/>
              </a:rPr>
              <a:t>Between 2003-2014, there was a clear reduction of poverty—but not of inequality—, in which the average of Latin Americans who left the poverty threshold added up to 13 million. Poverty starts growing again in 1.5 million between 2015 and 2016.</a:t>
            </a:r>
          </a:p>
          <a:p>
            <a:pPr algn="just"/>
            <a:r>
              <a:rPr lang="en-GB" sz="1800" dirty="0">
                <a:latin typeface="Verdana" panose="020B0604030504040204" pitchFamily="34" charset="0"/>
                <a:ea typeface="Verdana" panose="020B0604030504040204" pitchFamily="34" charset="0"/>
                <a:cs typeface="Verdana" panose="020B0604030504040204" pitchFamily="34" charset="0"/>
              </a:rPr>
              <a:t>Among the 300 million workers in the region, over half is salaried workers in microbusinesses or work on their own. In a crisis context, there is an expansion of the predominantly informal labour market, with growth in the low-productivity service sector and high rates of informality (UNDP, 2016).</a:t>
            </a:r>
            <a:endParaRPr lang="pt-BR" sz="18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3347695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7B13E92D-4313-43E1-9147-F5F0F2ECDC64}"/>
              </a:ext>
            </a:extLst>
          </p:cNvPr>
          <p:cNvSpPr>
            <a:spLocks noGrp="1"/>
          </p:cNvSpPr>
          <p:nvPr>
            <p:ph idx="1"/>
          </p:nvPr>
        </p:nvSpPr>
        <p:spPr>
          <a:xfrm>
            <a:off x="838200" y="1825624"/>
            <a:ext cx="10669172" cy="4490769"/>
          </a:xfrm>
        </p:spPr>
        <p:txBody>
          <a:bodyPr>
            <a:noAutofit/>
          </a:bodyPr>
          <a:lstStyle/>
          <a:p>
            <a:pPr algn="just">
              <a:spcBef>
                <a:spcPts val="0"/>
              </a:spcBef>
            </a:pPr>
            <a:r>
              <a:rPr lang="en-GB" sz="2000" dirty="0">
                <a:latin typeface="Verdana" panose="020B0604030504040204" pitchFamily="34" charset="0"/>
                <a:ea typeface="Verdana" panose="020B0604030504040204" pitchFamily="34" charset="0"/>
                <a:cs typeface="Verdana" panose="020B0604030504040204" pitchFamily="34" charset="0"/>
              </a:rPr>
              <a:t>In Brazil, the contingent of extreme poverty has raised to 14.83 million in 2017, representing 7.2% of the Brazilian population (IBGE-PNAD, 2017).</a:t>
            </a:r>
          </a:p>
          <a:p>
            <a:pPr algn="just">
              <a:spcBef>
                <a:spcPts val="0"/>
              </a:spcBef>
            </a:pPr>
            <a:endParaRPr lang="en-GB" sz="2000" dirty="0">
              <a:latin typeface="Verdana" panose="020B0604030504040204" pitchFamily="34" charset="0"/>
              <a:ea typeface="Verdana" panose="020B0604030504040204" pitchFamily="34" charset="0"/>
              <a:cs typeface="Verdana" panose="020B0604030504040204" pitchFamily="34" charset="0"/>
            </a:endParaRPr>
          </a:p>
          <a:p>
            <a:pPr algn="just">
              <a:spcBef>
                <a:spcPts val="0"/>
              </a:spcBef>
            </a:pPr>
            <a:r>
              <a:rPr lang="en-GB" sz="2000" dirty="0">
                <a:latin typeface="Verdana" panose="020B0604030504040204" pitchFamily="34" charset="0"/>
                <a:ea typeface="Verdana" panose="020B0604030504040204" pitchFamily="34" charset="0"/>
                <a:cs typeface="Verdana" panose="020B0604030504040204" pitchFamily="34" charset="0"/>
              </a:rPr>
              <a:t>This path of analysis demands the criticism of reality beyond its appearances and illusions, condition to build strategies aligned with history and having viability, to which Social Workers must be prepared: “Criticism has plucked the imaginary flowers on the chain not in order that man shall continue to bear that chain without fantasy or consolation, but so that he shall throw off the chain and pluck the living flower” (MARX, 1977)</a:t>
            </a:r>
          </a:p>
          <a:p>
            <a:pPr algn="just">
              <a:spcBef>
                <a:spcPts val="0"/>
              </a:spcBef>
            </a:pPr>
            <a:endParaRPr lang="en-GB" sz="2000" dirty="0">
              <a:latin typeface="Verdana" panose="020B0604030504040204" pitchFamily="34" charset="0"/>
              <a:ea typeface="Verdana" panose="020B0604030504040204" pitchFamily="34" charset="0"/>
              <a:cs typeface="Verdana" panose="020B0604030504040204" pitchFamily="34" charset="0"/>
            </a:endParaRPr>
          </a:p>
          <a:p>
            <a:pPr algn="just">
              <a:spcBef>
                <a:spcPts val="0"/>
              </a:spcBef>
            </a:pPr>
            <a:r>
              <a:rPr lang="en-GB" sz="2000" dirty="0">
                <a:latin typeface="Verdana" panose="020B0604030504040204" pitchFamily="34" charset="0"/>
                <a:ea typeface="Verdana" panose="020B0604030504040204" pitchFamily="34" charset="0"/>
                <a:cs typeface="Verdana" panose="020B0604030504040204" pitchFamily="34" charset="0"/>
              </a:rPr>
              <a:t>Social workers have in multiple expressions of inequalities condensed in the “social question” the “matter” which the professional work addresses. </a:t>
            </a:r>
          </a:p>
          <a:p>
            <a:pPr algn="just">
              <a:spcBef>
                <a:spcPts val="0"/>
              </a:spcBef>
            </a:pPr>
            <a:endParaRPr lang="en-GB" sz="2000" dirty="0">
              <a:latin typeface="Verdana" panose="020B0604030504040204" pitchFamily="34" charset="0"/>
              <a:ea typeface="Verdana" panose="020B0604030504040204" pitchFamily="34" charset="0"/>
              <a:cs typeface="Verdana" panose="020B0604030504040204" pitchFamily="34" charset="0"/>
            </a:endParaRPr>
          </a:p>
          <a:p>
            <a:pPr algn="just">
              <a:spcBef>
                <a:spcPts val="0"/>
              </a:spcBef>
            </a:pPr>
            <a:r>
              <a:rPr lang="en-GB" sz="2000" dirty="0">
                <a:latin typeface="Verdana" panose="020B0604030504040204" pitchFamily="34" charset="0"/>
                <a:ea typeface="Verdana" panose="020B0604030504040204" pitchFamily="34" charset="0"/>
                <a:cs typeface="Verdana" panose="020B0604030504040204" pitchFamily="34" charset="0"/>
              </a:rPr>
              <a:t>The social question is inherent to the society of classes and their antagonism, involving an arena of political and cultural struggles against socially-produced inequalities, with the seal of national particularities. </a:t>
            </a:r>
          </a:p>
          <a:p>
            <a:pPr algn="just">
              <a:spcBef>
                <a:spcPts val="0"/>
              </a:spcBef>
            </a:pPr>
            <a:endParaRPr lang="pt-BR" sz="2000" dirty="0">
              <a:latin typeface="Verdana" panose="020B0604030504040204" pitchFamily="34" charset="0"/>
              <a:ea typeface="Verdana" panose="020B0604030504040204" pitchFamily="34" charset="0"/>
              <a:cs typeface="Verdana" panose="020B0604030504040204" pitchFamily="34" charset="0"/>
            </a:endParaRPr>
          </a:p>
        </p:txBody>
      </p:sp>
      <p:sp>
        <p:nvSpPr>
          <p:cNvPr id="5" name="Título 1">
            <a:extLst>
              <a:ext uri="{FF2B5EF4-FFF2-40B4-BE49-F238E27FC236}">
                <a16:creationId xmlns:a16="http://schemas.microsoft.com/office/drawing/2014/main" id="{DA03C49A-93B3-44CF-9328-4B7EB3E02105}"/>
              </a:ext>
            </a:extLst>
          </p:cNvPr>
          <p:cNvSpPr>
            <a:spLocks noGrp="1"/>
          </p:cNvSpPr>
          <p:nvPr>
            <p:ph type="title"/>
          </p:nvPr>
        </p:nvSpPr>
        <p:spPr>
          <a:xfrm>
            <a:off x="852268" y="365125"/>
            <a:ext cx="10515600" cy="1325563"/>
          </a:xfrm>
        </p:spPr>
        <p:txBody>
          <a:bodyPr>
            <a:noAutofit/>
          </a:bodyPr>
          <a:lstStyle/>
          <a:p>
            <a:pPr algn="ctr"/>
            <a:r>
              <a:rPr lang="en-GB" sz="3200" b="1" dirty="0">
                <a:solidFill>
                  <a:srgbClr val="FF0000"/>
                </a:solidFill>
                <a:latin typeface="Verdana" panose="020B0604030504040204" pitchFamily="34" charset="0"/>
                <a:ea typeface="Verdana" panose="020B0604030504040204" pitchFamily="34" charset="0"/>
                <a:cs typeface="Verdana" panose="020B0604030504040204" pitchFamily="34" charset="0"/>
              </a:rPr>
              <a:t>2. Inequalities, poverty, and struggles that challenge the Latin American Social Work</a:t>
            </a:r>
            <a:endParaRPr lang="pt-BR" sz="3200" dirty="0"/>
          </a:p>
        </p:txBody>
      </p:sp>
    </p:spTree>
    <p:extLst>
      <p:ext uri="{BB962C8B-B14F-4D97-AF65-F5344CB8AC3E}">
        <p14:creationId xmlns:p14="http://schemas.microsoft.com/office/powerpoint/2010/main" val="3841011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42732876-B88A-4AC6-B8A0-EA14B853540F}"/>
              </a:ext>
            </a:extLst>
          </p:cNvPr>
          <p:cNvSpPr>
            <a:spLocks noGrp="1"/>
          </p:cNvSpPr>
          <p:nvPr>
            <p:ph idx="1"/>
          </p:nvPr>
        </p:nvSpPr>
        <p:spPr>
          <a:xfrm>
            <a:off x="604911" y="1586468"/>
            <a:ext cx="11043137" cy="5080123"/>
          </a:xfrm>
        </p:spPr>
        <p:txBody>
          <a:bodyPr>
            <a:normAutofit fontScale="25000" lnSpcReduction="20000"/>
          </a:bodyPr>
          <a:lstStyle/>
          <a:p>
            <a:pPr algn="just">
              <a:lnSpc>
                <a:spcPct val="110000"/>
              </a:lnSpc>
              <a:spcBef>
                <a:spcPts val="0"/>
              </a:spcBef>
            </a:pPr>
            <a:r>
              <a:rPr lang="en-GB" sz="8000" dirty="0">
                <a:latin typeface="Verdana" panose="020B0604030504040204" pitchFamily="34" charset="0"/>
                <a:ea typeface="Verdana" panose="020B0604030504040204" pitchFamily="34" charset="0"/>
                <a:cs typeface="Verdana" panose="020B0604030504040204" pitchFamily="34" charset="0"/>
              </a:rPr>
              <a:t>Capital being a social relation by excellence, which supposes salaried labour, in its incessant search for profit tends to expand indefinitely through the appropriation of unpaid labour of workers. Its expansionist cycle is carried out by widening the parcel of capital invested in means of production (constant capital) increasing work productivity and relatively reducing that parcel of capital invested in workforce (variable capital).</a:t>
            </a:r>
          </a:p>
          <a:p>
            <a:pPr algn="just">
              <a:lnSpc>
                <a:spcPct val="110000"/>
              </a:lnSpc>
              <a:spcBef>
                <a:spcPts val="0"/>
              </a:spcBef>
            </a:pPr>
            <a:endParaRPr lang="en-GB" sz="8000" dirty="0">
              <a:latin typeface="Verdana" panose="020B0604030504040204" pitchFamily="34" charset="0"/>
              <a:ea typeface="Verdana" panose="020B0604030504040204" pitchFamily="34" charset="0"/>
              <a:cs typeface="Verdana" panose="020B0604030504040204" pitchFamily="34" charset="0"/>
            </a:endParaRPr>
          </a:p>
          <a:p>
            <a:pPr algn="just">
              <a:lnSpc>
                <a:spcPct val="110000"/>
              </a:lnSpc>
              <a:spcBef>
                <a:spcPts val="0"/>
              </a:spcBef>
            </a:pPr>
            <a:r>
              <a:rPr lang="en-GB" sz="8000" dirty="0">
                <a:latin typeface="Verdana" panose="020B0604030504040204" pitchFamily="34" charset="0"/>
                <a:ea typeface="Verdana" panose="020B0604030504040204" pitchFamily="34" charset="0"/>
                <a:cs typeface="Verdana" panose="020B0604030504040204" pitchFamily="34" charset="0"/>
              </a:rPr>
              <a:t>Another condition and contradictory result of that same process is the widening of relative overpopulation—or “leftover” population for the average needs of valorisation of capital—, making unemployment grow and workplace relations less secure. Thus, impoverishment as result of work—of the development of productive forces of social labour—is a specificity of production based on capital (MARX, 1985; NETTO, 2001). </a:t>
            </a:r>
          </a:p>
          <a:p>
            <a:pPr algn="just">
              <a:lnSpc>
                <a:spcPct val="110000"/>
              </a:lnSpc>
              <a:spcBef>
                <a:spcPts val="0"/>
              </a:spcBef>
            </a:pPr>
            <a:endParaRPr lang="en-GB" sz="8000" dirty="0">
              <a:latin typeface="Verdana" panose="020B0604030504040204" pitchFamily="34" charset="0"/>
              <a:ea typeface="Verdana" panose="020B0604030504040204" pitchFamily="34" charset="0"/>
              <a:cs typeface="Verdana" panose="020B0604030504040204" pitchFamily="34" charset="0"/>
            </a:endParaRPr>
          </a:p>
          <a:p>
            <a:pPr algn="just">
              <a:lnSpc>
                <a:spcPct val="110000"/>
              </a:lnSpc>
              <a:spcBef>
                <a:spcPts val="0"/>
              </a:spcBef>
            </a:pPr>
            <a:r>
              <a:rPr lang="en-GB" sz="8000" dirty="0">
                <a:latin typeface="Verdana" panose="020B0604030504040204" pitchFamily="34" charset="0"/>
                <a:ea typeface="Verdana" panose="020B0604030504040204" pitchFamily="34" charset="0"/>
                <a:cs typeface="Verdana" panose="020B0604030504040204" pitchFamily="34" charset="0"/>
              </a:rPr>
              <a:t>In other terms, when the accumulation process takes place, it widens the gap among social classes—accumulation of wealth and poverty—, which in turn restricts the capacity of consumption of produced goods, and deepens further the crises.</a:t>
            </a:r>
            <a:endParaRPr lang="pt-BR" sz="8000" dirty="0">
              <a:latin typeface="Verdana" panose="020B0604030504040204" pitchFamily="34" charset="0"/>
              <a:ea typeface="Verdana" panose="020B0604030504040204" pitchFamily="34" charset="0"/>
              <a:cs typeface="Verdana" panose="020B0604030504040204" pitchFamily="34" charset="0"/>
            </a:endParaRPr>
          </a:p>
          <a:p>
            <a:pPr algn="just">
              <a:lnSpc>
                <a:spcPct val="110000"/>
              </a:lnSpc>
              <a:spcBef>
                <a:spcPts val="0"/>
              </a:spcBef>
            </a:pPr>
            <a:endParaRPr lang="en-GB" sz="8000" dirty="0">
              <a:latin typeface="Verdana" panose="020B0604030504040204" pitchFamily="34" charset="0"/>
              <a:ea typeface="Verdana" panose="020B0604030504040204" pitchFamily="34" charset="0"/>
              <a:cs typeface="Verdana" panose="020B0604030504040204" pitchFamily="34" charset="0"/>
            </a:endParaRPr>
          </a:p>
          <a:p>
            <a:pPr>
              <a:lnSpc>
                <a:spcPct val="110000"/>
              </a:lnSpc>
              <a:spcBef>
                <a:spcPts val="0"/>
              </a:spcBef>
            </a:pPr>
            <a:endParaRPr lang="pt-BR" dirty="0"/>
          </a:p>
        </p:txBody>
      </p:sp>
      <p:sp>
        <p:nvSpPr>
          <p:cNvPr id="5" name="Título 1">
            <a:extLst>
              <a:ext uri="{FF2B5EF4-FFF2-40B4-BE49-F238E27FC236}">
                <a16:creationId xmlns:a16="http://schemas.microsoft.com/office/drawing/2014/main" id="{DA03C49A-93B3-44CF-9328-4B7EB3E02105}"/>
              </a:ext>
            </a:extLst>
          </p:cNvPr>
          <p:cNvSpPr>
            <a:spLocks noGrp="1"/>
          </p:cNvSpPr>
          <p:nvPr>
            <p:ph type="title"/>
          </p:nvPr>
        </p:nvSpPr>
        <p:spPr>
          <a:xfrm>
            <a:off x="838200" y="365125"/>
            <a:ext cx="10515600" cy="1325563"/>
          </a:xfrm>
        </p:spPr>
        <p:txBody>
          <a:bodyPr>
            <a:noAutofit/>
          </a:bodyPr>
          <a:lstStyle/>
          <a:p>
            <a:pPr algn="ctr"/>
            <a:r>
              <a:rPr lang="en-GB" sz="3200" b="1" dirty="0">
                <a:solidFill>
                  <a:srgbClr val="FF0000"/>
                </a:solidFill>
                <a:latin typeface="Verdana" panose="020B0604030504040204" pitchFamily="34" charset="0"/>
                <a:ea typeface="Verdana" panose="020B0604030504040204" pitchFamily="34" charset="0"/>
                <a:cs typeface="Verdana" panose="020B0604030504040204" pitchFamily="34" charset="0"/>
              </a:rPr>
              <a:t>2. Inequalities, poverty, and struggles that challenge the Latin American Social Work</a:t>
            </a:r>
            <a:endParaRPr lang="pt-BR" sz="3200" dirty="0"/>
          </a:p>
        </p:txBody>
      </p:sp>
    </p:spTree>
    <p:extLst>
      <p:ext uri="{BB962C8B-B14F-4D97-AF65-F5344CB8AC3E}">
        <p14:creationId xmlns:p14="http://schemas.microsoft.com/office/powerpoint/2010/main" val="3679766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C3109A66-5420-4FA4-AF2E-14904AC16AF3}"/>
              </a:ext>
            </a:extLst>
          </p:cNvPr>
          <p:cNvSpPr>
            <a:spLocks noGrp="1"/>
          </p:cNvSpPr>
          <p:nvPr>
            <p:ph idx="1"/>
          </p:nvPr>
        </p:nvSpPr>
        <p:spPr>
          <a:xfrm>
            <a:off x="899070" y="1521872"/>
            <a:ext cx="10398457" cy="5088698"/>
          </a:xfrm>
        </p:spPr>
        <p:txBody>
          <a:bodyPr>
            <a:normAutofit fontScale="25000" lnSpcReduction="20000"/>
          </a:bodyPr>
          <a:lstStyle/>
          <a:p>
            <a:pPr algn="just">
              <a:lnSpc>
                <a:spcPct val="110000"/>
              </a:lnSpc>
              <a:spcBef>
                <a:spcPts val="0"/>
              </a:spcBef>
            </a:pPr>
            <a:endParaRPr lang="en-GB" sz="6200" dirty="0">
              <a:latin typeface="Verdana" panose="020B0604030504040204" pitchFamily="34" charset="0"/>
              <a:ea typeface="Verdana" panose="020B0604030504040204" pitchFamily="34" charset="0"/>
              <a:cs typeface="Verdana" panose="020B0604030504040204" pitchFamily="34" charset="0"/>
            </a:endParaRPr>
          </a:p>
          <a:p>
            <a:pPr algn="just">
              <a:lnSpc>
                <a:spcPct val="110000"/>
              </a:lnSpc>
              <a:spcBef>
                <a:spcPts val="0"/>
              </a:spcBef>
            </a:pPr>
            <a:r>
              <a:rPr lang="en-GB" sz="8000" dirty="0">
                <a:latin typeface="Verdana" panose="020B0604030504040204" pitchFamily="34" charset="0"/>
                <a:ea typeface="Verdana" panose="020B0604030504040204" pitchFamily="34" charset="0"/>
                <a:cs typeface="Verdana" panose="020B0604030504040204" pitchFamily="34" charset="0"/>
              </a:rPr>
              <a:t>The genesis of “social question” is found in the collective character of production and of private appropriation of labour, of its fruits, and of conditions necessary to its realisation. It is therefore indissociable from the emergence of the free worker, who depends on the sale of their workforce to meet their vital needs. Work and accumulation are two dimensions of the same process, fruit of the paid and unpaid work of the same working population, as Marx (1985) already warned.</a:t>
            </a:r>
          </a:p>
          <a:p>
            <a:pPr algn="just">
              <a:lnSpc>
                <a:spcPct val="110000"/>
              </a:lnSpc>
              <a:spcBef>
                <a:spcPts val="0"/>
              </a:spcBef>
            </a:pPr>
            <a:endParaRPr lang="en-GB" sz="8000" dirty="0">
              <a:latin typeface="Verdana" panose="020B0604030504040204" pitchFamily="34" charset="0"/>
              <a:ea typeface="Verdana" panose="020B0604030504040204" pitchFamily="34" charset="0"/>
              <a:cs typeface="Verdana" panose="020B0604030504040204" pitchFamily="34" charset="0"/>
            </a:endParaRPr>
          </a:p>
          <a:p>
            <a:pPr algn="just">
              <a:lnSpc>
                <a:spcPct val="110000"/>
              </a:lnSpc>
              <a:spcBef>
                <a:spcPts val="0"/>
              </a:spcBef>
            </a:pPr>
            <a:r>
              <a:rPr lang="en-GB" sz="8000" dirty="0">
                <a:latin typeface="Verdana" panose="020B0604030504040204" pitchFamily="34" charset="0"/>
                <a:ea typeface="Verdana" panose="020B0604030504040204" pitchFamily="34" charset="0"/>
                <a:cs typeface="Verdana" panose="020B0604030504040204" pitchFamily="34" charset="0"/>
              </a:rPr>
              <a:t>Inequalities in property and income relations are accompanied by disparities in relations of gender, generation, ethnic-racial, regional formations, and environmental disputes. </a:t>
            </a:r>
          </a:p>
          <a:p>
            <a:pPr algn="just">
              <a:lnSpc>
                <a:spcPct val="110000"/>
              </a:lnSpc>
              <a:spcBef>
                <a:spcPts val="0"/>
              </a:spcBef>
            </a:pPr>
            <a:endParaRPr lang="en-GB" sz="8000" dirty="0">
              <a:latin typeface="Verdana" panose="020B0604030504040204" pitchFamily="34" charset="0"/>
              <a:ea typeface="Verdana" panose="020B0604030504040204" pitchFamily="34" charset="0"/>
              <a:cs typeface="Verdana" panose="020B0604030504040204" pitchFamily="34" charset="0"/>
            </a:endParaRPr>
          </a:p>
          <a:p>
            <a:pPr algn="just">
              <a:lnSpc>
                <a:spcPct val="110000"/>
              </a:lnSpc>
              <a:spcBef>
                <a:spcPts val="0"/>
              </a:spcBef>
            </a:pPr>
            <a:r>
              <a:rPr lang="en-GB" sz="8000" dirty="0">
                <a:latin typeface="Verdana" panose="020B0604030504040204" pitchFamily="34" charset="0"/>
                <a:ea typeface="Verdana" panose="020B0604030504040204" pitchFamily="34" charset="0"/>
                <a:cs typeface="Verdana" panose="020B0604030504040204" pitchFamily="34" charset="0"/>
              </a:rPr>
              <a:t>The social struggles broke the private domain in the relations between capital and labour, extrapolating the “social question” to the public sphere. t then demands the interference of State in recognising and legalising rights and obligations of involved social subjects, based on public social policies and services, fundamental mediations for the work of social workers.</a:t>
            </a:r>
            <a:endParaRPr lang="pt-BR" sz="8000" dirty="0">
              <a:latin typeface="Verdana" panose="020B0604030504040204" pitchFamily="34" charset="0"/>
              <a:ea typeface="Verdana" panose="020B0604030504040204" pitchFamily="34" charset="0"/>
              <a:cs typeface="Verdana" panose="020B0604030504040204" pitchFamily="34" charset="0"/>
            </a:endParaRPr>
          </a:p>
          <a:p>
            <a:pPr algn="just">
              <a:lnSpc>
                <a:spcPct val="110000"/>
              </a:lnSpc>
              <a:spcBef>
                <a:spcPts val="0"/>
              </a:spcBef>
            </a:pPr>
            <a:endParaRPr lang="pt-BR" dirty="0"/>
          </a:p>
        </p:txBody>
      </p:sp>
      <p:sp>
        <p:nvSpPr>
          <p:cNvPr id="5" name="Título 1">
            <a:extLst>
              <a:ext uri="{FF2B5EF4-FFF2-40B4-BE49-F238E27FC236}">
                <a16:creationId xmlns:a16="http://schemas.microsoft.com/office/drawing/2014/main" id="{DA03C49A-93B3-44CF-9328-4B7EB3E02105}"/>
              </a:ext>
            </a:extLst>
          </p:cNvPr>
          <p:cNvSpPr>
            <a:spLocks noGrp="1"/>
          </p:cNvSpPr>
          <p:nvPr>
            <p:ph type="title"/>
          </p:nvPr>
        </p:nvSpPr>
        <p:spPr>
          <a:xfrm>
            <a:off x="838200" y="365125"/>
            <a:ext cx="10515600" cy="1325563"/>
          </a:xfrm>
        </p:spPr>
        <p:txBody>
          <a:bodyPr>
            <a:noAutofit/>
          </a:bodyPr>
          <a:lstStyle/>
          <a:p>
            <a:pPr algn="ctr"/>
            <a:r>
              <a:rPr lang="en-GB" sz="3200" b="1" dirty="0">
                <a:solidFill>
                  <a:srgbClr val="FF0000"/>
                </a:solidFill>
                <a:latin typeface="Verdana" panose="020B0604030504040204" pitchFamily="34" charset="0"/>
                <a:ea typeface="Verdana" panose="020B0604030504040204" pitchFamily="34" charset="0"/>
                <a:cs typeface="Verdana" panose="020B0604030504040204" pitchFamily="34" charset="0"/>
              </a:rPr>
              <a:t>2. Inequalities, poverty, and struggles that challenge the Latin American Social Work</a:t>
            </a:r>
            <a:endParaRPr lang="pt-BR" sz="3200" dirty="0"/>
          </a:p>
        </p:txBody>
      </p:sp>
    </p:spTree>
    <p:extLst>
      <p:ext uri="{BB962C8B-B14F-4D97-AF65-F5344CB8AC3E}">
        <p14:creationId xmlns:p14="http://schemas.microsoft.com/office/powerpoint/2010/main" val="9856301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45FA0D7-DD3C-4230-B917-BB19413B3135}"/>
              </a:ext>
            </a:extLst>
          </p:cNvPr>
          <p:cNvSpPr>
            <a:spLocks noGrp="1"/>
          </p:cNvSpPr>
          <p:nvPr>
            <p:ph idx="1"/>
          </p:nvPr>
        </p:nvSpPr>
        <p:spPr/>
        <p:txBody>
          <a:bodyPr>
            <a:normAutofit fontScale="47500" lnSpcReduction="20000"/>
          </a:bodyPr>
          <a:lstStyle/>
          <a:p>
            <a:pPr algn="just">
              <a:lnSpc>
                <a:spcPct val="110000"/>
              </a:lnSpc>
              <a:spcBef>
                <a:spcPts val="0"/>
              </a:spcBef>
            </a:pPr>
            <a:r>
              <a:rPr lang="en-GB" sz="4200" dirty="0">
                <a:latin typeface="Verdana" panose="020B0604030504040204" pitchFamily="34" charset="0"/>
                <a:ea typeface="Verdana" panose="020B0604030504040204" pitchFamily="34" charset="0"/>
                <a:cs typeface="Verdana" panose="020B0604030504040204" pitchFamily="34" charset="0"/>
              </a:rPr>
              <a:t>Thus the “social question,” ruled by the relations of classes, is indissociable from the capitalist sociability and involves an arena of political and cultural struggles against socially-produced inequalities.</a:t>
            </a:r>
          </a:p>
          <a:p>
            <a:pPr algn="just">
              <a:lnSpc>
                <a:spcPct val="110000"/>
              </a:lnSpc>
              <a:spcBef>
                <a:spcPts val="0"/>
              </a:spcBef>
            </a:pPr>
            <a:endParaRPr lang="en-GB" sz="4200" dirty="0">
              <a:latin typeface="Verdana" panose="020B0604030504040204" pitchFamily="34" charset="0"/>
              <a:ea typeface="Verdana" panose="020B0604030504040204" pitchFamily="34" charset="0"/>
              <a:cs typeface="Verdana" panose="020B0604030504040204" pitchFamily="34" charset="0"/>
            </a:endParaRPr>
          </a:p>
          <a:p>
            <a:pPr algn="just">
              <a:lnSpc>
                <a:spcPct val="110000"/>
              </a:lnSpc>
              <a:spcBef>
                <a:spcPts val="0"/>
              </a:spcBef>
            </a:pPr>
            <a:r>
              <a:rPr lang="en-GB" sz="4200" dirty="0">
                <a:latin typeface="Verdana" panose="020B0604030504040204" pitchFamily="34" charset="0"/>
                <a:ea typeface="Verdana" panose="020B0604030504040204" pitchFamily="34" charset="0"/>
                <a:cs typeface="Verdana" panose="020B0604030504040204" pitchFamily="34" charset="0"/>
              </a:rPr>
              <a:t>In radicalising inequalities, currently we find the governmental policies favouring the financial sphere and the great productive capital—of institutions, financial markets, and multinational corporations, while a set of forces that captures the State, national corporations, and the set of classes and groups that take the onus of the so-called “market demands.”</a:t>
            </a:r>
          </a:p>
          <a:p>
            <a:pPr algn="just">
              <a:lnSpc>
                <a:spcPct val="110000"/>
              </a:lnSpc>
              <a:spcBef>
                <a:spcPts val="0"/>
              </a:spcBef>
            </a:pPr>
            <a:endParaRPr lang="en-GB" sz="4200" dirty="0">
              <a:latin typeface="Verdana" panose="020B0604030504040204" pitchFamily="34" charset="0"/>
              <a:ea typeface="Verdana" panose="020B0604030504040204" pitchFamily="34" charset="0"/>
              <a:cs typeface="Verdana" panose="020B0604030504040204" pitchFamily="34" charset="0"/>
            </a:endParaRPr>
          </a:p>
          <a:p>
            <a:pPr algn="just">
              <a:lnSpc>
                <a:spcPct val="110000"/>
              </a:lnSpc>
              <a:spcBef>
                <a:spcPts val="0"/>
              </a:spcBef>
            </a:pPr>
            <a:r>
              <a:rPr lang="en-GB" sz="4200" dirty="0">
                <a:latin typeface="Verdana" panose="020B0604030504040204" pitchFamily="34" charset="0"/>
                <a:ea typeface="Verdana" panose="020B0604030504040204" pitchFamily="34" charset="0"/>
                <a:cs typeface="Verdana" panose="020B0604030504040204" pitchFamily="34" charset="0"/>
              </a:rPr>
              <a:t>There is a strict relation between the responsibility of governments in the monetary, financial, and fiscal fields, and the freedom given to movements of transnational capital to act in the country, with no regulations nor controls, transferring profits and salaries resulting from production to value in the financial sphere. </a:t>
            </a:r>
          </a:p>
          <a:p>
            <a:pPr algn="just">
              <a:lnSpc>
                <a:spcPct val="110000"/>
              </a:lnSpc>
              <a:spcBef>
                <a:spcPts val="0"/>
              </a:spcBef>
            </a:pPr>
            <a:endParaRPr lang="en-GB" sz="4200"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10000"/>
              </a:lnSpc>
              <a:spcBef>
                <a:spcPts val="0"/>
              </a:spcBef>
              <a:buNone/>
            </a:pPr>
            <a:endParaRPr lang="pt-BR" dirty="0"/>
          </a:p>
        </p:txBody>
      </p:sp>
      <p:sp>
        <p:nvSpPr>
          <p:cNvPr id="5" name="Título 1">
            <a:extLst>
              <a:ext uri="{FF2B5EF4-FFF2-40B4-BE49-F238E27FC236}">
                <a16:creationId xmlns:a16="http://schemas.microsoft.com/office/drawing/2014/main" id="{DA03C49A-93B3-44CF-9328-4B7EB3E02105}"/>
              </a:ext>
            </a:extLst>
          </p:cNvPr>
          <p:cNvSpPr>
            <a:spLocks noGrp="1"/>
          </p:cNvSpPr>
          <p:nvPr>
            <p:ph type="title"/>
          </p:nvPr>
        </p:nvSpPr>
        <p:spPr>
          <a:xfrm>
            <a:off x="838200" y="365125"/>
            <a:ext cx="10515600" cy="1325563"/>
          </a:xfrm>
        </p:spPr>
        <p:txBody>
          <a:bodyPr>
            <a:noAutofit/>
          </a:bodyPr>
          <a:lstStyle/>
          <a:p>
            <a:pPr algn="ctr"/>
            <a:r>
              <a:rPr lang="en-GB" sz="3200" b="1" dirty="0">
                <a:solidFill>
                  <a:srgbClr val="FF0000"/>
                </a:solidFill>
                <a:latin typeface="Verdana" panose="020B0604030504040204" pitchFamily="34" charset="0"/>
                <a:ea typeface="Verdana" panose="020B0604030504040204" pitchFamily="34" charset="0"/>
                <a:cs typeface="Verdana" panose="020B0604030504040204" pitchFamily="34" charset="0"/>
              </a:rPr>
              <a:t>2. Inequalities, poverty, and struggles that challenge the Latin American Social Work</a:t>
            </a:r>
            <a:endParaRPr lang="pt-BR" sz="3200" dirty="0"/>
          </a:p>
        </p:txBody>
      </p:sp>
    </p:spTree>
    <p:extLst>
      <p:ext uri="{BB962C8B-B14F-4D97-AF65-F5344CB8AC3E}">
        <p14:creationId xmlns:p14="http://schemas.microsoft.com/office/powerpoint/2010/main" val="694056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BB64D3-5F3C-4023-A5B0-35AC3307ED53}"/>
              </a:ext>
            </a:extLst>
          </p:cNvPr>
          <p:cNvSpPr>
            <a:spLocks noGrp="1"/>
          </p:cNvSpPr>
          <p:nvPr>
            <p:ph type="title"/>
          </p:nvPr>
        </p:nvSpPr>
        <p:spPr>
          <a:xfrm>
            <a:off x="838200" y="365125"/>
            <a:ext cx="10515600" cy="2350779"/>
          </a:xfrm>
        </p:spPr>
        <p:txBody>
          <a:bodyPr>
            <a:normAutofit fontScale="90000"/>
          </a:bodyPr>
          <a:lstStyle/>
          <a:p>
            <a:pPr algn="ctr"/>
            <a:r>
              <a:rPr lang="pt-BR" dirty="0"/>
              <a:t> </a:t>
            </a:r>
            <a:br>
              <a:rPr lang="pt-BR" sz="3600" b="1" dirty="0"/>
            </a:br>
            <a:br>
              <a:rPr lang="pt-BR" sz="3600" b="1" dirty="0"/>
            </a:br>
            <a:r>
              <a:rPr lang="pt-BR" sz="3200" b="1" dirty="0" err="1">
                <a:latin typeface="Verdana" panose="020B0604030504040204" pitchFamily="34" charset="0"/>
                <a:ea typeface="Verdana" panose="020B0604030504040204" pitchFamily="34" charset="0"/>
                <a:cs typeface="Verdana" panose="020B0604030504040204" pitchFamily="34" charset="0"/>
              </a:rPr>
              <a:t>Session</a:t>
            </a:r>
            <a:r>
              <a:rPr lang="pt-BR" sz="3200" b="1" dirty="0">
                <a:latin typeface="Verdana" panose="020B0604030504040204" pitchFamily="34" charset="0"/>
                <a:ea typeface="Verdana" panose="020B0604030504040204" pitchFamily="34" charset="0"/>
                <a:cs typeface="Verdana" panose="020B0604030504040204" pitchFamily="34" charset="0"/>
              </a:rPr>
              <a:t> 151. </a:t>
            </a:r>
            <a:r>
              <a:rPr lang="pt-BR" sz="3200" b="1" dirty="0" err="1">
                <a:latin typeface="Verdana" panose="020B0604030504040204" pitchFamily="34" charset="0"/>
                <a:ea typeface="Verdana" panose="020B0604030504040204" pitchFamily="34" charset="0"/>
                <a:cs typeface="Verdana" panose="020B0604030504040204" pitchFamily="34" charset="0"/>
              </a:rPr>
              <a:t>Strengthening</a:t>
            </a:r>
            <a:r>
              <a:rPr lang="pt-BR" sz="3200" b="1" dirty="0">
                <a:latin typeface="Verdana" panose="020B0604030504040204" pitchFamily="34" charset="0"/>
                <a:ea typeface="Verdana" panose="020B0604030504040204" pitchFamily="34" charset="0"/>
                <a:cs typeface="Verdana" panose="020B0604030504040204" pitchFamily="34" charset="0"/>
              </a:rPr>
              <a:t> </a:t>
            </a:r>
            <a:r>
              <a:rPr lang="pt-BR" sz="3200" b="1" dirty="0" err="1">
                <a:latin typeface="Verdana" panose="020B0604030504040204" pitchFamily="34" charset="0"/>
                <a:ea typeface="Verdana" panose="020B0604030504040204" pitchFamily="34" charset="0"/>
                <a:cs typeface="Verdana" panose="020B0604030504040204" pitchFamily="34" charset="0"/>
              </a:rPr>
              <a:t>education</a:t>
            </a:r>
            <a:r>
              <a:rPr lang="pt-BR" sz="3200" b="1" dirty="0">
                <a:latin typeface="Verdana" panose="020B0604030504040204" pitchFamily="34" charset="0"/>
                <a:ea typeface="Verdana" panose="020B0604030504040204" pitchFamily="34" charset="0"/>
                <a:cs typeface="Verdana" panose="020B0604030504040204" pitchFamily="34" charset="0"/>
              </a:rPr>
              <a:t> </a:t>
            </a:r>
            <a:r>
              <a:rPr lang="pt-BR" sz="3200" b="1" dirty="0" err="1">
                <a:latin typeface="Verdana" panose="020B0604030504040204" pitchFamily="34" charset="0"/>
                <a:ea typeface="Verdana" panose="020B0604030504040204" pitchFamily="34" charset="0"/>
                <a:cs typeface="Verdana" panose="020B0604030504040204" pitchFamily="34" charset="0"/>
              </a:rPr>
              <a:t>to</a:t>
            </a:r>
            <a:r>
              <a:rPr lang="pt-BR" sz="3200" b="1" dirty="0">
                <a:latin typeface="Verdana" panose="020B0604030504040204" pitchFamily="34" charset="0"/>
                <a:ea typeface="Verdana" panose="020B0604030504040204" pitchFamily="34" charset="0"/>
                <a:cs typeface="Verdana" panose="020B0604030504040204" pitchFamily="34" charset="0"/>
              </a:rPr>
              <a:t> </a:t>
            </a:r>
            <a:r>
              <a:rPr lang="pt-BR" sz="3200" b="1" dirty="0" err="1">
                <a:latin typeface="Verdana" panose="020B0604030504040204" pitchFamily="34" charset="0"/>
                <a:ea typeface="Verdana" panose="020B0604030504040204" pitchFamily="34" charset="0"/>
                <a:cs typeface="Verdana" panose="020B0604030504040204" pitchFamily="34" charset="0"/>
              </a:rPr>
              <a:t>meet</a:t>
            </a:r>
            <a:r>
              <a:rPr lang="pt-BR" sz="3200" b="1" dirty="0">
                <a:latin typeface="Verdana" panose="020B0604030504040204" pitchFamily="34" charset="0"/>
                <a:ea typeface="Verdana" panose="020B0604030504040204" pitchFamily="34" charset="0"/>
                <a:cs typeface="Verdana" panose="020B0604030504040204" pitchFamily="34" charset="0"/>
              </a:rPr>
              <a:t> </a:t>
            </a:r>
            <a:r>
              <a:rPr lang="pt-BR" sz="3200" b="1" dirty="0" err="1">
                <a:latin typeface="Verdana" panose="020B0604030504040204" pitchFamily="34" charset="0"/>
                <a:ea typeface="Verdana" panose="020B0604030504040204" pitchFamily="34" charset="0"/>
                <a:cs typeface="Verdana" panose="020B0604030504040204" pitchFamily="34" charset="0"/>
              </a:rPr>
              <a:t>need</a:t>
            </a:r>
            <a:r>
              <a:rPr lang="pt-BR" sz="3200" b="1" dirty="0">
                <a:latin typeface="Verdana" panose="020B0604030504040204" pitchFamily="34" charset="0"/>
                <a:ea typeface="Verdana" panose="020B0604030504040204" pitchFamily="34" charset="0"/>
                <a:cs typeface="Verdana" panose="020B0604030504040204" pitchFamily="34" charset="0"/>
              </a:rPr>
              <a:t> </a:t>
            </a:r>
            <a:r>
              <a:rPr lang="pt-BR" sz="3200" b="1" dirty="0" err="1">
                <a:latin typeface="Verdana" panose="020B0604030504040204" pitchFamily="34" charset="0"/>
                <a:ea typeface="Verdana" panose="020B0604030504040204" pitchFamily="34" charset="0"/>
                <a:cs typeface="Verdana" panose="020B0604030504040204" pitchFamily="34" charset="0"/>
              </a:rPr>
              <a:t>of</a:t>
            </a:r>
            <a:r>
              <a:rPr lang="pt-BR" sz="3200" b="1" dirty="0">
                <a:latin typeface="Verdana" panose="020B0604030504040204" pitchFamily="34" charset="0"/>
                <a:ea typeface="Verdana" panose="020B0604030504040204" pitchFamily="34" charset="0"/>
                <a:cs typeface="Verdana" panose="020B0604030504040204" pitchFamily="34" charset="0"/>
              </a:rPr>
              <a:t> </a:t>
            </a:r>
            <a:r>
              <a:rPr lang="pt-BR" sz="3200" b="1" dirty="0" err="1">
                <a:latin typeface="Verdana" panose="020B0604030504040204" pitchFamily="34" charset="0"/>
                <a:ea typeface="Verdana" panose="020B0604030504040204" pitchFamily="34" charset="0"/>
                <a:cs typeface="Verdana" panose="020B0604030504040204" pitchFamily="34" charset="0"/>
              </a:rPr>
              <a:t>communities</a:t>
            </a:r>
            <a:br>
              <a:rPr lang="pt-BR" sz="3200" b="1" dirty="0">
                <a:latin typeface="Verdana" panose="020B0604030504040204" pitchFamily="34" charset="0"/>
                <a:ea typeface="Verdana" panose="020B0604030504040204" pitchFamily="34" charset="0"/>
                <a:cs typeface="Verdana" panose="020B0604030504040204" pitchFamily="34" charset="0"/>
              </a:rPr>
            </a:br>
            <a:br>
              <a:rPr lang="pt-BR" sz="3100" b="1" dirty="0">
                <a:latin typeface="Verdana" panose="020B0604030504040204" pitchFamily="34" charset="0"/>
                <a:ea typeface="Verdana" panose="020B0604030504040204" pitchFamily="34" charset="0"/>
                <a:cs typeface="Verdana" panose="020B0604030504040204" pitchFamily="34" charset="0"/>
              </a:rPr>
            </a:br>
            <a:r>
              <a:rPr lang="pt-BR" b="1" dirty="0">
                <a:solidFill>
                  <a:srgbClr val="FF0000"/>
                </a:solidFill>
                <a:latin typeface="Verdana" panose="020B0604030504040204" pitchFamily="34" charset="0"/>
                <a:ea typeface="Verdana" panose="020B0604030504040204" pitchFamily="34" charset="0"/>
                <a:cs typeface="Verdana" panose="020B0604030504040204" pitchFamily="34" charset="0"/>
              </a:rPr>
              <a:t>KATHERINE KENDALL SPEECH</a:t>
            </a:r>
            <a:br>
              <a:rPr lang="pt-BR"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pt-BR" dirty="0">
                <a:solidFill>
                  <a:srgbClr val="FF0000"/>
                </a:solidFill>
                <a:latin typeface="Verdana" panose="020B0604030504040204" pitchFamily="34" charset="0"/>
                <a:ea typeface="Verdana" panose="020B0604030504040204" pitchFamily="34" charset="0"/>
                <a:cs typeface="Verdana" panose="020B0604030504040204" pitchFamily="34" charset="0"/>
              </a:rPr>
              <a:t>Professor </a:t>
            </a:r>
            <a:r>
              <a:rPr lang="pt-BR" i="1" dirty="0">
                <a:solidFill>
                  <a:srgbClr val="FF0000"/>
                </a:solidFill>
                <a:latin typeface="Verdana" panose="020B0604030504040204" pitchFamily="34" charset="0"/>
                <a:ea typeface="Verdana" panose="020B0604030504040204" pitchFamily="34" charset="0"/>
                <a:cs typeface="Verdana" panose="020B0604030504040204" pitchFamily="34" charset="0"/>
              </a:rPr>
              <a:t>Marilda Villela </a:t>
            </a:r>
            <a:r>
              <a:rPr lang="pt-BR" i="1" dirty="0" err="1">
                <a:solidFill>
                  <a:srgbClr val="FF0000"/>
                </a:solidFill>
                <a:latin typeface="Verdana" panose="020B0604030504040204" pitchFamily="34" charset="0"/>
                <a:ea typeface="Verdana" panose="020B0604030504040204" pitchFamily="34" charset="0"/>
                <a:cs typeface="Verdana" panose="020B0604030504040204" pitchFamily="34" charset="0"/>
              </a:rPr>
              <a:t>Iamamoto</a:t>
            </a:r>
            <a:endParaRPr lang="pt-BR"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
        <p:nvSpPr>
          <p:cNvPr id="3" name="Espaço Reservado para Conteúdo 2">
            <a:extLst>
              <a:ext uri="{FF2B5EF4-FFF2-40B4-BE49-F238E27FC236}">
                <a16:creationId xmlns:a16="http://schemas.microsoft.com/office/drawing/2014/main" id="{68FC933D-4A5C-4698-9BB5-D738F4737C7F}"/>
              </a:ext>
            </a:extLst>
          </p:cNvPr>
          <p:cNvSpPr>
            <a:spLocks noGrp="1"/>
          </p:cNvSpPr>
          <p:nvPr>
            <p:ph idx="1"/>
          </p:nvPr>
        </p:nvSpPr>
        <p:spPr>
          <a:xfrm>
            <a:off x="838200" y="1994441"/>
            <a:ext cx="10515600" cy="4351338"/>
          </a:xfrm>
        </p:spPr>
        <p:txBody>
          <a:bodyPr>
            <a:normAutofit fontScale="92500" lnSpcReduction="10000"/>
          </a:bodyPr>
          <a:lstStyle/>
          <a:p>
            <a:pPr marL="457200" lvl="1" indent="0">
              <a:buNone/>
            </a:pPr>
            <a:endParaRPr lang="pt-BR" dirty="0"/>
          </a:p>
          <a:p>
            <a:pPr marL="0" indent="0" algn="ctr">
              <a:buNone/>
            </a:pPr>
            <a:endParaRPr lang="pt-BR" b="1" dirty="0">
              <a:latin typeface="Verdana" panose="020B0604030504040204" pitchFamily="34" charset="0"/>
              <a:ea typeface="Verdana" panose="020B0604030504040204" pitchFamily="34" charset="0"/>
              <a:cs typeface="Verdana" panose="020B0604030504040204" pitchFamily="34" charset="0"/>
            </a:endParaRPr>
          </a:p>
          <a:p>
            <a:pPr marL="0" indent="0" algn="ctr">
              <a:buNone/>
            </a:pPr>
            <a:endParaRPr lang="pt-BR" b="1" dirty="0">
              <a:latin typeface="Verdana" panose="020B0604030504040204" pitchFamily="34" charset="0"/>
              <a:ea typeface="Verdana" panose="020B0604030504040204" pitchFamily="34" charset="0"/>
              <a:cs typeface="Verdana" panose="020B0604030504040204" pitchFamily="34" charset="0"/>
            </a:endParaRPr>
          </a:p>
          <a:p>
            <a:pPr marL="0" indent="0" algn="ctr">
              <a:buNone/>
            </a:pPr>
            <a:endParaRPr lang="pt-BR" b="1" dirty="0"/>
          </a:p>
          <a:p>
            <a:pPr marL="0" indent="0" algn="ctr">
              <a:buNone/>
            </a:pPr>
            <a:r>
              <a:rPr lang="pt-BR" sz="4000" b="1" dirty="0" err="1">
                <a:solidFill>
                  <a:srgbClr val="3A3A3A"/>
                </a:solidFill>
                <a:latin typeface="Verdana" panose="020B0604030504040204" pitchFamily="34" charset="0"/>
                <a:ea typeface="Verdana" panose="020B0604030504040204" pitchFamily="34" charset="0"/>
                <a:cs typeface="Verdana" panose="020B0604030504040204" pitchFamily="34" charset="0"/>
              </a:rPr>
              <a:t>Academic-education</a:t>
            </a:r>
            <a:r>
              <a:rPr lang="pt-BR" sz="4000" b="1" dirty="0">
                <a:solidFill>
                  <a:srgbClr val="3A3A3A"/>
                </a:solidFill>
                <a:latin typeface="Verdana" panose="020B0604030504040204" pitchFamily="34" charset="0"/>
                <a:ea typeface="Verdana" panose="020B0604030504040204" pitchFamily="34" charset="0"/>
                <a:cs typeface="Verdana" panose="020B0604030504040204" pitchFamily="34" charset="0"/>
              </a:rPr>
              <a:t> in social </a:t>
            </a:r>
            <a:r>
              <a:rPr lang="pt-BR" sz="4000" b="1" dirty="0" err="1">
                <a:solidFill>
                  <a:srgbClr val="3A3A3A"/>
                </a:solidFill>
                <a:latin typeface="Verdana" panose="020B0604030504040204" pitchFamily="34" charset="0"/>
                <a:ea typeface="Verdana" panose="020B0604030504040204" pitchFamily="34" charset="0"/>
                <a:cs typeface="Verdana" panose="020B0604030504040204" pitchFamily="34" charset="0"/>
              </a:rPr>
              <a:t>work</a:t>
            </a:r>
            <a:r>
              <a:rPr lang="pt-BR" sz="4000" b="1" dirty="0">
                <a:solidFill>
                  <a:srgbClr val="3A3A3A"/>
                </a:solidFill>
                <a:latin typeface="Verdana" panose="020B0604030504040204" pitchFamily="34" charset="0"/>
                <a:ea typeface="Verdana" panose="020B0604030504040204" pitchFamily="34" charset="0"/>
                <a:cs typeface="Verdana" panose="020B0604030504040204" pitchFamily="34" charset="0"/>
              </a:rPr>
              <a:t>: </a:t>
            </a:r>
            <a:r>
              <a:rPr lang="pt-BR" sz="4000" b="1" dirty="0" err="1">
                <a:solidFill>
                  <a:srgbClr val="3A3A3A"/>
                </a:solidFill>
                <a:latin typeface="Verdana" panose="020B0604030504040204" pitchFamily="34" charset="0"/>
                <a:ea typeface="Verdana" panose="020B0604030504040204" pitchFamily="34" charset="0"/>
                <a:cs typeface="Verdana" panose="020B0604030504040204" pitchFamily="34" charset="0"/>
              </a:rPr>
              <a:t>an</a:t>
            </a:r>
            <a:r>
              <a:rPr lang="pt-BR" sz="4000" b="1" dirty="0">
                <a:solidFill>
                  <a:srgbClr val="3A3A3A"/>
                </a:solidFill>
                <a:latin typeface="Verdana" panose="020B0604030504040204" pitchFamily="34" charset="0"/>
                <a:ea typeface="Verdana" panose="020B0604030504040204" pitchFamily="34" charset="0"/>
                <a:cs typeface="Verdana" panose="020B0604030504040204" pitchFamily="34" charset="0"/>
              </a:rPr>
              <a:t> </a:t>
            </a:r>
            <a:r>
              <a:rPr lang="pt-BR" sz="4000" b="1" dirty="0" err="1">
                <a:solidFill>
                  <a:srgbClr val="3A3A3A"/>
                </a:solidFill>
                <a:latin typeface="Verdana" panose="020B0604030504040204" pitchFamily="34" charset="0"/>
                <a:ea typeface="Verdana" panose="020B0604030504040204" pitchFamily="34" charset="0"/>
                <a:cs typeface="Verdana" panose="020B0604030504040204" pitchFamily="34" charset="0"/>
              </a:rPr>
              <a:t>experience</a:t>
            </a:r>
            <a:r>
              <a:rPr lang="pt-BR" sz="4000" b="1" dirty="0">
                <a:solidFill>
                  <a:srgbClr val="3A3A3A"/>
                </a:solidFill>
                <a:latin typeface="Verdana" panose="020B0604030504040204" pitchFamily="34" charset="0"/>
                <a:ea typeface="Verdana" panose="020B0604030504040204" pitchFamily="34" charset="0"/>
                <a:cs typeface="Verdana" panose="020B0604030504040204" pitchFamily="34" charset="0"/>
              </a:rPr>
              <a:t> in </a:t>
            </a:r>
            <a:r>
              <a:rPr lang="pt-BR" sz="4000" b="1" dirty="0" err="1">
                <a:solidFill>
                  <a:srgbClr val="3A3A3A"/>
                </a:solidFill>
                <a:latin typeface="Verdana" panose="020B0604030504040204" pitchFamily="34" charset="0"/>
                <a:ea typeface="Verdana" panose="020B0604030504040204" pitchFamily="34" charset="0"/>
                <a:cs typeface="Verdana" panose="020B0604030504040204" pitchFamily="34" charset="0"/>
              </a:rPr>
              <a:t>construction</a:t>
            </a:r>
            <a:r>
              <a:rPr lang="pt-BR" sz="4000" b="1" dirty="0">
                <a:solidFill>
                  <a:srgbClr val="3A3A3A"/>
                </a:solidFill>
                <a:latin typeface="Verdana" panose="020B0604030504040204" pitchFamily="34" charset="0"/>
                <a:ea typeface="Verdana" panose="020B0604030504040204" pitchFamily="34" charset="0"/>
                <a:cs typeface="Verdana" panose="020B0604030504040204" pitchFamily="34" charset="0"/>
              </a:rPr>
              <a:t> in </a:t>
            </a:r>
            <a:r>
              <a:rPr lang="pt-BR" sz="4000" b="1" dirty="0" err="1">
                <a:solidFill>
                  <a:srgbClr val="3A3A3A"/>
                </a:solidFill>
                <a:latin typeface="Verdana" panose="020B0604030504040204" pitchFamily="34" charset="0"/>
                <a:ea typeface="Verdana" panose="020B0604030504040204" pitchFamily="34" charset="0"/>
                <a:cs typeface="Verdana" panose="020B0604030504040204" pitchFamily="34" charset="0"/>
              </a:rPr>
              <a:t>Latin</a:t>
            </a:r>
            <a:r>
              <a:rPr lang="pt-BR" sz="4000" b="1" dirty="0">
                <a:solidFill>
                  <a:srgbClr val="3A3A3A"/>
                </a:solidFill>
                <a:latin typeface="Verdana" panose="020B0604030504040204" pitchFamily="34" charset="0"/>
                <a:ea typeface="Verdana" panose="020B0604030504040204" pitchFamily="34" charset="0"/>
                <a:cs typeface="Verdana" panose="020B0604030504040204" pitchFamily="34" charset="0"/>
              </a:rPr>
              <a:t> </a:t>
            </a:r>
            <a:r>
              <a:rPr lang="pt-BR" sz="4000" b="1" dirty="0" err="1">
                <a:solidFill>
                  <a:srgbClr val="3A3A3A"/>
                </a:solidFill>
                <a:latin typeface="Verdana" panose="020B0604030504040204" pitchFamily="34" charset="0"/>
                <a:ea typeface="Verdana" panose="020B0604030504040204" pitchFamily="34" charset="0"/>
                <a:cs typeface="Verdana" panose="020B0604030504040204" pitchFamily="34" charset="0"/>
              </a:rPr>
              <a:t>America</a:t>
            </a:r>
            <a:endParaRPr lang="pt-BR" sz="4000" b="1" dirty="0">
              <a:solidFill>
                <a:srgbClr val="3A3A3A"/>
              </a:solidFill>
              <a:latin typeface="Verdana" panose="020B0604030504040204" pitchFamily="34" charset="0"/>
              <a:ea typeface="Verdana" panose="020B0604030504040204" pitchFamily="34" charset="0"/>
              <a:cs typeface="Verdana" panose="020B0604030504040204" pitchFamily="34" charset="0"/>
            </a:endParaRPr>
          </a:p>
          <a:p>
            <a:pPr marL="0" indent="0" algn="ctr">
              <a:buNone/>
            </a:pPr>
            <a:endParaRPr lang="pt-BR" sz="4000" b="1" dirty="0">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pt-BR" b="1" dirty="0">
                <a:latin typeface="Verdana" panose="020B0604030504040204" pitchFamily="34" charset="0"/>
                <a:ea typeface="Verdana" panose="020B0604030504040204" pitchFamily="34" charset="0"/>
                <a:cs typeface="Verdana" panose="020B0604030504040204" pitchFamily="34" charset="0"/>
              </a:rPr>
              <a:t>July 7 </a:t>
            </a:r>
          </a:p>
          <a:p>
            <a:pPr algn="ctr"/>
            <a:endParaRPr lang="pt-BR" b="1" dirty="0"/>
          </a:p>
          <a:p>
            <a:endParaRPr lang="pt-BR" dirty="0"/>
          </a:p>
        </p:txBody>
      </p:sp>
    </p:spTree>
    <p:extLst>
      <p:ext uri="{BB962C8B-B14F-4D97-AF65-F5344CB8AC3E}">
        <p14:creationId xmlns:p14="http://schemas.microsoft.com/office/powerpoint/2010/main" val="1019649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3AE29ECB-6331-46F9-98BB-56D636E1AF56}"/>
              </a:ext>
            </a:extLst>
          </p:cNvPr>
          <p:cNvSpPr>
            <a:spLocks noGrp="1"/>
          </p:cNvSpPr>
          <p:nvPr>
            <p:ph idx="1"/>
          </p:nvPr>
        </p:nvSpPr>
        <p:spPr/>
        <p:txBody>
          <a:bodyPr>
            <a:normAutofit/>
          </a:bodyPr>
          <a:lstStyle/>
          <a:p>
            <a:pPr algn="just"/>
            <a:r>
              <a:rPr lang="en-GB" sz="2000" dirty="0">
                <a:latin typeface="Verdana" panose="020B0604030504040204" pitchFamily="34" charset="0"/>
                <a:ea typeface="Verdana" panose="020B0604030504040204" pitchFamily="34" charset="0"/>
                <a:cs typeface="Verdana" panose="020B0604030504040204" pitchFamily="34" charset="0"/>
              </a:rPr>
              <a:t>This occurs in detriment of universal public policies and services, in favour of social policies focused on poverty and commodified policies, and starts to constitute niches of capital valorisation (health policies, social insurance policies, education policies, among others).</a:t>
            </a:r>
          </a:p>
          <a:p>
            <a:pPr marL="0" indent="0" algn="just">
              <a:buNone/>
            </a:pPr>
            <a:r>
              <a:rPr lang="en-GB" sz="2000" dirty="0">
                <a:latin typeface="Verdana" panose="020B0604030504040204" pitchFamily="34" charset="0"/>
                <a:ea typeface="Verdana" panose="020B0604030504040204" pitchFamily="34" charset="0"/>
                <a:cs typeface="Verdana" panose="020B0604030504040204" pitchFamily="34" charset="0"/>
              </a:rPr>
              <a:t> </a:t>
            </a:r>
          </a:p>
          <a:p>
            <a:pPr algn="just"/>
            <a:r>
              <a:rPr lang="en-GB" sz="2000" dirty="0">
                <a:latin typeface="Verdana" panose="020B0604030504040204" pitchFamily="34" charset="0"/>
                <a:ea typeface="Verdana" panose="020B0604030504040204" pitchFamily="34" charset="0"/>
                <a:cs typeface="Verdana" panose="020B0604030504040204" pitchFamily="34" charset="0"/>
              </a:rPr>
              <a:t>Inequalities are reinforced by regressive tax policies, in which tax collection has a proportionally higher incidence over smaller incomes, penalising taxpayers of lower purchasing power (SALVADOR AND BOSCHETTI, 2006; BEHRING, 2003, BEHRING AND BOSCHETTI 2006). The liberal version operates a disqualification of the “social question” as public question, political question, and national question (YAZBEK, 2001; TELLES, 1999).</a:t>
            </a:r>
            <a:endParaRPr lang="pt-BR" sz="2000" dirty="0">
              <a:latin typeface="Verdana" panose="020B0604030504040204" pitchFamily="34" charset="0"/>
              <a:ea typeface="Verdana" panose="020B0604030504040204" pitchFamily="34" charset="0"/>
              <a:cs typeface="Verdana" panose="020B0604030504040204" pitchFamily="34" charset="0"/>
            </a:endParaRPr>
          </a:p>
          <a:p>
            <a:pPr algn="just"/>
            <a:endParaRPr lang="pt-BR" dirty="0"/>
          </a:p>
        </p:txBody>
      </p:sp>
      <p:sp>
        <p:nvSpPr>
          <p:cNvPr id="5" name="Título 1">
            <a:extLst>
              <a:ext uri="{FF2B5EF4-FFF2-40B4-BE49-F238E27FC236}">
                <a16:creationId xmlns:a16="http://schemas.microsoft.com/office/drawing/2014/main" id="{DA03C49A-93B3-44CF-9328-4B7EB3E02105}"/>
              </a:ext>
            </a:extLst>
          </p:cNvPr>
          <p:cNvSpPr>
            <a:spLocks noGrp="1"/>
          </p:cNvSpPr>
          <p:nvPr>
            <p:ph type="title"/>
          </p:nvPr>
        </p:nvSpPr>
        <p:spPr>
          <a:xfrm>
            <a:off x="838200" y="365125"/>
            <a:ext cx="10515600" cy="1325563"/>
          </a:xfrm>
        </p:spPr>
        <p:txBody>
          <a:bodyPr>
            <a:noAutofit/>
          </a:bodyPr>
          <a:lstStyle/>
          <a:p>
            <a:pPr algn="ctr"/>
            <a:r>
              <a:rPr lang="en-GB" sz="3200" b="1" dirty="0">
                <a:solidFill>
                  <a:srgbClr val="FF0000"/>
                </a:solidFill>
                <a:latin typeface="Verdana" panose="020B0604030504040204" pitchFamily="34" charset="0"/>
                <a:ea typeface="Verdana" panose="020B0604030504040204" pitchFamily="34" charset="0"/>
                <a:cs typeface="Verdana" panose="020B0604030504040204" pitchFamily="34" charset="0"/>
              </a:rPr>
              <a:t>2. Inequalities, poverty, and struggles that challenge the Latin American Social Work</a:t>
            </a:r>
            <a:endParaRPr lang="pt-BR" sz="3200" dirty="0"/>
          </a:p>
        </p:txBody>
      </p:sp>
    </p:spTree>
    <p:extLst>
      <p:ext uri="{BB962C8B-B14F-4D97-AF65-F5344CB8AC3E}">
        <p14:creationId xmlns:p14="http://schemas.microsoft.com/office/powerpoint/2010/main" val="1411027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878106-D90E-40F4-B334-4F89307BCBBA}"/>
              </a:ext>
            </a:extLst>
          </p:cNvPr>
          <p:cNvSpPr>
            <a:spLocks noGrp="1"/>
          </p:cNvSpPr>
          <p:nvPr>
            <p:ph type="title"/>
          </p:nvPr>
        </p:nvSpPr>
        <p:spPr/>
        <p:txBody>
          <a:bodyPr>
            <a:normAutofit fontScale="90000"/>
          </a:bodyPr>
          <a:lstStyle/>
          <a:p>
            <a:pPr algn="ctr"/>
            <a:r>
              <a:rPr lang="en-GB" sz="4000" b="1" dirty="0">
                <a:solidFill>
                  <a:srgbClr val="FF0000"/>
                </a:solidFill>
                <a:latin typeface="Verdana" panose="020B0604030504040204" pitchFamily="34" charset="0"/>
                <a:ea typeface="Verdana" panose="020B0604030504040204" pitchFamily="34" charset="0"/>
                <a:cs typeface="Verdana" panose="020B0604030504040204" pitchFamily="34" charset="0"/>
              </a:rPr>
              <a:t>3. The higher education policy and the Social Work education</a:t>
            </a:r>
            <a:br>
              <a:rPr lang="pt-BR" dirty="0"/>
            </a:br>
            <a:endParaRPr lang="pt-BR" dirty="0"/>
          </a:p>
        </p:txBody>
      </p:sp>
      <p:sp>
        <p:nvSpPr>
          <p:cNvPr id="3" name="Espaço Reservado para Conteúdo 2">
            <a:extLst>
              <a:ext uri="{FF2B5EF4-FFF2-40B4-BE49-F238E27FC236}">
                <a16:creationId xmlns:a16="http://schemas.microsoft.com/office/drawing/2014/main" id="{AF34C8F0-3AEC-466E-B69B-CC6092CBD392}"/>
              </a:ext>
            </a:extLst>
          </p:cNvPr>
          <p:cNvSpPr>
            <a:spLocks noGrp="1"/>
          </p:cNvSpPr>
          <p:nvPr>
            <p:ph idx="1"/>
          </p:nvPr>
        </p:nvSpPr>
        <p:spPr>
          <a:xfrm>
            <a:off x="1167619" y="1572401"/>
            <a:ext cx="9931792" cy="4351338"/>
          </a:xfrm>
        </p:spPr>
        <p:txBody>
          <a:bodyPr>
            <a:noAutofit/>
          </a:bodyPr>
          <a:lstStyle/>
          <a:p>
            <a:pPr algn="just">
              <a:lnSpc>
                <a:spcPct val="110000"/>
              </a:lnSpc>
              <a:spcBef>
                <a:spcPts val="0"/>
              </a:spcBef>
            </a:pPr>
            <a:r>
              <a:rPr lang="en-GB" sz="2000" dirty="0">
                <a:latin typeface="Verdana" panose="020B0604030504040204" pitchFamily="34" charset="0"/>
                <a:ea typeface="Verdana" panose="020B0604030504040204" pitchFamily="34" charset="0"/>
                <a:cs typeface="Verdana" panose="020B0604030504040204" pitchFamily="34" charset="0"/>
              </a:rPr>
              <a:t>The proposal for academic-professional education in Social Work under construction in Latin America is guided by the defence of higher education that is public, laic, free, high quality, and socially referenced. A university directed towards the collective interests, which incorporates regional and national dilemmas as matter of academic life, participating in the construction of answers to these dilemmas in the scope of their attributions.</a:t>
            </a:r>
          </a:p>
          <a:p>
            <a:pPr algn="just">
              <a:lnSpc>
                <a:spcPct val="110000"/>
              </a:lnSpc>
              <a:spcBef>
                <a:spcPts val="0"/>
              </a:spcBef>
            </a:pPr>
            <a:endParaRPr lang="en-GB" sz="2000" dirty="0">
              <a:latin typeface="Verdana" panose="020B0604030504040204" pitchFamily="34" charset="0"/>
              <a:ea typeface="Verdana" panose="020B0604030504040204" pitchFamily="34" charset="0"/>
              <a:cs typeface="Verdana" panose="020B0604030504040204" pitchFamily="34" charset="0"/>
            </a:endParaRPr>
          </a:p>
          <a:p>
            <a:pPr algn="just">
              <a:lnSpc>
                <a:spcPct val="110000"/>
              </a:lnSpc>
              <a:spcBef>
                <a:spcPts val="0"/>
              </a:spcBef>
            </a:pPr>
            <a:r>
              <a:rPr lang="en-GB" sz="2000" dirty="0">
                <a:latin typeface="Verdana" panose="020B0604030504040204" pitchFamily="34" charset="0"/>
                <a:ea typeface="Verdana" panose="020B0604030504040204" pitchFamily="34" charset="0"/>
                <a:cs typeface="Verdana" panose="020B0604030504040204" pitchFamily="34" charset="0"/>
              </a:rPr>
              <a:t>We know the predominant trend has been another: to imbue higher education with a market, corporate logic, stimulating its privatisation—what </a:t>
            </a:r>
            <a:r>
              <a:rPr lang="en-GB" sz="2000" dirty="0" err="1">
                <a:latin typeface="Verdana" panose="020B0604030504040204" pitchFamily="34" charset="0"/>
                <a:ea typeface="Verdana" panose="020B0604030504040204" pitchFamily="34" charset="0"/>
                <a:cs typeface="Verdana" panose="020B0604030504040204" pitchFamily="34" charset="0"/>
              </a:rPr>
              <a:t>Chauí</a:t>
            </a:r>
            <a:r>
              <a:rPr lang="en-GB" sz="2000" dirty="0">
                <a:latin typeface="Verdana" panose="020B0604030504040204" pitchFamily="34" charset="0"/>
                <a:ea typeface="Verdana" panose="020B0604030504040204" pitchFamily="34" charset="0"/>
                <a:cs typeface="Verdana" panose="020B0604030504040204" pitchFamily="34" charset="0"/>
              </a:rPr>
              <a:t> (1995, 1999) calls “Operational University” or “Results and Services University” that today prevail in higher education in Brazil. </a:t>
            </a:r>
          </a:p>
          <a:p>
            <a:pPr>
              <a:lnSpc>
                <a:spcPct val="110000"/>
              </a:lnSpc>
              <a:spcBef>
                <a:spcPts val="0"/>
              </a:spcBef>
            </a:pPr>
            <a:endParaRPr lang="pt-BR" sz="2000" dirty="0"/>
          </a:p>
        </p:txBody>
      </p:sp>
    </p:spTree>
    <p:extLst>
      <p:ext uri="{BB962C8B-B14F-4D97-AF65-F5344CB8AC3E}">
        <p14:creationId xmlns:p14="http://schemas.microsoft.com/office/powerpoint/2010/main" val="2600147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DD079A-C68D-451E-BC85-F747C8716932}"/>
              </a:ext>
            </a:extLst>
          </p:cNvPr>
          <p:cNvSpPr>
            <a:spLocks noGrp="1"/>
          </p:cNvSpPr>
          <p:nvPr>
            <p:ph type="title"/>
          </p:nvPr>
        </p:nvSpPr>
        <p:spPr/>
        <p:txBody>
          <a:bodyPr>
            <a:normAutofit/>
          </a:bodyPr>
          <a:lstStyle/>
          <a:p>
            <a:pPr algn="ct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3. The higher education policy and the Social Work education</a:t>
            </a:r>
            <a:endParaRPr lang="pt-BR" sz="3600" dirty="0"/>
          </a:p>
        </p:txBody>
      </p:sp>
      <p:sp>
        <p:nvSpPr>
          <p:cNvPr id="3" name="Espaço Reservado para Conteúdo 2">
            <a:extLst>
              <a:ext uri="{FF2B5EF4-FFF2-40B4-BE49-F238E27FC236}">
                <a16:creationId xmlns:a16="http://schemas.microsoft.com/office/drawing/2014/main" id="{F59492E6-F4E7-4A01-A916-67E38C34B2FD}"/>
              </a:ext>
            </a:extLst>
          </p:cNvPr>
          <p:cNvSpPr>
            <a:spLocks noGrp="1"/>
          </p:cNvSpPr>
          <p:nvPr>
            <p:ph idx="1"/>
          </p:nvPr>
        </p:nvSpPr>
        <p:spPr>
          <a:xfrm>
            <a:off x="921154" y="1732939"/>
            <a:ext cx="10515600" cy="4351338"/>
          </a:xfrm>
        </p:spPr>
        <p:txBody>
          <a:bodyPr>
            <a:noAutofit/>
          </a:bodyPr>
          <a:lstStyle/>
          <a:p>
            <a:pPr algn="just">
              <a:lnSpc>
                <a:spcPct val="100000"/>
              </a:lnSpc>
              <a:spcBef>
                <a:spcPts val="0"/>
              </a:spcBef>
            </a:pPr>
            <a:r>
              <a:rPr lang="en-GB" sz="2000" dirty="0">
                <a:latin typeface="Verdana" panose="020B0604030504040204" pitchFamily="34" charset="0"/>
                <a:ea typeface="Verdana" panose="020B0604030504040204" pitchFamily="34" charset="0"/>
                <a:cs typeface="Verdana" panose="020B0604030504040204" pitchFamily="34" charset="0"/>
              </a:rPr>
              <a:t>It comes from the wide expansion of private education, from the commodification of higher education, and of its loss of quality. It stimulates the cultivation of competitiveness and of intellectual </a:t>
            </a:r>
            <a:r>
              <a:rPr lang="en-GB" sz="2000" dirty="0" err="1">
                <a:latin typeface="Verdana" panose="020B0604030504040204" pitchFamily="34" charset="0"/>
                <a:ea typeface="Verdana" panose="020B0604030504040204" pitchFamily="34" charset="0"/>
                <a:cs typeface="Verdana" panose="020B0604030504040204" pitchFamily="34" charset="0"/>
              </a:rPr>
              <a:t>productivism</a:t>
            </a:r>
            <a:r>
              <a:rPr lang="en-GB" sz="2000" dirty="0">
                <a:latin typeface="Verdana" panose="020B0604030504040204" pitchFamily="34" charset="0"/>
                <a:ea typeface="Verdana" panose="020B0604030504040204" pitchFamily="34" charset="0"/>
                <a:cs typeface="Verdana" panose="020B0604030504040204" pitchFamily="34" charset="0"/>
              </a:rPr>
              <a:t> in the university environment. The direction is to submit higher education to corporate interests, explicit in science, technology, and innovation policies (AMARAL, 2015). </a:t>
            </a:r>
          </a:p>
          <a:p>
            <a:pPr algn="just">
              <a:lnSpc>
                <a:spcPct val="100000"/>
              </a:lnSpc>
              <a:spcBef>
                <a:spcPts val="0"/>
              </a:spcBef>
            </a:pPr>
            <a:endParaRPr lang="en-GB" sz="2000" dirty="0">
              <a:latin typeface="Verdana" panose="020B0604030504040204" pitchFamily="34" charset="0"/>
              <a:ea typeface="Verdana" panose="020B0604030504040204" pitchFamily="34" charset="0"/>
              <a:cs typeface="Verdana" panose="020B0604030504040204" pitchFamily="34" charset="0"/>
            </a:endParaRPr>
          </a:p>
          <a:p>
            <a:pPr algn="just">
              <a:lnSpc>
                <a:spcPct val="100000"/>
              </a:lnSpc>
              <a:spcBef>
                <a:spcPts val="0"/>
              </a:spcBef>
            </a:pPr>
            <a:r>
              <a:rPr lang="en-GB" sz="2000" dirty="0">
                <a:latin typeface="Verdana" panose="020B0604030504040204" pitchFamily="34" charset="0"/>
                <a:ea typeface="Verdana" panose="020B0604030504040204" pitchFamily="34" charset="0"/>
                <a:cs typeface="Verdana" panose="020B0604030504040204" pitchFamily="34" charset="0"/>
              </a:rPr>
              <a:t>The World Bank (2002) underscores the role of knowledge as the main engine to development and necessity of favouring commitments of higher education institutions with innovation to better respond “to the needs of the economy and of the market.” The proposal of higher education for competence replaces the focus on knowledge with higher value in favour of instrumental capacities. The trend is to dislocate the centre of interest of theoretical contents to others of instrumental character, centred on the practice and on the productive system, sensitive to market demands</a:t>
            </a:r>
            <a:r>
              <a:rPr lang="pt-BR" sz="2000" dirty="0">
                <a:latin typeface="Verdana" panose="020B0604030504040204" pitchFamily="34" charset="0"/>
                <a:ea typeface="Verdana" panose="020B0604030504040204" pitchFamily="34" charset="0"/>
                <a:cs typeface="Verdana" panose="020B0604030504040204" pitchFamily="34" charset="0"/>
              </a:rPr>
              <a:t>.</a:t>
            </a:r>
          </a:p>
          <a:p>
            <a:pPr>
              <a:lnSpc>
                <a:spcPct val="100000"/>
              </a:lnSpc>
              <a:spcBef>
                <a:spcPts val="0"/>
              </a:spcBef>
            </a:pPr>
            <a:endParaRPr lang="pt-BR"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5712879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018D96-7862-43A4-A0C8-6CDEFD60A1E4}"/>
              </a:ext>
            </a:extLst>
          </p:cNvPr>
          <p:cNvSpPr>
            <a:spLocks noGrp="1"/>
          </p:cNvSpPr>
          <p:nvPr>
            <p:ph type="title"/>
          </p:nvPr>
        </p:nvSpPr>
        <p:spPr/>
        <p:txBody>
          <a:bodyPr>
            <a:normAutofit/>
          </a:bodyPr>
          <a:lstStyle/>
          <a:p>
            <a:pPr algn="ct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3. The higher education policy and the Social Work education</a:t>
            </a:r>
            <a:endParaRPr lang="pt-BR" sz="3600" dirty="0"/>
          </a:p>
        </p:txBody>
      </p:sp>
      <p:sp>
        <p:nvSpPr>
          <p:cNvPr id="3" name="Espaço Reservado para Conteúdo 2">
            <a:extLst>
              <a:ext uri="{FF2B5EF4-FFF2-40B4-BE49-F238E27FC236}">
                <a16:creationId xmlns:a16="http://schemas.microsoft.com/office/drawing/2014/main" id="{23EEC9CE-70CE-4786-926F-AF2B3E623D44}"/>
              </a:ext>
            </a:extLst>
          </p:cNvPr>
          <p:cNvSpPr>
            <a:spLocks noGrp="1"/>
          </p:cNvSpPr>
          <p:nvPr>
            <p:ph idx="1"/>
          </p:nvPr>
        </p:nvSpPr>
        <p:spPr/>
        <p:txBody>
          <a:bodyPr>
            <a:normAutofit fontScale="92500"/>
          </a:bodyPr>
          <a:lstStyle/>
          <a:p>
            <a:pPr algn="just"/>
            <a:r>
              <a:rPr lang="en-GB" sz="2400" dirty="0">
                <a:latin typeface="Verdana" panose="020B0604030504040204" pitchFamily="34" charset="0"/>
                <a:ea typeface="Verdana" panose="020B0604030504040204" pitchFamily="34" charset="0"/>
                <a:cs typeface="Verdana" panose="020B0604030504040204" pitchFamily="34" charset="0"/>
              </a:rPr>
              <a:t>Education thought as a public social policy aiming to the formation of highly-qualified workforce, to the production of science, of technology, and of innovation is found subjected to contradictory forces that affect it: both the forces that drive the </a:t>
            </a:r>
            <a:r>
              <a:rPr lang="en-GB" sz="2400" dirty="0" err="1">
                <a:latin typeface="Verdana" panose="020B0604030504040204" pitchFamily="34" charset="0"/>
                <a:ea typeface="Verdana" panose="020B0604030504040204" pitchFamily="34" charset="0"/>
                <a:cs typeface="Verdana" panose="020B0604030504040204" pitchFamily="34" charset="0"/>
              </a:rPr>
              <a:t>financialisation</a:t>
            </a:r>
            <a:r>
              <a:rPr lang="en-GB" sz="2400" dirty="0">
                <a:latin typeface="Verdana" panose="020B0604030504040204" pitchFamily="34" charset="0"/>
                <a:ea typeface="Verdana" panose="020B0604030504040204" pitchFamily="34" charset="0"/>
                <a:cs typeface="Verdana" panose="020B0604030504040204" pitchFamily="34" charset="0"/>
              </a:rPr>
              <a:t> of social life to develop social productive forces of labour and to feed super-profits of monopolies in the global market, and the interests of the set of subordinate classes in search of their rights and in the struggle for their collective interests. </a:t>
            </a:r>
          </a:p>
          <a:p>
            <a:pPr algn="just"/>
            <a:r>
              <a:rPr lang="en-GB" sz="2400" dirty="0">
                <a:latin typeface="Verdana" panose="020B0604030504040204" pitchFamily="34" charset="0"/>
                <a:ea typeface="Verdana" panose="020B0604030504040204" pitchFamily="34" charset="0"/>
                <a:cs typeface="Verdana" panose="020B0604030504040204" pitchFamily="34" charset="0"/>
              </a:rPr>
              <a:t>There is an arena of disputes around higher education projects, affirming the possibility of proposals of resistance to dominant orientations. </a:t>
            </a:r>
          </a:p>
          <a:p>
            <a:pPr algn="just"/>
            <a:r>
              <a:rPr lang="en-GB" sz="2400" dirty="0">
                <a:latin typeface="Verdana" panose="020B0604030504040204" pitchFamily="34" charset="0"/>
                <a:ea typeface="Verdana" panose="020B0604030504040204" pitchFamily="34" charset="0"/>
                <a:cs typeface="Verdana" panose="020B0604030504040204" pitchFamily="34" charset="0"/>
              </a:rPr>
              <a:t>The Brazilian experience under construction of education in Social Work is located in an original form in the counterflow of these proposals.</a:t>
            </a:r>
            <a:endParaRPr lang="pt-BR" sz="2400" dirty="0">
              <a:latin typeface="Verdana" panose="020B0604030504040204" pitchFamily="34" charset="0"/>
              <a:ea typeface="Verdana" panose="020B0604030504040204" pitchFamily="34" charset="0"/>
              <a:cs typeface="Verdana" panose="020B0604030504040204" pitchFamily="34" charset="0"/>
            </a:endParaRPr>
          </a:p>
          <a:p>
            <a:endParaRPr lang="pt-BR" dirty="0"/>
          </a:p>
        </p:txBody>
      </p:sp>
    </p:spTree>
    <p:extLst>
      <p:ext uri="{BB962C8B-B14F-4D97-AF65-F5344CB8AC3E}">
        <p14:creationId xmlns:p14="http://schemas.microsoft.com/office/powerpoint/2010/main" val="33584163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5D1758-1755-4B45-8597-062DF6842B76}"/>
              </a:ext>
            </a:extLst>
          </p:cNvPr>
          <p:cNvSpPr>
            <a:spLocks noGrp="1"/>
          </p:cNvSpPr>
          <p:nvPr>
            <p:ph type="title"/>
          </p:nvPr>
        </p:nvSpPr>
        <p:spPr>
          <a:xfrm>
            <a:off x="838200" y="491737"/>
            <a:ext cx="10515600" cy="1325563"/>
          </a:xfrm>
        </p:spPr>
        <p:txBody>
          <a:bodyPr>
            <a:normAutofit fontScale="90000"/>
          </a:bodyPr>
          <a:lstStyle/>
          <a:p>
            <a:pPr algn="ctr"/>
            <a:r>
              <a:rPr lang="en-GB" sz="4000" b="1" dirty="0">
                <a:solidFill>
                  <a:srgbClr val="FF0000"/>
                </a:solidFill>
                <a:latin typeface="Verdana" panose="020B0604030504040204" pitchFamily="34" charset="0"/>
                <a:ea typeface="Verdana" panose="020B0604030504040204" pitchFamily="34" charset="0"/>
                <a:cs typeface="Verdana" panose="020B0604030504040204" pitchFamily="34" charset="0"/>
              </a:rPr>
              <a:t>4. An experience under construction: the Brazilian case</a:t>
            </a:r>
            <a:br>
              <a:rPr lang="pt-BR" dirty="0"/>
            </a:br>
            <a:endParaRPr lang="pt-BR" dirty="0"/>
          </a:p>
        </p:txBody>
      </p:sp>
      <p:sp>
        <p:nvSpPr>
          <p:cNvPr id="3" name="Espaço Reservado para Conteúdo 2">
            <a:extLst>
              <a:ext uri="{FF2B5EF4-FFF2-40B4-BE49-F238E27FC236}">
                <a16:creationId xmlns:a16="http://schemas.microsoft.com/office/drawing/2014/main" id="{A80CDA55-C68A-427D-B4EC-8B5A0014E74A}"/>
              </a:ext>
            </a:extLst>
          </p:cNvPr>
          <p:cNvSpPr>
            <a:spLocks noGrp="1"/>
          </p:cNvSpPr>
          <p:nvPr>
            <p:ph idx="1"/>
          </p:nvPr>
        </p:nvSpPr>
        <p:spPr>
          <a:xfrm>
            <a:off x="1181686" y="1741217"/>
            <a:ext cx="9903656" cy="4351338"/>
          </a:xfrm>
        </p:spPr>
        <p:txBody>
          <a:bodyPr>
            <a:noAutofit/>
          </a:bodyPr>
          <a:lstStyle/>
          <a:p>
            <a:pPr algn="just">
              <a:lnSpc>
                <a:spcPct val="100000"/>
              </a:lnSpc>
              <a:spcBef>
                <a:spcPts val="0"/>
              </a:spcBef>
            </a:pPr>
            <a:r>
              <a:rPr lang="en-GB" sz="2000" dirty="0">
                <a:latin typeface="Verdana" panose="020B0604030504040204" pitchFamily="34" charset="0"/>
                <a:ea typeface="Verdana" panose="020B0604030504040204" pitchFamily="34" charset="0"/>
                <a:cs typeface="Verdana" panose="020B0604030504040204" pitchFamily="34" charset="0"/>
              </a:rPr>
              <a:t>In the Latin American scenario, Brazil has affirm itself in the last four decades as the most consolidated pole of academic-professional education in Latin America and the Caribbean, which may be assessed in the following data:</a:t>
            </a:r>
          </a:p>
          <a:p>
            <a:pPr marL="0" indent="0" algn="just">
              <a:lnSpc>
                <a:spcPct val="100000"/>
              </a:lnSpc>
              <a:spcBef>
                <a:spcPts val="0"/>
              </a:spcBef>
              <a:buNone/>
            </a:pPr>
            <a:endParaRPr lang="pt-BR" sz="2000" dirty="0">
              <a:latin typeface="Verdana" panose="020B0604030504040204" pitchFamily="34" charset="0"/>
              <a:ea typeface="Verdana" panose="020B0604030504040204" pitchFamily="34" charset="0"/>
              <a:cs typeface="Verdana" panose="020B0604030504040204" pitchFamily="34" charset="0"/>
            </a:endParaRPr>
          </a:p>
          <a:p>
            <a:pPr lvl="1" algn="just">
              <a:lnSpc>
                <a:spcPct val="100000"/>
              </a:lnSpc>
              <a:spcBef>
                <a:spcPts val="0"/>
              </a:spcBef>
              <a:buFont typeface="Wingdings" pitchFamily="2" charset="2"/>
              <a:buChar char="Ø"/>
            </a:pPr>
            <a:r>
              <a:rPr lang="en-GB" sz="2000" dirty="0">
                <a:latin typeface="Verdana" panose="020B0604030504040204" pitchFamily="34" charset="0"/>
                <a:ea typeface="Verdana" panose="020B0604030504040204" pitchFamily="34" charset="0"/>
                <a:cs typeface="Verdana" panose="020B0604030504040204" pitchFamily="34" charset="0"/>
              </a:rPr>
              <a:t>The contingent of Brazilian social workers is of 183,740 active professionals, in May 2018, as per data from the Brazilian Federal Council of Social Work (CFESS), only outranked by the USA. In Latin America, the International Federation of Social Workers (IFSW) estimates a total of 200,000 professionals congregated in 16 national associations. In Europe, 170,000 social workers are registered in 39 countries (http://ifsw.org/europe/ Accessed on June 5, 2018).</a:t>
            </a:r>
          </a:p>
          <a:p>
            <a:pPr algn="just">
              <a:lnSpc>
                <a:spcPct val="100000"/>
              </a:lnSpc>
              <a:spcBef>
                <a:spcPts val="0"/>
              </a:spcBef>
            </a:pPr>
            <a:endParaRPr lang="pt-BR" sz="2000" dirty="0">
              <a:latin typeface="Verdana" panose="020B0604030504040204" pitchFamily="34" charset="0"/>
              <a:ea typeface="Verdana" panose="020B0604030504040204" pitchFamily="34" charset="0"/>
              <a:cs typeface="Verdana" panose="020B0604030504040204" pitchFamily="34" charset="0"/>
            </a:endParaRPr>
          </a:p>
          <a:p>
            <a:pPr algn="just">
              <a:lnSpc>
                <a:spcPct val="100000"/>
              </a:lnSpc>
              <a:spcBef>
                <a:spcPts val="0"/>
              </a:spcBef>
            </a:pPr>
            <a:endParaRPr lang="pt-BR" sz="2000" dirty="0"/>
          </a:p>
        </p:txBody>
      </p:sp>
    </p:spTree>
    <p:extLst>
      <p:ext uri="{BB962C8B-B14F-4D97-AF65-F5344CB8AC3E}">
        <p14:creationId xmlns:p14="http://schemas.microsoft.com/office/powerpoint/2010/main" val="39452227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6519E6-5176-4305-AC5D-F36A3A97C74D}"/>
              </a:ext>
            </a:extLst>
          </p:cNvPr>
          <p:cNvSpPr>
            <a:spLocks noGrp="1"/>
          </p:cNvSpPr>
          <p:nvPr>
            <p:ph type="title"/>
          </p:nvPr>
        </p:nvSpPr>
        <p:spPr>
          <a:xfrm>
            <a:off x="838200" y="466849"/>
            <a:ext cx="10515600" cy="1223840"/>
          </a:xfrm>
        </p:spPr>
        <p:txBody>
          <a:bodyPr>
            <a:normAutofit fontScale="90000"/>
          </a:bodyPr>
          <a:lstStyle/>
          <a:p>
            <a:pPr algn="ct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4. An experience under construction: </a:t>
            </a:r>
            <a:b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the Brazilian case</a:t>
            </a:r>
            <a:br>
              <a:rPr lang="pt-BR" sz="3600" dirty="0"/>
            </a:b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 </a:t>
            </a:r>
            <a:endParaRPr lang="pt-BR" sz="3600" dirty="0"/>
          </a:p>
        </p:txBody>
      </p:sp>
      <p:sp>
        <p:nvSpPr>
          <p:cNvPr id="3" name="Espaço Reservado para Conteúdo 2">
            <a:extLst>
              <a:ext uri="{FF2B5EF4-FFF2-40B4-BE49-F238E27FC236}">
                <a16:creationId xmlns:a16="http://schemas.microsoft.com/office/drawing/2014/main" id="{CC4317FE-09BD-4BB8-8029-01391F5C5510}"/>
              </a:ext>
            </a:extLst>
          </p:cNvPr>
          <p:cNvSpPr>
            <a:spLocks noGrp="1"/>
          </p:cNvSpPr>
          <p:nvPr>
            <p:ph idx="1"/>
          </p:nvPr>
        </p:nvSpPr>
        <p:spPr/>
        <p:txBody>
          <a:bodyPr>
            <a:noAutofit/>
          </a:bodyPr>
          <a:lstStyle/>
          <a:p>
            <a:pPr algn="just"/>
            <a:r>
              <a:rPr lang="en-GB" sz="2000" dirty="0">
                <a:latin typeface="Verdana" panose="020B0604030504040204" pitchFamily="34" charset="0"/>
                <a:ea typeface="Verdana" panose="020B0604030504040204" pitchFamily="34" charset="0"/>
                <a:cs typeface="Verdana" panose="020B0604030504040204" pitchFamily="34" charset="0"/>
              </a:rPr>
              <a:t>The Social Work education is exclusively higher education. It is ruled by national curricular guidelines for undergraduate degree education, proposed by representative entities (ABESS/CEDEPSS, 1996, 1999), and regulated by the State. </a:t>
            </a:r>
          </a:p>
          <a:p>
            <a:pPr algn="just"/>
            <a:endParaRPr lang="en-GB" sz="2000" dirty="0">
              <a:latin typeface="Verdana" panose="020B0604030504040204" pitchFamily="34" charset="0"/>
              <a:ea typeface="Verdana" panose="020B0604030504040204" pitchFamily="34" charset="0"/>
              <a:cs typeface="Verdana" panose="020B0604030504040204" pitchFamily="34" charset="0"/>
            </a:endParaRPr>
          </a:p>
          <a:p>
            <a:pPr algn="just"/>
            <a:r>
              <a:rPr lang="en-GB" sz="2000" dirty="0">
                <a:latin typeface="Verdana" panose="020B0604030504040204" pitchFamily="34" charset="0"/>
                <a:ea typeface="Verdana" panose="020B0604030504040204" pitchFamily="34" charset="0"/>
                <a:cs typeface="Verdana" panose="020B0604030504040204" pitchFamily="34" charset="0"/>
              </a:rPr>
              <a:t>Based on data from the Ministry of Education of 2017, Antunes (2017, p. 22) identified 561 undergraduate courses in Social Work in activity, which offer a total of 210,864 vacancies. Within this universe, 521 are on-site, offering a total of 76,830 vacancies; 40 are in the Distance Education modality and offer 134,034 vacancies. As per that same source, all Social Work undergraduate degree courses offered in Brazil in the Distance Education modality are of private nature.</a:t>
            </a:r>
          </a:p>
          <a:p>
            <a:pPr marL="0" indent="0" algn="just">
              <a:buNone/>
            </a:pPr>
            <a:endParaRPr lang="pt-BR" sz="2000" dirty="0"/>
          </a:p>
        </p:txBody>
      </p:sp>
    </p:spTree>
    <p:extLst>
      <p:ext uri="{BB962C8B-B14F-4D97-AF65-F5344CB8AC3E}">
        <p14:creationId xmlns:p14="http://schemas.microsoft.com/office/powerpoint/2010/main" val="6432079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D04348-30C4-47B3-BB06-F03F53EFCC20}"/>
              </a:ext>
            </a:extLst>
          </p:cNvPr>
          <p:cNvSpPr>
            <a:spLocks noGrp="1"/>
          </p:cNvSpPr>
          <p:nvPr>
            <p:ph type="title"/>
          </p:nvPr>
        </p:nvSpPr>
        <p:spPr>
          <a:xfrm>
            <a:off x="838200" y="205413"/>
            <a:ext cx="10515600" cy="1251153"/>
          </a:xfrm>
        </p:spPr>
        <p:txBody>
          <a:bodyPr>
            <a:normAutofit fontScale="90000"/>
          </a:bodyPr>
          <a:lstStyle/>
          <a:p>
            <a:pPr algn="ct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4. An experience under construction: </a:t>
            </a:r>
            <a:b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the Brazilian case</a:t>
            </a:r>
            <a:br>
              <a:rPr lang="pt-BR" sz="3600" dirty="0"/>
            </a:br>
            <a:endParaRPr lang="pt-BR" sz="3600" dirty="0"/>
          </a:p>
        </p:txBody>
      </p:sp>
      <p:sp>
        <p:nvSpPr>
          <p:cNvPr id="3" name="Espaço Reservado para Conteúdo 2">
            <a:extLst>
              <a:ext uri="{FF2B5EF4-FFF2-40B4-BE49-F238E27FC236}">
                <a16:creationId xmlns:a16="http://schemas.microsoft.com/office/drawing/2014/main" id="{50096462-0C41-494E-8C45-AC2DCDCC0BDD}"/>
              </a:ext>
            </a:extLst>
          </p:cNvPr>
          <p:cNvSpPr>
            <a:spLocks noGrp="1"/>
          </p:cNvSpPr>
          <p:nvPr>
            <p:ph idx="1"/>
          </p:nvPr>
        </p:nvSpPr>
        <p:spPr>
          <a:xfrm>
            <a:off x="295422" y="1749200"/>
            <a:ext cx="11605846" cy="4954739"/>
          </a:xfrm>
        </p:spPr>
        <p:txBody>
          <a:bodyPr>
            <a:noAutofit/>
          </a:bodyPr>
          <a:lstStyle/>
          <a:p>
            <a:pPr algn="just">
              <a:spcBef>
                <a:spcPts val="600"/>
              </a:spcBef>
              <a:buFont typeface="Wingdings" pitchFamily="2" charset="2"/>
              <a:buChar char="§"/>
            </a:pPr>
            <a:r>
              <a:rPr lang="en-GB" sz="1900" i="1" dirty="0" err="1">
                <a:latin typeface="Verdana" panose="020B0604030504040204" pitchFamily="34" charset="0"/>
                <a:ea typeface="Verdana" panose="020B0604030504040204" pitchFamily="34" charset="0"/>
                <a:cs typeface="Verdana" panose="020B0604030504040204" pitchFamily="34" charset="0"/>
              </a:rPr>
              <a:t>Stricto</a:t>
            </a:r>
            <a:r>
              <a:rPr lang="en-GB" sz="1900" i="1" dirty="0">
                <a:latin typeface="Verdana" panose="020B0604030504040204" pitchFamily="34" charset="0"/>
                <a:ea typeface="Verdana" panose="020B0604030504040204" pitchFamily="34" charset="0"/>
                <a:cs typeface="Verdana" panose="020B0604030504040204" pitchFamily="34" charset="0"/>
              </a:rPr>
              <a:t> </a:t>
            </a:r>
            <a:r>
              <a:rPr lang="en-GB" sz="1900" i="1" dirty="0" err="1">
                <a:latin typeface="Verdana" panose="020B0604030504040204" pitchFamily="34" charset="0"/>
                <a:ea typeface="Verdana" panose="020B0604030504040204" pitchFamily="34" charset="0"/>
                <a:cs typeface="Verdana" panose="020B0604030504040204" pitchFamily="34" charset="0"/>
              </a:rPr>
              <a:t>sensu</a:t>
            </a:r>
            <a:r>
              <a:rPr lang="en-GB" sz="1900" i="1" dirty="0">
                <a:latin typeface="Verdana" panose="020B0604030504040204" pitchFamily="34" charset="0"/>
                <a:ea typeface="Verdana" panose="020B0604030504040204" pitchFamily="34" charset="0"/>
                <a:cs typeface="Verdana" panose="020B0604030504040204" pitchFamily="34" charset="0"/>
              </a:rPr>
              <a:t> </a:t>
            </a:r>
            <a:r>
              <a:rPr lang="en-GB" sz="1900" dirty="0">
                <a:latin typeface="Verdana" panose="020B0604030504040204" pitchFamily="34" charset="0"/>
                <a:ea typeface="Verdana" panose="020B0604030504040204" pitchFamily="34" charset="0"/>
                <a:cs typeface="Verdana" panose="020B0604030504040204" pitchFamily="34" charset="0"/>
              </a:rPr>
              <a:t>graduate degrees in the area of Social Work are consolidated with 34 Graduate Programs in 2018, and 19 programs offer only master’s degree courses and 18 offer doctor’s degree courses, all of academic character, almost all in public universities,</a:t>
            </a:r>
          </a:p>
          <a:p>
            <a:pPr algn="just">
              <a:spcBef>
                <a:spcPts val="600"/>
              </a:spcBef>
              <a:buFont typeface="Wingdings" pitchFamily="2" charset="2"/>
              <a:buChar char="§"/>
            </a:pPr>
            <a:r>
              <a:rPr lang="en-GB" sz="1900" dirty="0">
                <a:latin typeface="Verdana" panose="020B0604030504040204" pitchFamily="34" charset="0"/>
                <a:ea typeface="Verdana" panose="020B0604030504040204" pitchFamily="34" charset="0"/>
                <a:cs typeface="Verdana" panose="020B0604030504040204" pitchFamily="34" charset="0"/>
              </a:rPr>
              <a:t>The emphasis is on Social Work, Public Policies, and Social Policies, as per data from the Coordination for the Improvement of Higher Education Personnel (CAPES).</a:t>
            </a:r>
          </a:p>
          <a:p>
            <a:pPr algn="just">
              <a:spcBef>
                <a:spcPts val="600"/>
              </a:spcBef>
              <a:buFont typeface="Wingdings" pitchFamily="2" charset="2"/>
              <a:buChar char="§"/>
            </a:pPr>
            <a:r>
              <a:rPr lang="en-GB" sz="1900" dirty="0">
                <a:latin typeface="Verdana" panose="020B0604030504040204" pitchFamily="34" charset="0"/>
                <a:ea typeface="Verdana" panose="020B0604030504040204" pitchFamily="34" charset="0"/>
                <a:cs typeface="Verdana" panose="020B0604030504040204" pitchFamily="34" charset="0"/>
              </a:rPr>
              <a:t> There are no recognized professional master’s degrees, but specialization courses.</a:t>
            </a:r>
          </a:p>
          <a:p>
            <a:pPr algn="just">
              <a:spcBef>
                <a:spcPts val="600"/>
              </a:spcBef>
              <a:buFont typeface="Wingdings" pitchFamily="2" charset="2"/>
              <a:buChar char="§"/>
            </a:pPr>
            <a:r>
              <a:rPr lang="en-GB" sz="1900" dirty="0">
                <a:latin typeface="Verdana" panose="020B0604030504040204" pitchFamily="34" charset="0"/>
                <a:ea typeface="Verdana" panose="020B0604030504040204" pitchFamily="34" charset="0"/>
                <a:cs typeface="Verdana" panose="020B0604030504040204" pitchFamily="34" charset="0"/>
              </a:rPr>
              <a:t> Master’s degree courses date back to the 1970s and Doctor’s degree courses date back to the 1980s.</a:t>
            </a:r>
            <a:endParaRPr lang="pt-BR" sz="1900" dirty="0">
              <a:latin typeface="Verdana" panose="020B0604030504040204" pitchFamily="34" charset="0"/>
              <a:ea typeface="Verdana" panose="020B0604030504040204" pitchFamily="34" charset="0"/>
              <a:cs typeface="Verdana" panose="020B0604030504040204" pitchFamily="34" charset="0"/>
            </a:endParaRPr>
          </a:p>
          <a:p>
            <a:pPr algn="just">
              <a:spcBef>
                <a:spcPts val="600"/>
              </a:spcBef>
              <a:buFont typeface="Wingdings" pitchFamily="2" charset="2"/>
              <a:buChar char="§"/>
            </a:pPr>
            <a:r>
              <a:rPr lang="en-GB" sz="1900" dirty="0">
                <a:latin typeface="Verdana" panose="020B0604030504040204" pitchFamily="34" charset="0"/>
                <a:ea typeface="Verdana" panose="020B0604030504040204" pitchFamily="34" charset="0"/>
                <a:cs typeface="Verdana" panose="020B0604030504040204" pitchFamily="34" charset="0"/>
              </a:rPr>
              <a:t>Social Work is officially recognized as an area of knowledge by official public agencies for fostering research and technological innovation, a pioneer achievement in Latin America. </a:t>
            </a:r>
          </a:p>
          <a:p>
            <a:pPr algn="just">
              <a:spcBef>
                <a:spcPts val="600"/>
              </a:spcBef>
              <a:buFont typeface="Wingdings" pitchFamily="2" charset="2"/>
              <a:buChar char="§"/>
            </a:pPr>
            <a:r>
              <a:rPr lang="en-GB" sz="1900" dirty="0">
                <a:latin typeface="Verdana" panose="020B0604030504040204" pitchFamily="34" charset="0"/>
                <a:ea typeface="Verdana" panose="020B0604030504040204" pitchFamily="34" charset="0"/>
                <a:cs typeface="Verdana" panose="020B0604030504040204" pitchFamily="34" charset="0"/>
              </a:rPr>
              <a:t>Researchers in the Social Work area—with rich dialog with Social and Human Sciences—have a prolific production in the specialised editorial market. </a:t>
            </a:r>
          </a:p>
          <a:p>
            <a:pPr algn="just">
              <a:spcBef>
                <a:spcPts val="600"/>
              </a:spcBef>
              <a:buFont typeface="Wingdings" pitchFamily="2" charset="2"/>
              <a:buChar char="§"/>
            </a:pPr>
            <a:r>
              <a:rPr lang="en-GB" sz="1900" dirty="0">
                <a:latin typeface="Verdana" panose="020B0604030504040204" pitchFamily="34" charset="0"/>
                <a:ea typeface="Verdana" panose="020B0604030504040204" pitchFamily="34" charset="0"/>
                <a:cs typeface="Verdana" panose="020B0604030504040204" pitchFamily="34" charset="0"/>
              </a:rPr>
              <a:t>Thus, to the condition of </a:t>
            </a:r>
            <a:r>
              <a:rPr lang="en-GB" sz="1900" b="1" dirty="0">
                <a:latin typeface="Verdana" panose="020B0604030504040204" pitchFamily="34" charset="0"/>
                <a:ea typeface="Verdana" panose="020B0604030504040204" pitchFamily="34" charset="0"/>
                <a:cs typeface="Verdana" panose="020B0604030504040204" pitchFamily="34" charset="0"/>
              </a:rPr>
              <a:t>profession</a:t>
            </a:r>
            <a:r>
              <a:rPr lang="en-GB" sz="1900" dirty="0">
                <a:latin typeface="Verdana" panose="020B0604030504040204" pitchFamily="34" charset="0"/>
                <a:ea typeface="Verdana" panose="020B0604030504040204" pitchFamily="34" charset="0"/>
                <a:cs typeface="Verdana" panose="020B0604030504040204" pitchFamily="34" charset="0"/>
              </a:rPr>
              <a:t>, </a:t>
            </a:r>
            <a:r>
              <a:rPr lang="en-GB" sz="1900" b="1" dirty="0">
                <a:latin typeface="Verdana" panose="020B0604030504040204" pitchFamily="34" charset="0"/>
                <a:ea typeface="Verdana" panose="020B0604030504040204" pitchFamily="34" charset="0"/>
                <a:cs typeface="Verdana" panose="020B0604030504040204" pitchFamily="34" charset="0"/>
              </a:rPr>
              <a:t>the dimensions of scientific discipline </a:t>
            </a:r>
            <a:r>
              <a:rPr lang="en-GB" sz="1900" dirty="0">
                <a:latin typeface="Verdana" panose="020B0604030504040204" pitchFamily="34" charset="0"/>
                <a:ea typeface="Verdana" panose="020B0604030504040204" pitchFamily="34" charset="0"/>
                <a:cs typeface="Verdana" panose="020B0604030504040204" pitchFamily="34" charset="0"/>
              </a:rPr>
              <a:t>is aggregated, affirming the theoretical status of the profession and its contribution to the production of a mass of critical knowledge in the formation of counterhegemonic culture, as </a:t>
            </a:r>
            <a:r>
              <a:rPr lang="en-GB" sz="1900" dirty="0" err="1">
                <a:latin typeface="Verdana" panose="020B0604030504040204" pitchFamily="34" charset="0"/>
                <a:ea typeface="Verdana" panose="020B0604030504040204" pitchFamily="34" charset="0"/>
                <a:cs typeface="Verdana" panose="020B0604030504040204" pitchFamily="34" charset="0"/>
              </a:rPr>
              <a:t>Mota</a:t>
            </a:r>
            <a:r>
              <a:rPr lang="en-GB" sz="1900" dirty="0">
                <a:latin typeface="Verdana" panose="020B0604030504040204" pitchFamily="34" charset="0"/>
                <a:ea typeface="Verdana" panose="020B0604030504040204" pitchFamily="34" charset="0"/>
                <a:cs typeface="Verdana" panose="020B0604030504040204" pitchFamily="34" charset="0"/>
              </a:rPr>
              <a:t> (2016) has pointed out</a:t>
            </a:r>
            <a:endParaRPr lang="pt-BR" sz="1900" dirty="0"/>
          </a:p>
        </p:txBody>
      </p:sp>
    </p:spTree>
    <p:extLst>
      <p:ext uri="{BB962C8B-B14F-4D97-AF65-F5344CB8AC3E}">
        <p14:creationId xmlns:p14="http://schemas.microsoft.com/office/powerpoint/2010/main" val="831507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AE77AC-8AF2-492B-B2A9-72C578DBDF02}"/>
              </a:ext>
            </a:extLst>
          </p:cNvPr>
          <p:cNvSpPr>
            <a:spLocks noGrp="1"/>
          </p:cNvSpPr>
          <p:nvPr>
            <p:ph type="title"/>
          </p:nvPr>
        </p:nvSpPr>
        <p:spPr>
          <a:xfrm>
            <a:off x="838200" y="634914"/>
            <a:ext cx="10515600" cy="765632"/>
          </a:xfrm>
        </p:spPr>
        <p:txBody>
          <a:bodyPr>
            <a:normAutofit fontScale="90000"/>
          </a:bodyPr>
          <a:lstStyle/>
          <a:p>
            <a:pPr algn="ct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4. An experience under construction: </a:t>
            </a:r>
            <a:b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the Brazilian case</a:t>
            </a:r>
            <a:br>
              <a:rPr lang="pt-BR" sz="3600" dirty="0"/>
            </a:br>
            <a:endParaRPr lang="pt-BR" sz="3600" dirty="0"/>
          </a:p>
        </p:txBody>
      </p:sp>
      <p:sp>
        <p:nvSpPr>
          <p:cNvPr id="3" name="Espaço Reservado para Conteúdo 2">
            <a:extLst>
              <a:ext uri="{FF2B5EF4-FFF2-40B4-BE49-F238E27FC236}">
                <a16:creationId xmlns:a16="http://schemas.microsoft.com/office/drawing/2014/main" id="{B2534E72-B527-410C-934C-B9FC13746707}"/>
              </a:ext>
            </a:extLst>
          </p:cNvPr>
          <p:cNvSpPr>
            <a:spLocks noGrp="1"/>
          </p:cNvSpPr>
          <p:nvPr>
            <p:ph idx="1"/>
          </p:nvPr>
        </p:nvSpPr>
        <p:spPr>
          <a:xfrm>
            <a:off x="838200" y="1893864"/>
            <a:ext cx="10515600" cy="4351338"/>
          </a:xfrm>
        </p:spPr>
        <p:txBody>
          <a:bodyPr>
            <a:normAutofit/>
          </a:bodyPr>
          <a:lstStyle/>
          <a:p>
            <a:pPr algn="just"/>
            <a:r>
              <a:rPr lang="en-GB" sz="2000" dirty="0">
                <a:latin typeface="Verdana" panose="020B0604030504040204" pitchFamily="34" charset="0"/>
                <a:ea typeface="Verdana" panose="020B0604030504040204" pitchFamily="34" charset="0"/>
                <a:cs typeface="Verdana" panose="020B0604030504040204" pitchFamily="34" charset="0"/>
              </a:rPr>
              <a:t>The thematic agenda of research in Social Work in Brazil is centred on the following axes, which are shaped by the Thematic Groups of Research:</a:t>
            </a:r>
          </a:p>
          <a:p>
            <a:pPr marL="0" indent="0" algn="just">
              <a:buNone/>
            </a:pPr>
            <a:endParaRPr lang="en-GB" sz="2000" dirty="0">
              <a:latin typeface="Verdana" panose="020B0604030504040204" pitchFamily="34" charset="0"/>
              <a:ea typeface="Verdana" panose="020B0604030504040204" pitchFamily="34" charset="0"/>
              <a:cs typeface="Verdana" panose="020B0604030504040204" pitchFamily="34" charset="0"/>
            </a:endParaRPr>
          </a:p>
          <a:p>
            <a:pPr marL="457200" lvl="1" indent="0" algn="just">
              <a:buNone/>
            </a:pPr>
            <a:r>
              <a:rPr lang="en-GB" sz="2000" dirty="0">
                <a:latin typeface="Verdana" panose="020B0604030504040204" pitchFamily="34" charset="0"/>
                <a:ea typeface="Verdana" panose="020B0604030504040204" pitchFamily="34" charset="0"/>
                <a:cs typeface="Verdana" panose="020B0604030504040204" pitchFamily="34" charset="0"/>
              </a:rPr>
              <a:t>1) Social Work, fundamentals of work and professional education; </a:t>
            </a:r>
          </a:p>
          <a:p>
            <a:pPr marL="457200" lvl="1" indent="0" algn="just">
              <a:buNone/>
            </a:pPr>
            <a:r>
              <a:rPr lang="en-GB" sz="2000" dirty="0">
                <a:latin typeface="Verdana" panose="020B0604030504040204" pitchFamily="34" charset="0"/>
                <a:ea typeface="Verdana" panose="020B0604030504040204" pitchFamily="34" charset="0"/>
                <a:cs typeface="Verdana" panose="020B0604030504040204" pitchFamily="34" charset="0"/>
              </a:rPr>
              <a:t>2) Social Work and social policy;</a:t>
            </a:r>
          </a:p>
          <a:p>
            <a:pPr marL="457200" lvl="1" indent="0" algn="just">
              <a:buNone/>
            </a:pPr>
            <a:r>
              <a:rPr lang="en-GB" sz="2000" dirty="0">
                <a:latin typeface="Verdana" panose="020B0604030504040204" pitchFamily="34" charset="0"/>
                <a:ea typeface="Verdana" panose="020B0604030504040204" pitchFamily="34" charset="0"/>
                <a:cs typeface="Verdana" panose="020B0604030504040204" pitchFamily="34" charset="0"/>
              </a:rPr>
              <a:t>3) Labour, social question, and Social Work; </a:t>
            </a:r>
          </a:p>
          <a:p>
            <a:pPr marL="457200" lvl="1" indent="0" algn="just">
              <a:buNone/>
            </a:pPr>
            <a:r>
              <a:rPr lang="en-GB" sz="2000" dirty="0">
                <a:latin typeface="Verdana" panose="020B0604030504040204" pitchFamily="34" charset="0"/>
                <a:ea typeface="Verdana" panose="020B0604030504040204" pitchFamily="34" charset="0"/>
                <a:cs typeface="Verdana" panose="020B0604030504040204" pitchFamily="34" charset="0"/>
              </a:rPr>
              <a:t>4) Ethics, human rights, and Social Work; </a:t>
            </a:r>
          </a:p>
          <a:p>
            <a:pPr marL="457200" lvl="1" indent="0" algn="just">
              <a:buNone/>
            </a:pPr>
            <a:r>
              <a:rPr lang="en-GB" sz="2000" dirty="0">
                <a:latin typeface="Verdana" panose="020B0604030504040204" pitchFamily="34" charset="0"/>
                <a:ea typeface="Verdana" panose="020B0604030504040204" pitchFamily="34" charset="0"/>
                <a:cs typeface="Verdana" panose="020B0604030504040204" pitchFamily="34" charset="0"/>
              </a:rPr>
              <a:t>5) Social Movements and Social Work; </a:t>
            </a:r>
          </a:p>
          <a:p>
            <a:pPr marL="457200" lvl="1" indent="0" algn="just">
              <a:buNone/>
            </a:pPr>
            <a:r>
              <a:rPr lang="en-GB" sz="2000" dirty="0">
                <a:latin typeface="Verdana" panose="020B0604030504040204" pitchFamily="34" charset="0"/>
                <a:ea typeface="Verdana" panose="020B0604030504040204" pitchFamily="34" charset="0"/>
                <a:cs typeface="Verdana" panose="020B0604030504040204" pitchFamily="34" charset="0"/>
              </a:rPr>
              <a:t>6) Social Work and class, racial/ethnical, and sexualities exploitation/oppression relations;</a:t>
            </a:r>
          </a:p>
          <a:p>
            <a:pPr marL="457200" lvl="1" indent="0" algn="just">
              <a:buNone/>
            </a:pPr>
            <a:r>
              <a:rPr lang="en-GB" sz="2000" dirty="0">
                <a:latin typeface="Verdana" panose="020B0604030504040204" pitchFamily="34" charset="0"/>
                <a:ea typeface="Verdana" panose="020B0604030504040204" pitchFamily="34" charset="0"/>
                <a:cs typeface="Verdana" panose="020B0604030504040204" pitchFamily="34" charset="0"/>
              </a:rPr>
              <a:t>7) Rural question, urban question, and environmental question and Social Work;</a:t>
            </a:r>
          </a:p>
          <a:p>
            <a:pPr marL="457200" lvl="1" indent="0" algn="just">
              <a:buNone/>
            </a:pPr>
            <a:r>
              <a:rPr lang="en-GB" sz="2000" dirty="0">
                <a:latin typeface="Verdana" panose="020B0604030504040204" pitchFamily="34" charset="0"/>
                <a:ea typeface="Verdana" panose="020B0604030504040204" pitchFamily="34" charset="0"/>
                <a:cs typeface="Verdana" panose="020B0604030504040204" pitchFamily="34" charset="0"/>
              </a:rPr>
              <a:t>8) Social classes, generation, and Social Work</a:t>
            </a:r>
            <a:endParaRPr lang="pt-BR"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6696640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26B6EE-3149-4AE0-929B-5A759D2725B3}"/>
              </a:ext>
            </a:extLst>
          </p:cNvPr>
          <p:cNvSpPr>
            <a:spLocks noGrp="1"/>
          </p:cNvSpPr>
          <p:nvPr>
            <p:ph type="title"/>
          </p:nvPr>
        </p:nvSpPr>
        <p:spPr>
          <a:xfrm>
            <a:off x="1037230" y="365125"/>
            <a:ext cx="10316570" cy="986003"/>
          </a:xfrm>
        </p:spPr>
        <p:txBody>
          <a:bodyPr>
            <a:noAutofit/>
          </a:bodyPr>
          <a:lstStyle/>
          <a:p>
            <a:pPr algn="ct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4. An experience under construction: the Brazilian case</a:t>
            </a:r>
            <a:br>
              <a:rPr lang="pt-BR" sz="3600" dirty="0"/>
            </a:br>
            <a:endParaRPr lang="pt-BR" sz="3600" dirty="0"/>
          </a:p>
        </p:txBody>
      </p:sp>
      <p:sp>
        <p:nvSpPr>
          <p:cNvPr id="3" name="Espaço Reservado para Conteúdo 2">
            <a:extLst>
              <a:ext uri="{FF2B5EF4-FFF2-40B4-BE49-F238E27FC236}">
                <a16:creationId xmlns:a16="http://schemas.microsoft.com/office/drawing/2014/main" id="{D1EA1E43-9AFB-4E86-AB4D-0DD0AFFA9100}"/>
              </a:ext>
            </a:extLst>
          </p:cNvPr>
          <p:cNvSpPr>
            <a:spLocks noGrp="1"/>
          </p:cNvSpPr>
          <p:nvPr>
            <p:ph idx="1"/>
          </p:nvPr>
        </p:nvSpPr>
        <p:spPr>
          <a:xfrm>
            <a:off x="838200" y="1825625"/>
            <a:ext cx="10515600" cy="4672902"/>
          </a:xfrm>
        </p:spPr>
        <p:txBody>
          <a:bodyPr>
            <a:noAutofit/>
          </a:bodyPr>
          <a:lstStyle/>
          <a:p>
            <a:pPr algn="just"/>
            <a:r>
              <a:rPr lang="en-GB" sz="2000" dirty="0">
                <a:latin typeface="Verdana" panose="020B0604030504040204" pitchFamily="34" charset="0"/>
                <a:ea typeface="Verdana" panose="020B0604030504040204" pitchFamily="34" charset="0"/>
                <a:cs typeface="Verdana" panose="020B0604030504040204" pitchFamily="34" charset="0"/>
              </a:rPr>
              <a:t>The content of the formation is supported by three thematic cores aimed at</a:t>
            </a:r>
          </a:p>
          <a:p>
            <a:pPr lvl="1" algn="just">
              <a:buFont typeface="Wingdings" pitchFamily="2" charset="2"/>
              <a:buChar char="Ø"/>
            </a:pPr>
            <a:r>
              <a:rPr lang="en-GB" sz="2000" dirty="0">
                <a:latin typeface="Verdana" panose="020B0604030504040204" pitchFamily="34" charset="0"/>
                <a:ea typeface="Verdana" panose="020B0604030504040204" pitchFamily="34" charset="0"/>
                <a:cs typeface="Verdana" panose="020B0604030504040204" pitchFamily="34" charset="0"/>
              </a:rPr>
              <a:t>theoretical-methodological and ethical-political fundamentals of social life; </a:t>
            </a:r>
          </a:p>
          <a:p>
            <a:pPr lvl="1" algn="just">
              <a:buFont typeface="Wingdings" pitchFamily="2" charset="2"/>
              <a:buChar char="Ø"/>
            </a:pPr>
            <a:r>
              <a:rPr lang="en-GB" sz="2000" dirty="0">
                <a:latin typeface="Verdana" panose="020B0604030504040204" pitchFamily="34" charset="0"/>
                <a:ea typeface="Verdana" panose="020B0604030504040204" pitchFamily="34" charset="0"/>
                <a:cs typeface="Verdana" panose="020B0604030504040204" pitchFamily="34" charset="0"/>
              </a:rPr>
              <a:t>of the social-historical formation of Brazilian society, </a:t>
            </a:r>
          </a:p>
          <a:p>
            <a:pPr lvl="1" algn="just">
              <a:buFont typeface="Wingdings" pitchFamily="2" charset="2"/>
              <a:buChar char="Ø"/>
            </a:pPr>
            <a:r>
              <a:rPr lang="en-GB" sz="2000" dirty="0">
                <a:latin typeface="Verdana" panose="020B0604030504040204" pitchFamily="34" charset="0"/>
                <a:ea typeface="Verdana" panose="020B0604030504040204" pitchFamily="34" charset="0"/>
                <a:cs typeface="Verdana" panose="020B0604030504040204" pitchFamily="34" charset="0"/>
              </a:rPr>
              <a:t>and of the meaning of Social Work in its scope and the fundamentals of labour. </a:t>
            </a:r>
          </a:p>
          <a:p>
            <a:pPr algn="just"/>
            <a:r>
              <a:rPr lang="en-GB" sz="2000" dirty="0">
                <a:latin typeface="Verdana" panose="020B0604030504040204" pitchFamily="34" charset="0"/>
                <a:ea typeface="Verdana" panose="020B0604030504040204" pitchFamily="34" charset="0"/>
                <a:cs typeface="Verdana" panose="020B0604030504040204" pitchFamily="34" charset="0"/>
              </a:rPr>
              <a:t>The professional practice is offered centrality in the academic formation, conceived under the theoretical optics of labour. </a:t>
            </a:r>
          </a:p>
          <a:p>
            <a:pPr algn="just"/>
            <a:r>
              <a:rPr lang="en-GB" sz="2000" dirty="0">
                <a:latin typeface="Verdana" panose="020B0604030504040204" pitchFamily="34" charset="0"/>
                <a:ea typeface="Verdana" panose="020B0604030504040204" pitchFamily="34" charset="0"/>
                <a:cs typeface="Verdana" panose="020B0604030504040204" pitchFamily="34" charset="0"/>
              </a:rPr>
              <a:t>Internship supervised by a member of faculty and by a professional of the area is mandatory (Law no. 11788/2008), developed throughout the undergraduate degree course, as well as a course-end paper is mandatory.</a:t>
            </a:r>
          </a:p>
          <a:p>
            <a:pPr algn="just"/>
            <a:r>
              <a:rPr lang="en-GB" sz="2000" dirty="0">
                <a:latin typeface="Verdana" panose="020B0604030504040204" pitchFamily="34" charset="0"/>
                <a:ea typeface="Verdana" panose="020B0604030504040204" pitchFamily="34" charset="0"/>
                <a:cs typeface="Verdana" panose="020B0604030504040204" pitchFamily="34" charset="0"/>
              </a:rPr>
              <a:t>The possibility of setting a social direction to the exercise—shaping its content and the way of operating it—results from the relative autonomy that the social worker has, safeguarded by professional legislation and susceptible to judicial complaint. </a:t>
            </a:r>
          </a:p>
          <a:p>
            <a:endParaRPr lang="en-GB" sz="2000" dirty="0">
              <a:latin typeface="Verdana" panose="020B0604030504040204" pitchFamily="34" charset="0"/>
              <a:ea typeface="Verdana" panose="020B0604030504040204" pitchFamily="34" charset="0"/>
              <a:cs typeface="Verdana" panose="020B0604030504040204" pitchFamily="34" charset="0"/>
            </a:endParaRPr>
          </a:p>
          <a:p>
            <a:endParaRPr lang="pt-BR" sz="2000" dirty="0"/>
          </a:p>
        </p:txBody>
      </p:sp>
    </p:spTree>
    <p:extLst>
      <p:ext uri="{BB962C8B-B14F-4D97-AF65-F5344CB8AC3E}">
        <p14:creationId xmlns:p14="http://schemas.microsoft.com/office/powerpoint/2010/main" val="1697815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B592C0-8983-4BE9-B115-083851D06748}"/>
              </a:ext>
            </a:extLst>
          </p:cNvPr>
          <p:cNvSpPr>
            <a:spLocks noGrp="1"/>
          </p:cNvSpPr>
          <p:nvPr>
            <p:ph type="title"/>
          </p:nvPr>
        </p:nvSpPr>
        <p:spPr/>
        <p:txBody>
          <a:bodyPr>
            <a:normAutofit fontScale="90000"/>
          </a:bodyPr>
          <a:lstStyle/>
          <a:p>
            <a:pPr algn="ct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4. An experience under construction: </a:t>
            </a:r>
            <a:b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the Brazilian case</a:t>
            </a:r>
            <a:br>
              <a:rPr lang="pt-BR" sz="3600" dirty="0"/>
            </a:br>
            <a:endParaRPr lang="pt-BR" sz="3600" dirty="0">
              <a:latin typeface="Verdana" panose="020B0604030504040204" pitchFamily="34" charset="0"/>
              <a:ea typeface="Verdana" panose="020B0604030504040204" pitchFamily="34" charset="0"/>
              <a:cs typeface="Verdana" panose="020B0604030504040204" pitchFamily="34" charset="0"/>
            </a:endParaRPr>
          </a:p>
        </p:txBody>
      </p:sp>
      <p:sp>
        <p:nvSpPr>
          <p:cNvPr id="3" name="Espaço Reservado para Conteúdo 2">
            <a:extLst>
              <a:ext uri="{FF2B5EF4-FFF2-40B4-BE49-F238E27FC236}">
                <a16:creationId xmlns:a16="http://schemas.microsoft.com/office/drawing/2014/main" id="{2F960B40-67B3-4EA2-B967-BCF48396843A}"/>
              </a:ext>
            </a:extLst>
          </p:cNvPr>
          <p:cNvSpPr>
            <a:spLocks noGrp="1"/>
          </p:cNvSpPr>
          <p:nvPr>
            <p:ph idx="1"/>
          </p:nvPr>
        </p:nvSpPr>
        <p:spPr>
          <a:xfrm>
            <a:off x="393895" y="1690688"/>
            <a:ext cx="11338560" cy="4994578"/>
          </a:xfrm>
        </p:spPr>
        <p:txBody>
          <a:bodyPr>
            <a:noAutofit/>
          </a:bodyPr>
          <a:lstStyle/>
          <a:p>
            <a:pPr>
              <a:spcBef>
                <a:spcPts val="0"/>
              </a:spcBef>
            </a:pPr>
            <a:r>
              <a:rPr lang="en-GB" sz="2000" dirty="0">
                <a:latin typeface="Verdana" panose="020B0604030504040204" pitchFamily="34" charset="0"/>
                <a:ea typeface="Verdana" panose="020B0604030504040204" pitchFamily="34" charset="0"/>
                <a:cs typeface="Verdana" panose="020B0604030504040204" pitchFamily="34" charset="0"/>
              </a:rPr>
              <a:t>This autonomy depends on the correlation of economic, political, and cultural forces in a societal level and is expressed, particularly, in the different occupational spaces in: </a:t>
            </a:r>
          </a:p>
          <a:p>
            <a:pPr lvl="1">
              <a:spcBef>
                <a:spcPts val="0"/>
              </a:spcBef>
              <a:buFont typeface="Wingdings" pitchFamily="2" charset="2"/>
              <a:buChar char="Ø"/>
            </a:pPr>
            <a:r>
              <a:rPr lang="en-GB" sz="1800" dirty="0">
                <a:latin typeface="Verdana" panose="020B0604030504040204" pitchFamily="34" charset="0"/>
                <a:ea typeface="Verdana" panose="020B0604030504040204" pitchFamily="34" charset="0"/>
                <a:cs typeface="Verdana" panose="020B0604030504040204" pitchFamily="34" charset="0"/>
              </a:rPr>
              <a:t>the State (Executive Branch and Public Prosecutor’s Office, in the Judicial Branch and in the Legislative Branch); </a:t>
            </a:r>
          </a:p>
          <a:p>
            <a:pPr lvl="1">
              <a:spcBef>
                <a:spcPts val="0"/>
              </a:spcBef>
              <a:buFont typeface="Wingdings" pitchFamily="2" charset="2"/>
              <a:buChar char="Ø"/>
            </a:pPr>
            <a:r>
              <a:rPr lang="en-GB" sz="1800" dirty="0">
                <a:latin typeface="Verdana" panose="020B0604030504040204" pitchFamily="34" charset="0"/>
                <a:ea typeface="Verdana" panose="020B0604030504040204" pitchFamily="34" charset="0"/>
                <a:cs typeface="Verdana" panose="020B0604030504040204" pitchFamily="34" charset="0"/>
              </a:rPr>
              <a:t>capitalist corporations, in political-unionist organisations;</a:t>
            </a:r>
          </a:p>
          <a:p>
            <a:pPr lvl="1">
              <a:spcBef>
                <a:spcPts val="0"/>
              </a:spcBef>
              <a:buFont typeface="Wingdings" pitchFamily="2" charset="2"/>
              <a:buChar char="Ø"/>
            </a:pPr>
            <a:r>
              <a:rPr lang="en-GB" sz="1800" dirty="0">
                <a:latin typeface="Verdana" panose="020B0604030504040204" pitchFamily="34" charset="0"/>
                <a:ea typeface="Verdana" panose="020B0604030504040204" pitchFamily="34" charset="0"/>
                <a:cs typeface="Verdana" panose="020B0604030504040204" pitchFamily="34" charset="0"/>
              </a:rPr>
              <a:t>private, non-profit organisations and in other public instances of democratic control (Councils of Policies and Rights, conferences, fora, ombudsmen).</a:t>
            </a:r>
          </a:p>
          <a:p>
            <a:pPr lvl="1">
              <a:spcBef>
                <a:spcPts val="0"/>
              </a:spcBef>
              <a:buFont typeface="Wingdings" pitchFamily="2" charset="2"/>
              <a:buChar char="Ø"/>
            </a:pPr>
            <a:endParaRPr lang="pt-BR" sz="2000" dirty="0">
              <a:latin typeface="Verdana" panose="020B0604030504040204" pitchFamily="34" charset="0"/>
              <a:ea typeface="Verdana" panose="020B0604030504040204" pitchFamily="34" charset="0"/>
              <a:cs typeface="Verdana" panose="020B0604030504040204" pitchFamily="34" charset="0"/>
            </a:endParaRPr>
          </a:p>
          <a:p>
            <a:pPr>
              <a:spcBef>
                <a:spcPts val="0"/>
              </a:spcBef>
            </a:pPr>
            <a:r>
              <a:rPr lang="en-GB" sz="2000" dirty="0">
                <a:latin typeface="Verdana" panose="020B0604030504040204" pitchFamily="34" charset="0"/>
                <a:ea typeface="Verdana" panose="020B0604030504040204" pitchFamily="34" charset="0"/>
                <a:cs typeface="Verdana" panose="020B0604030504040204" pitchFamily="34" charset="0"/>
              </a:rPr>
              <a:t>In the 1980s and 1990s, in the base of the crisis of the Military Dictatorship and of struggles by the Democratic State of Law with strong presence of the workers’ movement and of medium sectors, a deep renovation occurs in Social Work in Brazil. It overcomes the reconceptualization movement of the Latin American Social Work and expresses itself in the</a:t>
            </a:r>
          </a:p>
          <a:p>
            <a:pPr lvl="1">
              <a:spcBef>
                <a:spcPts val="0"/>
              </a:spcBef>
              <a:buFont typeface="Wingdings" pitchFamily="2" charset="2"/>
              <a:buChar char="Ø"/>
            </a:pPr>
            <a:r>
              <a:rPr lang="en-GB" sz="2000" dirty="0">
                <a:latin typeface="Verdana" panose="020B0604030504040204" pitchFamily="34" charset="0"/>
                <a:ea typeface="Verdana" panose="020B0604030504040204" pitchFamily="34" charset="0"/>
                <a:cs typeface="Verdana" panose="020B0604030504040204" pitchFamily="34" charset="0"/>
              </a:rPr>
              <a:t> </a:t>
            </a:r>
            <a:r>
              <a:rPr lang="en-GB" sz="1800" dirty="0">
                <a:latin typeface="Verdana" panose="020B0604030504040204" pitchFamily="34" charset="0"/>
                <a:ea typeface="Verdana" panose="020B0604030504040204" pitchFamily="34" charset="0"/>
                <a:cs typeface="Verdana" panose="020B0604030504040204" pitchFamily="34" charset="0"/>
              </a:rPr>
              <a:t>renovation of professional legislation (Profession Regulation Law, 1993, CFESS), </a:t>
            </a:r>
          </a:p>
          <a:p>
            <a:pPr lvl="1">
              <a:spcBef>
                <a:spcPts val="0"/>
              </a:spcBef>
              <a:buFont typeface="Wingdings" pitchFamily="2" charset="2"/>
              <a:buChar char="Ø"/>
            </a:pPr>
            <a:r>
              <a:rPr lang="en-GB" sz="1800" dirty="0">
                <a:latin typeface="Verdana" panose="020B0604030504040204" pitchFamily="34" charset="0"/>
                <a:ea typeface="Verdana" panose="020B0604030504040204" pitchFamily="34" charset="0"/>
                <a:cs typeface="Verdana" panose="020B0604030504040204" pitchFamily="34" charset="0"/>
              </a:rPr>
              <a:t> ethical normalisation (Code of Ethics, 1993, CFESS), </a:t>
            </a:r>
          </a:p>
          <a:p>
            <a:pPr lvl="1">
              <a:spcBef>
                <a:spcPts val="0"/>
              </a:spcBef>
              <a:buFont typeface="Wingdings" pitchFamily="2" charset="2"/>
              <a:buChar char="Ø"/>
            </a:pPr>
            <a:r>
              <a:rPr lang="en-GB" sz="1800" dirty="0">
                <a:latin typeface="Verdana" panose="020B0604030504040204" pitchFamily="34" charset="0"/>
                <a:ea typeface="Verdana" panose="020B0604030504040204" pitchFamily="34" charset="0"/>
                <a:cs typeface="Verdana" panose="020B0604030504040204" pitchFamily="34" charset="0"/>
              </a:rPr>
              <a:t> national curricular guidelines (ABESS, 1996, 1999; MEC-SESU, CEESS-1999), which frame the academic-professional project of the Brazilian Social Work. </a:t>
            </a:r>
          </a:p>
          <a:p>
            <a:pPr>
              <a:spcBef>
                <a:spcPts val="0"/>
              </a:spcBef>
            </a:pPr>
            <a:endParaRPr lang="pt-BR" sz="2000" dirty="0"/>
          </a:p>
        </p:txBody>
      </p:sp>
    </p:spTree>
    <p:extLst>
      <p:ext uri="{BB962C8B-B14F-4D97-AF65-F5344CB8AC3E}">
        <p14:creationId xmlns:p14="http://schemas.microsoft.com/office/powerpoint/2010/main" val="2013078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070DE3-775B-481B-938B-E96AA53F3E55}"/>
              </a:ext>
            </a:extLst>
          </p:cNvPr>
          <p:cNvSpPr>
            <a:spLocks noGrp="1"/>
          </p:cNvSpPr>
          <p:nvPr>
            <p:ph type="title"/>
          </p:nvPr>
        </p:nvSpPr>
        <p:spPr>
          <a:xfrm>
            <a:off x="838200" y="500062"/>
            <a:ext cx="10515600" cy="1325563"/>
          </a:xfrm>
        </p:spPr>
        <p:txBody>
          <a:bodyPr>
            <a:normAutofit/>
          </a:bodyPr>
          <a:lstStyle/>
          <a:p>
            <a:r>
              <a:rPr lang="en-GB" sz="4000" b="1" dirty="0">
                <a:solidFill>
                  <a:srgbClr val="FF0000"/>
                </a:solidFill>
                <a:latin typeface="Verdana" panose="020B0604030504040204" pitchFamily="34" charset="0"/>
                <a:ea typeface="Verdana" panose="020B0604030504040204" pitchFamily="34" charset="0"/>
                <a:cs typeface="Verdana" panose="020B0604030504040204" pitchFamily="34" charset="0"/>
              </a:rPr>
              <a:t>Acknowledgements</a:t>
            </a:r>
            <a:br>
              <a:rPr lang="pt-BR" sz="2800" dirty="0"/>
            </a:br>
            <a:endParaRPr lang="pt-BR" sz="2800" b="1"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
        <p:nvSpPr>
          <p:cNvPr id="3" name="Espaço Reservado para Conteúdo 2">
            <a:extLst>
              <a:ext uri="{FF2B5EF4-FFF2-40B4-BE49-F238E27FC236}">
                <a16:creationId xmlns:a16="http://schemas.microsoft.com/office/drawing/2014/main" id="{9EF031C4-C824-47E2-9B0F-6B3B75BD4867}"/>
              </a:ext>
            </a:extLst>
          </p:cNvPr>
          <p:cNvSpPr>
            <a:spLocks noGrp="1"/>
          </p:cNvSpPr>
          <p:nvPr>
            <p:ph idx="1"/>
          </p:nvPr>
        </p:nvSpPr>
        <p:spPr>
          <a:xfrm>
            <a:off x="838200" y="1617078"/>
            <a:ext cx="10515600" cy="4351338"/>
          </a:xfrm>
        </p:spPr>
        <p:txBody>
          <a:bodyPr>
            <a:noAutofit/>
          </a:bodyPr>
          <a:lstStyle/>
          <a:p>
            <a:pPr algn="just"/>
            <a:r>
              <a:rPr lang="en-GB" sz="2000" dirty="0">
                <a:latin typeface="Verdana" panose="020B0604030504040204" pitchFamily="34" charset="0"/>
                <a:ea typeface="Verdana" panose="020B0604030504040204" pitchFamily="34" charset="0"/>
                <a:cs typeface="Verdana" panose="020B0604030504040204" pitchFamily="34" charset="0"/>
              </a:rPr>
              <a:t>I would like to thank in special the president of </a:t>
            </a:r>
            <a:r>
              <a:rPr lang="en-US" sz="2000" dirty="0">
                <a:latin typeface="Verdana" panose="020B0604030504040204" pitchFamily="34" charset="0"/>
                <a:ea typeface="Verdana" panose="020B0604030504040204" pitchFamily="34" charset="0"/>
                <a:cs typeface="Verdana" panose="020B0604030504040204" pitchFamily="34" charset="0"/>
              </a:rPr>
              <a:t>IASSW, Prof. Annamaria Campanini; the president of the Latin American Association for Education and Research in Social Work (ALAEITS), Prof. Nilsa Burgos; and to the Chair of the Katherine A. Kendall Memorial 2018 Award Committee, </a:t>
            </a:r>
            <a:r>
              <a:rPr lang="en-US" sz="2000" dirty="0" err="1">
                <a:latin typeface="Verdana" panose="020B0604030504040204" pitchFamily="34" charset="0"/>
                <a:ea typeface="Verdana" panose="020B0604030504040204" pitchFamily="34" charset="0"/>
                <a:cs typeface="Verdana" panose="020B0604030504040204" pitchFamily="34" charset="0"/>
              </a:rPr>
              <a:t>Gidraph</a:t>
            </a:r>
            <a:r>
              <a:rPr lang="en-US" sz="2000" dirty="0">
                <a:latin typeface="Verdana" panose="020B0604030504040204" pitchFamily="34" charset="0"/>
                <a:ea typeface="Verdana" panose="020B0604030504040204" pitchFamily="34" charset="0"/>
                <a:cs typeface="Verdana" panose="020B0604030504040204" pitchFamily="34" charset="0"/>
              </a:rPr>
              <a:t> </a:t>
            </a:r>
            <a:r>
              <a:rPr lang="en-US" sz="2000" dirty="0" err="1">
                <a:latin typeface="Verdana" panose="020B0604030504040204" pitchFamily="34" charset="0"/>
                <a:ea typeface="Verdana" panose="020B0604030504040204" pitchFamily="34" charset="0"/>
                <a:cs typeface="Verdana" panose="020B0604030504040204" pitchFamily="34" charset="0"/>
              </a:rPr>
              <a:t>Wairire</a:t>
            </a:r>
            <a:r>
              <a:rPr lang="en-US" sz="2000" dirty="0">
                <a:latin typeface="Verdana" panose="020B0604030504040204" pitchFamily="34" charset="0"/>
                <a:ea typeface="Verdana" panose="020B0604030504040204" pitchFamily="34" charset="0"/>
                <a:cs typeface="Verdana" panose="020B0604030504040204" pitchFamily="34" charset="0"/>
              </a:rPr>
              <a:t>.</a:t>
            </a:r>
          </a:p>
          <a:p>
            <a:pPr algn="just"/>
            <a:endParaRPr lang="pt-BR" sz="2000" dirty="0">
              <a:latin typeface="Verdana" panose="020B0604030504040204" pitchFamily="34" charset="0"/>
              <a:ea typeface="Verdana" panose="020B0604030504040204" pitchFamily="34" charset="0"/>
              <a:cs typeface="Verdana" panose="020B0604030504040204" pitchFamily="34" charset="0"/>
            </a:endParaRPr>
          </a:p>
          <a:p>
            <a:pPr algn="just"/>
            <a:r>
              <a:rPr lang="en-GB" sz="2000" dirty="0">
                <a:latin typeface="Verdana" panose="020B0604030504040204" pitchFamily="34" charset="0"/>
                <a:ea typeface="Verdana" panose="020B0604030504040204" pitchFamily="34" charset="0"/>
                <a:cs typeface="Verdana" panose="020B0604030504040204" pitchFamily="34" charset="0"/>
              </a:rPr>
              <a:t>I feel honoured and touched for having been granted the greatest international award in the field of Education in Social Work, the Katherine Kendall. The Latin American Social Work and the Brazilian Social Work feel appreciated by this tribute. This acknowledgement is on my behalf and on behalf of our representative entities: t</a:t>
            </a:r>
            <a:r>
              <a:rPr lang="en-US" sz="2000" dirty="0">
                <a:latin typeface="Verdana" panose="020B0604030504040204" pitchFamily="34" charset="0"/>
                <a:ea typeface="Verdana" panose="020B0604030504040204" pitchFamily="34" charset="0"/>
                <a:cs typeface="Verdana" panose="020B0604030504040204" pitchFamily="34" charset="0"/>
              </a:rPr>
              <a:t>he ALAEITS, the Brazilian Association for Education and Research in Social Work (ABEPSS), and the Brazilian Federal Council of Social Work (CFESS). Because my production being individual, it is organically forged tied to the collective debate concerning the academic-professional education and the work in Social Work.</a:t>
            </a:r>
          </a:p>
          <a:p>
            <a:pPr algn="just"/>
            <a:endParaRPr lang="en-US"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0748324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972C50-C23D-4A63-979B-310DB4508BA2}"/>
              </a:ext>
            </a:extLst>
          </p:cNvPr>
          <p:cNvSpPr>
            <a:spLocks noGrp="1"/>
          </p:cNvSpPr>
          <p:nvPr>
            <p:ph type="title"/>
          </p:nvPr>
        </p:nvSpPr>
        <p:spPr/>
        <p:txBody>
          <a:bodyPr>
            <a:normAutofit fontScale="90000"/>
          </a:bodyPr>
          <a:lstStyle/>
          <a:p>
            <a:pPr algn="ct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4. An experience under construction: </a:t>
            </a:r>
            <a:b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the Brazilian case</a:t>
            </a:r>
            <a:br>
              <a:rPr lang="pt-BR" sz="3600" dirty="0"/>
            </a:br>
            <a:endParaRPr lang="pt-BR" sz="3600" dirty="0"/>
          </a:p>
        </p:txBody>
      </p:sp>
      <p:sp>
        <p:nvSpPr>
          <p:cNvPr id="3" name="Espaço Reservado para Conteúdo 2">
            <a:extLst>
              <a:ext uri="{FF2B5EF4-FFF2-40B4-BE49-F238E27FC236}">
                <a16:creationId xmlns:a16="http://schemas.microsoft.com/office/drawing/2014/main" id="{C785C38B-C863-44DC-99C9-AD7993D6CA7A}"/>
              </a:ext>
            </a:extLst>
          </p:cNvPr>
          <p:cNvSpPr>
            <a:spLocks noGrp="1"/>
          </p:cNvSpPr>
          <p:nvPr>
            <p:ph idx="1"/>
          </p:nvPr>
        </p:nvSpPr>
        <p:spPr/>
        <p:txBody>
          <a:bodyPr>
            <a:normAutofit fontScale="85000" lnSpcReduction="20000"/>
          </a:bodyPr>
          <a:lstStyle/>
          <a:p>
            <a:pPr algn="just">
              <a:lnSpc>
                <a:spcPct val="100000"/>
              </a:lnSpc>
            </a:pPr>
            <a:r>
              <a:rPr lang="en-GB" sz="2400" dirty="0">
                <a:latin typeface="Verdana" panose="020B0604030504040204" pitchFamily="34" charset="0"/>
                <a:ea typeface="Verdana" panose="020B0604030504040204" pitchFamily="34" charset="0"/>
                <a:cs typeface="Verdana" panose="020B0604030504040204" pitchFamily="34" charset="0"/>
              </a:rPr>
              <a:t>Its core is the comprehension of history from social classes and their struggles, the recognition of centrality of work and workers. It was theoretically fed through the Marxist tradition, in the dialog with other analytical matrixes, and politically through the approximation to live forces that move history: struggles and social movements.</a:t>
            </a:r>
          </a:p>
          <a:p>
            <a:pPr algn="just">
              <a:lnSpc>
                <a:spcPct val="100000"/>
              </a:lnSpc>
            </a:pPr>
            <a:r>
              <a:rPr lang="en-GB" sz="2400" dirty="0">
                <a:latin typeface="Verdana" panose="020B0604030504040204" pitchFamily="34" charset="0"/>
                <a:ea typeface="Verdana" panose="020B0604030504040204" pitchFamily="34" charset="0"/>
                <a:cs typeface="Verdana" panose="020B0604030504040204" pitchFamily="34" charset="0"/>
              </a:rPr>
              <a:t>The curricular guidelines recognise Social Work as a specialisation of the collective work of society, engraved in social division and social labour technique, which supposes to affirm the precedence of work in the constitution of social individuals, distinct from the market property, so dear to liberals. We have problematised the social meaning of Social Work in the process of production and reproduction of social relations, in a historical perspective (IAMAMOTO, in: IAMAMOTO and CARVALHO, 1982). </a:t>
            </a:r>
          </a:p>
          <a:p>
            <a:pPr algn="just">
              <a:lnSpc>
                <a:spcPct val="100000"/>
              </a:lnSpc>
            </a:pPr>
            <a:r>
              <a:rPr lang="en-GB" sz="2400" dirty="0">
                <a:latin typeface="Verdana" panose="020B0604030504040204" pitchFamily="34" charset="0"/>
                <a:ea typeface="Verdana" panose="020B0604030504040204" pitchFamily="34" charset="0"/>
                <a:cs typeface="Verdana" panose="020B0604030504040204" pitchFamily="34" charset="0"/>
              </a:rPr>
              <a:t>The contradictory dimension of social demands and requirements that are presented to the profession is reaffirmed, expression of the social forces that affect it: both the movement of capital and the rights, values, and principles that make part of the achievements and the ideals of workers.</a:t>
            </a:r>
            <a:endParaRPr lang="pt-BR" sz="2400" dirty="0">
              <a:latin typeface="Verdana" panose="020B0604030504040204" pitchFamily="34" charset="0"/>
              <a:ea typeface="Verdana" panose="020B0604030504040204" pitchFamily="34" charset="0"/>
              <a:cs typeface="Verdana" panose="020B0604030504040204" pitchFamily="34" charset="0"/>
            </a:endParaRPr>
          </a:p>
          <a:p>
            <a:pPr algn="just">
              <a:lnSpc>
                <a:spcPct val="100000"/>
              </a:lnSpc>
            </a:pPr>
            <a:endParaRPr lang="pt-BR"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7659814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239B31-708D-4E12-A944-3D7161C0B0E1}"/>
              </a:ext>
            </a:extLst>
          </p:cNvPr>
          <p:cNvSpPr>
            <a:spLocks noGrp="1"/>
          </p:cNvSpPr>
          <p:nvPr>
            <p:ph type="title"/>
          </p:nvPr>
        </p:nvSpPr>
        <p:spPr>
          <a:xfrm>
            <a:off x="838200" y="168173"/>
            <a:ext cx="10515600" cy="1325563"/>
          </a:xfrm>
        </p:spPr>
        <p:txBody>
          <a:bodyPr>
            <a:normAutofit fontScale="90000"/>
          </a:bodyPr>
          <a:lstStyle/>
          <a:p>
            <a:pPr algn="ct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4. An experience under construction: </a:t>
            </a:r>
            <a:b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the Brazilian case</a:t>
            </a:r>
            <a:br>
              <a:rPr lang="pt-BR" sz="3600" dirty="0"/>
            </a:br>
            <a:endParaRPr lang="pt-BR" sz="3600" dirty="0"/>
          </a:p>
        </p:txBody>
      </p:sp>
      <p:sp>
        <p:nvSpPr>
          <p:cNvPr id="3" name="Espaço Reservado para Conteúdo 2">
            <a:extLst>
              <a:ext uri="{FF2B5EF4-FFF2-40B4-BE49-F238E27FC236}">
                <a16:creationId xmlns:a16="http://schemas.microsoft.com/office/drawing/2014/main" id="{ABF4E8E5-8AD1-48A9-AF37-42742C01A9EE}"/>
              </a:ext>
            </a:extLst>
          </p:cNvPr>
          <p:cNvSpPr>
            <a:spLocks noGrp="1"/>
          </p:cNvSpPr>
          <p:nvPr>
            <p:ph idx="1"/>
          </p:nvPr>
        </p:nvSpPr>
        <p:spPr>
          <a:xfrm>
            <a:off x="506437" y="1361380"/>
            <a:ext cx="11268221" cy="5361233"/>
          </a:xfrm>
        </p:spPr>
        <p:txBody>
          <a:bodyPr>
            <a:noAutofit/>
          </a:bodyPr>
          <a:lstStyle/>
          <a:p>
            <a:pPr algn="just">
              <a:spcBef>
                <a:spcPts val="0"/>
              </a:spcBef>
            </a:pPr>
            <a:r>
              <a:rPr lang="en-GB" sz="2000" dirty="0">
                <a:latin typeface="Verdana" panose="020B0604030504040204" pitchFamily="34" charset="0"/>
                <a:ea typeface="Verdana" panose="020B0604030504040204" pitchFamily="34" charset="0"/>
                <a:cs typeface="Verdana" panose="020B0604030504040204" pitchFamily="34" charset="0"/>
              </a:rPr>
              <a:t>As the proposal of curricular guidelines for undergraduate degree education supports (ABEPSS/CEDEPSS, 1996): “The social-historical and ideal-political meaning of Social Work is registered in the set of social practices activated by classes and mediated by the State in face of the ‘consequences’ of the social question.”</a:t>
            </a:r>
          </a:p>
          <a:p>
            <a:pPr algn="just">
              <a:spcBef>
                <a:spcPts val="0"/>
              </a:spcBef>
            </a:pPr>
            <a:endParaRPr lang="en-GB" sz="2000" dirty="0">
              <a:latin typeface="Verdana" panose="020B0604030504040204" pitchFamily="34" charset="0"/>
              <a:ea typeface="Verdana" panose="020B0604030504040204" pitchFamily="34" charset="0"/>
              <a:cs typeface="Verdana" panose="020B0604030504040204" pitchFamily="34" charset="0"/>
            </a:endParaRPr>
          </a:p>
          <a:p>
            <a:pPr algn="just">
              <a:spcBef>
                <a:spcPts val="0"/>
              </a:spcBef>
            </a:pPr>
            <a:r>
              <a:rPr lang="en-GB" sz="2000" dirty="0">
                <a:latin typeface="Verdana" panose="020B0604030504040204" pitchFamily="34" charset="0"/>
                <a:ea typeface="Verdana" panose="020B0604030504040204" pitchFamily="34" charset="0"/>
                <a:cs typeface="Verdana" panose="020B0604030504040204" pitchFamily="34" charset="0"/>
              </a:rPr>
              <a:t>The professional exercise is necessarily polarised by the thread of its relations and social interests. It takes part both in the mechanisms of exploitation and domination, and, at the same time and by the same activity, in the institutional and political responses to the needs of survival of the working classes and of the reproduction of antagonism of social interests (idem). Since society is crossed by distinct social projects—project of classes for society—, there is a social-historical field open to the construction of also diverse professional projects, indissociable from projects wider for society.</a:t>
            </a:r>
          </a:p>
          <a:p>
            <a:pPr algn="just">
              <a:spcBef>
                <a:spcPts val="0"/>
              </a:spcBef>
            </a:pPr>
            <a:endParaRPr lang="en-GB" sz="2000" dirty="0">
              <a:latin typeface="Verdana" panose="020B0604030504040204" pitchFamily="34" charset="0"/>
              <a:ea typeface="Verdana" panose="020B0604030504040204" pitchFamily="34" charset="0"/>
              <a:cs typeface="Verdana" panose="020B0604030504040204" pitchFamily="34" charset="0"/>
            </a:endParaRPr>
          </a:p>
          <a:p>
            <a:pPr algn="just">
              <a:spcBef>
                <a:spcPts val="0"/>
              </a:spcBef>
            </a:pPr>
            <a:r>
              <a:rPr lang="en-GB" sz="2000" dirty="0">
                <a:latin typeface="Verdana" panose="020B0604030504040204" pitchFamily="34" charset="0"/>
                <a:ea typeface="Verdana" panose="020B0604030504040204" pitchFamily="34" charset="0"/>
                <a:cs typeface="Verdana" panose="020B0604030504040204" pitchFamily="34" charset="0"/>
              </a:rPr>
              <a:t>It is this presence of real social and political forces—and not mere illusion—that allows for the professional category to establish political-professional strategies in the sense of reinforcing interests of subordinate classes, the priority target of professional activities. </a:t>
            </a:r>
            <a:endParaRPr lang="pt-BR" sz="2000" dirty="0">
              <a:latin typeface="Verdana" panose="020B0604030504040204" pitchFamily="34" charset="0"/>
              <a:ea typeface="Verdana" panose="020B0604030504040204" pitchFamily="34" charset="0"/>
              <a:cs typeface="Verdana" panose="020B0604030504040204" pitchFamily="34" charset="0"/>
            </a:endParaRPr>
          </a:p>
          <a:p>
            <a:pPr algn="just">
              <a:spcBef>
                <a:spcPts val="0"/>
              </a:spcBef>
            </a:pPr>
            <a:endParaRPr lang="pt-BR" sz="2000" dirty="0"/>
          </a:p>
        </p:txBody>
      </p:sp>
    </p:spTree>
    <p:extLst>
      <p:ext uri="{BB962C8B-B14F-4D97-AF65-F5344CB8AC3E}">
        <p14:creationId xmlns:p14="http://schemas.microsoft.com/office/powerpoint/2010/main" val="37140633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AB50EB-1F24-456F-BA75-D3B005B6DD81}"/>
              </a:ext>
            </a:extLst>
          </p:cNvPr>
          <p:cNvSpPr>
            <a:spLocks noGrp="1"/>
          </p:cNvSpPr>
          <p:nvPr>
            <p:ph type="title"/>
          </p:nvPr>
        </p:nvSpPr>
        <p:spPr/>
        <p:txBody>
          <a:bodyPr>
            <a:normAutofit fontScale="90000"/>
          </a:bodyPr>
          <a:lstStyle/>
          <a:p>
            <a:pPr algn="ct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4. An experience under construction: </a:t>
            </a:r>
            <a:b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the Brazilian case</a:t>
            </a:r>
            <a:br>
              <a:rPr lang="pt-BR" sz="3600" dirty="0"/>
            </a:br>
            <a:endParaRPr lang="pt-BR" sz="3600" dirty="0"/>
          </a:p>
        </p:txBody>
      </p:sp>
      <p:sp>
        <p:nvSpPr>
          <p:cNvPr id="3" name="Espaço Reservado para Conteúdo 2">
            <a:extLst>
              <a:ext uri="{FF2B5EF4-FFF2-40B4-BE49-F238E27FC236}">
                <a16:creationId xmlns:a16="http://schemas.microsoft.com/office/drawing/2014/main" id="{8003774F-9896-46C4-BE35-585F40B4FFA7}"/>
              </a:ext>
            </a:extLst>
          </p:cNvPr>
          <p:cNvSpPr>
            <a:spLocks noGrp="1"/>
          </p:cNvSpPr>
          <p:nvPr>
            <p:ph idx="1"/>
          </p:nvPr>
        </p:nvSpPr>
        <p:spPr>
          <a:xfrm>
            <a:off x="838200" y="1825624"/>
            <a:ext cx="10515600" cy="4840967"/>
          </a:xfrm>
        </p:spPr>
        <p:txBody>
          <a:bodyPr>
            <a:normAutofit fontScale="25000" lnSpcReduction="20000"/>
          </a:bodyPr>
          <a:lstStyle/>
          <a:p>
            <a:pPr algn="just">
              <a:lnSpc>
                <a:spcPct val="120000"/>
              </a:lnSpc>
              <a:spcBef>
                <a:spcPts val="0"/>
              </a:spcBef>
            </a:pPr>
            <a:r>
              <a:rPr lang="en-GB" sz="8000" dirty="0">
                <a:latin typeface="Verdana" panose="020B0604030504040204" pitchFamily="34" charset="0"/>
                <a:ea typeface="Verdana" panose="020B0604030504040204" pitchFamily="34" charset="0"/>
                <a:cs typeface="Verdana" panose="020B0604030504040204" pitchFamily="34" charset="0"/>
              </a:rPr>
              <a:t>The State is the greatest employer of social workers and the activity in the orbit of public policies is a privileged professional space aimed at its formulation, management, assessment, and financing, as well as at advising social movements. </a:t>
            </a:r>
          </a:p>
          <a:p>
            <a:pPr algn="just">
              <a:lnSpc>
                <a:spcPct val="120000"/>
              </a:lnSpc>
              <a:spcBef>
                <a:spcPts val="0"/>
              </a:spcBef>
            </a:pPr>
            <a:endParaRPr lang="en-GB" sz="8000" dirty="0">
              <a:latin typeface="Verdana" panose="020B0604030504040204" pitchFamily="34" charset="0"/>
              <a:ea typeface="Verdana" panose="020B0604030504040204" pitchFamily="34" charset="0"/>
              <a:cs typeface="Verdana" panose="020B0604030504040204" pitchFamily="34" charset="0"/>
            </a:endParaRPr>
          </a:p>
          <a:p>
            <a:pPr algn="just">
              <a:lnSpc>
                <a:spcPct val="120000"/>
              </a:lnSpc>
              <a:spcBef>
                <a:spcPts val="0"/>
              </a:spcBef>
            </a:pPr>
            <a:r>
              <a:rPr lang="en-GB" sz="8000" dirty="0">
                <a:latin typeface="Verdana" panose="020B0604030504040204" pitchFamily="34" charset="0"/>
                <a:ea typeface="Verdana" panose="020B0604030504040204" pitchFamily="34" charset="0"/>
                <a:cs typeface="Verdana" panose="020B0604030504040204" pitchFamily="34" charset="0"/>
              </a:rPr>
              <a:t>The activities developed undergo pressure from the needs and interests of workers expressed collectively in their organisations, struggles, and social movements. In the public sphere, the current 5,570 Brazilian cities are the ones that most absorb social workers, in the area of social insurance, especially the National Policy of Social Work (PNAS).</a:t>
            </a:r>
          </a:p>
          <a:p>
            <a:pPr algn="just">
              <a:lnSpc>
                <a:spcPct val="120000"/>
              </a:lnSpc>
              <a:spcBef>
                <a:spcPts val="0"/>
              </a:spcBef>
            </a:pPr>
            <a:endParaRPr lang="pt-BR" sz="8000" dirty="0">
              <a:latin typeface="Verdana" panose="020B0604030504040204" pitchFamily="34" charset="0"/>
              <a:ea typeface="Verdana" panose="020B0604030504040204" pitchFamily="34" charset="0"/>
              <a:cs typeface="Verdana" panose="020B0604030504040204" pitchFamily="34" charset="0"/>
            </a:endParaRPr>
          </a:p>
          <a:p>
            <a:pPr algn="just">
              <a:lnSpc>
                <a:spcPct val="120000"/>
              </a:lnSpc>
              <a:spcBef>
                <a:spcPts val="0"/>
              </a:spcBef>
            </a:pPr>
            <a:r>
              <a:rPr lang="en-GB" sz="8000" dirty="0">
                <a:latin typeface="Verdana" panose="020B0604030504040204" pitchFamily="34" charset="0"/>
                <a:ea typeface="Verdana" panose="020B0604030504040204" pitchFamily="34" charset="0"/>
                <a:cs typeface="Verdana" panose="020B0604030504040204" pitchFamily="34" charset="0"/>
              </a:rPr>
              <a:t>The State has driven the outsourcing in enforcing public policies, transferred to nongovernmental organisations and/or private corporations, totally or partially financed by public resources, configuring occupational spaces with elevated indices of instability.</a:t>
            </a:r>
          </a:p>
          <a:p>
            <a:pPr algn="just">
              <a:lnSpc>
                <a:spcPct val="120000"/>
              </a:lnSpc>
              <a:spcBef>
                <a:spcPts val="0"/>
              </a:spcBef>
            </a:pPr>
            <a:endParaRPr lang="pt-BR" dirty="0"/>
          </a:p>
        </p:txBody>
      </p:sp>
    </p:spTree>
    <p:extLst>
      <p:ext uri="{BB962C8B-B14F-4D97-AF65-F5344CB8AC3E}">
        <p14:creationId xmlns:p14="http://schemas.microsoft.com/office/powerpoint/2010/main" val="34948999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368D6D-CADE-49AA-AC1E-B9F113650F0C}"/>
              </a:ext>
            </a:extLst>
          </p:cNvPr>
          <p:cNvSpPr>
            <a:spLocks noGrp="1"/>
          </p:cNvSpPr>
          <p:nvPr>
            <p:ph type="title"/>
          </p:nvPr>
        </p:nvSpPr>
        <p:spPr/>
        <p:txBody>
          <a:bodyPr>
            <a:normAutofit fontScale="90000"/>
          </a:bodyPr>
          <a:lstStyle/>
          <a:p>
            <a:pPr algn="ct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4. An experience under construction: </a:t>
            </a:r>
            <a:b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the Brazilian case</a:t>
            </a:r>
            <a:br>
              <a:rPr lang="pt-BR" sz="3600" dirty="0"/>
            </a:br>
            <a:endParaRPr lang="pt-BR" sz="3600" dirty="0"/>
          </a:p>
        </p:txBody>
      </p:sp>
      <p:sp>
        <p:nvSpPr>
          <p:cNvPr id="3" name="Espaço Reservado para Conteúdo 2">
            <a:extLst>
              <a:ext uri="{FF2B5EF4-FFF2-40B4-BE49-F238E27FC236}">
                <a16:creationId xmlns:a16="http://schemas.microsoft.com/office/drawing/2014/main" id="{A98849F3-4045-486C-BAF1-8C8AB23E4070}"/>
              </a:ext>
            </a:extLst>
          </p:cNvPr>
          <p:cNvSpPr>
            <a:spLocks noGrp="1"/>
          </p:cNvSpPr>
          <p:nvPr>
            <p:ph idx="1"/>
          </p:nvPr>
        </p:nvSpPr>
        <p:spPr>
          <a:xfrm>
            <a:off x="627179" y="1825624"/>
            <a:ext cx="11006797" cy="4822293"/>
          </a:xfrm>
        </p:spPr>
        <p:txBody>
          <a:bodyPr>
            <a:noAutofit/>
          </a:bodyPr>
          <a:lstStyle/>
          <a:p>
            <a:pPr algn="just">
              <a:lnSpc>
                <a:spcPct val="100000"/>
              </a:lnSpc>
              <a:spcBef>
                <a:spcPts val="0"/>
              </a:spcBef>
            </a:pPr>
            <a:r>
              <a:rPr lang="en-GB" sz="2000" dirty="0">
                <a:latin typeface="Verdana" panose="020B0604030504040204" pitchFamily="34" charset="0"/>
                <a:ea typeface="Verdana" panose="020B0604030504040204" pitchFamily="34" charset="0"/>
                <a:cs typeface="Verdana" panose="020B0604030504040204" pitchFamily="34" charset="0"/>
              </a:rPr>
              <a:t>There certainly is a tension between </a:t>
            </a:r>
          </a:p>
          <a:p>
            <a:pPr lvl="1" algn="just">
              <a:lnSpc>
                <a:spcPct val="100000"/>
              </a:lnSpc>
              <a:spcBef>
                <a:spcPts val="0"/>
              </a:spcBef>
              <a:buFont typeface="Wingdings" pitchFamily="2" charset="2"/>
              <a:buChar char="Ø"/>
            </a:pPr>
            <a:r>
              <a:rPr lang="en-GB" sz="1600" dirty="0">
                <a:latin typeface="Verdana" panose="020B0604030504040204" pitchFamily="34" charset="0"/>
                <a:ea typeface="Verdana" panose="020B0604030504040204" pitchFamily="34" charset="0"/>
                <a:cs typeface="Verdana" panose="020B0604030504040204" pitchFamily="34" charset="0"/>
              </a:rPr>
              <a:t>professional project, which affirms the social worker as a practical-social being donned with freedom and teleology, capable of carrying out projections and seeking to realise them in the social life; </a:t>
            </a:r>
          </a:p>
          <a:p>
            <a:pPr lvl="1" algn="just">
              <a:lnSpc>
                <a:spcPct val="100000"/>
              </a:lnSpc>
              <a:spcBef>
                <a:spcPts val="0"/>
              </a:spcBef>
              <a:buFont typeface="Wingdings" pitchFamily="2" charset="2"/>
              <a:buChar char="Ø"/>
            </a:pPr>
            <a:r>
              <a:rPr lang="en-GB" sz="1600" dirty="0">
                <a:latin typeface="Verdana" panose="020B0604030504040204" pitchFamily="34" charset="0"/>
                <a:ea typeface="Verdana" panose="020B0604030504040204" pitchFamily="34" charset="0"/>
                <a:cs typeface="Verdana" panose="020B0604030504040204" pitchFamily="34" charset="0"/>
              </a:rPr>
              <a:t>and the condition of salaried worker (RAICHELIS, 2011, 2013), whose actions are submitted to the power of employers and determined by conditions external to the singular individuals, to which they are socially forged to subordinate themselves, even though they may collectively rebel against.</a:t>
            </a:r>
          </a:p>
          <a:p>
            <a:pPr lvl="1" algn="just">
              <a:lnSpc>
                <a:spcPct val="100000"/>
              </a:lnSpc>
              <a:spcBef>
                <a:spcPts val="0"/>
              </a:spcBef>
              <a:buFont typeface="Wingdings" pitchFamily="2" charset="2"/>
              <a:buChar char="Ø"/>
            </a:pPr>
            <a:endParaRPr lang="en-GB" sz="1600" dirty="0">
              <a:latin typeface="Verdana" panose="020B0604030504040204" pitchFamily="34" charset="0"/>
              <a:ea typeface="Verdana" panose="020B0604030504040204" pitchFamily="34" charset="0"/>
              <a:cs typeface="Verdana" panose="020B0604030504040204" pitchFamily="34" charset="0"/>
            </a:endParaRPr>
          </a:p>
          <a:p>
            <a:pPr algn="just">
              <a:lnSpc>
                <a:spcPct val="100000"/>
              </a:lnSpc>
              <a:spcBef>
                <a:spcPts val="0"/>
              </a:spcBef>
            </a:pPr>
            <a:r>
              <a:rPr lang="en-GB" sz="2000" dirty="0">
                <a:latin typeface="Verdana" panose="020B0604030504040204" pitchFamily="34" charset="0"/>
                <a:ea typeface="Verdana" panose="020B0604030504040204" pitchFamily="34" charset="0"/>
                <a:cs typeface="Verdana" panose="020B0604030504040204" pitchFamily="34" charset="0"/>
              </a:rPr>
              <a:t>At the same time, the exercise of the profession demands a professional subject that has competence to propose and negotiate with the institution their projects, to champion their work field, their qualifications, and professional attributes. </a:t>
            </a:r>
          </a:p>
          <a:p>
            <a:pPr algn="just">
              <a:lnSpc>
                <a:spcPct val="100000"/>
              </a:lnSpc>
              <a:spcBef>
                <a:spcPts val="0"/>
              </a:spcBef>
            </a:pPr>
            <a:endParaRPr lang="en-GB" sz="2000" dirty="0">
              <a:latin typeface="Verdana" panose="020B0604030504040204" pitchFamily="34" charset="0"/>
              <a:ea typeface="Verdana" panose="020B0604030504040204" pitchFamily="34" charset="0"/>
              <a:cs typeface="Verdana" panose="020B0604030504040204" pitchFamily="34" charset="0"/>
            </a:endParaRPr>
          </a:p>
          <a:p>
            <a:pPr algn="just">
              <a:lnSpc>
                <a:spcPct val="100000"/>
              </a:lnSpc>
              <a:spcBef>
                <a:spcPts val="0"/>
              </a:spcBef>
            </a:pPr>
            <a:r>
              <a:rPr lang="en-GB" sz="2000" dirty="0">
                <a:latin typeface="Verdana" panose="020B0604030504040204" pitchFamily="34" charset="0"/>
                <a:ea typeface="Verdana" panose="020B0604030504040204" pitchFamily="34" charset="0"/>
                <a:cs typeface="Verdana" panose="020B0604030504040204" pitchFamily="34" charset="0"/>
              </a:rPr>
              <a:t>It requires going beyond the institutional routines to seek learning, in the movement of reality and in approximating live forces of our time, trends and possibilities present there and susceptible to being transformed into professional work projects.</a:t>
            </a:r>
            <a:endParaRPr lang="pt-BR" sz="2000" dirty="0">
              <a:latin typeface="Verdana" panose="020B0604030504040204" pitchFamily="34" charset="0"/>
              <a:ea typeface="Verdana" panose="020B0604030504040204" pitchFamily="34" charset="0"/>
              <a:cs typeface="Verdana" panose="020B0604030504040204" pitchFamily="34" charset="0"/>
            </a:endParaRPr>
          </a:p>
          <a:p>
            <a:pPr algn="just">
              <a:lnSpc>
                <a:spcPct val="100000"/>
              </a:lnSpc>
              <a:spcBef>
                <a:spcPts val="0"/>
              </a:spcBef>
            </a:pPr>
            <a:endParaRPr lang="en-GB" sz="2000" dirty="0">
              <a:latin typeface="Verdana" panose="020B0604030504040204" pitchFamily="34" charset="0"/>
              <a:ea typeface="Verdana" panose="020B0604030504040204" pitchFamily="34" charset="0"/>
              <a:cs typeface="Verdana" panose="020B0604030504040204" pitchFamily="34" charset="0"/>
            </a:endParaRPr>
          </a:p>
          <a:p>
            <a:pPr>
              <a:lnSpc>
                <a:spcPct val="100000"/>
              </a:lnSpc>
              <a:spcBef>
                <a:spcPts val="0"/>
              </a:spcBef>
            </a:pPr>
            <a:endParaRPr lang="pt-BR" sz="2000" dirty="0"/>
          </a:p>
        </p:txBody>
      </p:sp>
    </p:spTree>
    <p:extLst>
      <p:ext uri="{BB962C8B-B14F-4D97-AF65-F5344CB8AC3E}">
        <p14:creationId xmlns:p14="http://schemas.microsoft.com/office/powerpoint/2010/main" val="33546768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02E1BF-E592-4D52-855A-F4CDA2FD384C}"/>
              </a:ext>
            </a:extLst>
          </p:cNvPr>
          <p:cNvSpPr>
            <a:spLocks noGrp="1"/>
          </p:cNvSpPr>
          <p:nvPr>
            <p:ph type="title"/>
          </p:nvPr>
        </p:nvSpPr>
        <p:spPr/>
        <p:txBody>
          <a:bodyPr>
            <a:normAutofit fontScale="90000"/>
          </a:bodyPr>
          <a:lstStyle/>
          <a:p>
            <a:pPr algn="ct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4. An experience under construction: </a:t>
            </a:r>
            <a:b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the Brazilian case</a:t>
            </a:r>
            <a:br>
              <a:rPr lang="pt-BR" sz="3600" dirty="0"/>
            </a:br>
            <a:endParaRPr lang="pt-BR" sz="3600" dirty="0"/>
          </a:p>
        </p:txBody>
      </p:sp>
      <p:sp>
        <p:nvSpPr>
          <p:cNvPr id="3" name="Espaço Reservado para Conteúdo 2">
            <a:extLst>
              <a:ext uri="{FF2B5EF4-FFF2-40B4-BE49-F238E27FC236}">
                <a16:creationId xmlns:a16="http://schemas.microsoft.com/office/drawing/2014/main" id="{F53E4522-C94E-44B0-9D6B-6B2EF3E1B04E}"/>
              </a:ext>
            </a:extLst>
          </p:cNvPr>
          <p:cNvSpPr>
            <a:spLocks noGrp="1"/>
          </p:cNvSpPr>
          <p:nvPr>
            <p:ph idx="1"/>
          </p:nvPr>
        </p:nvSpPr>
        <p:spPr/>
        <p:txBody>
          <a:bodyPr>
            <a:normAutofit/>
          </a:bodyPr>
          <a:lstStyle/>
          <a:p>
            <a:pPr algn="just"/>
            <a:r>
              <a:rPr lang="en-GB" sz="2000" dirty="0">
                <a:latin typeface="Verdana" panose="020B0604030504040204" pitchFamily="34" charset="0"/>
                <a:ea typeface="Verdana" panose="020B0604030504040204" pitchFamily="34" charset="0"/>
                <a:cs typeface="Verdana" panose="020B0604030504040204" pitchFamily="34" charset="0"/>
              </a:rPr>
              <a:t>Social workers develop an educational action in providing social services, making viable the access to rights and to the means of exercising them and contributing to that needs and interests of the subjects of rights with which they work acquire visibility in the public scenario and may be recognised. We affirm the commitment with the rights and interests of users, in the defence of quality of social services.</a:t>
            </a:r>
            <a:endParaRPr lang="pt-BR" sz="2000" dirty="0">
              <a:latin typeface="Verdana" panose="020B0604030504040204" pitchFamily="34" charset="0"/>
              <a:ea typeface="Verdana" panose="020B0604030504040204" pitchFamily="34" charset="0"/>
              <a:cs typeface="Verdana" panose="020B0604030504040204" pitchFamily="34" charset="0"/>
            </a:endParaRPr>
          </a:p>
          <a:p>
            <a:pPr algn="just"/>
            <a:r>
              <a:rPr lang="en-GB" sz="2000" dirty="0">
                <a:latin typeface="Verdana" panose="020B0604030504040204" pitchFamily="34" charset="0"/>
                <a:ea typeface="Verdana" panose="020B0604030504040204" pitchFamily="34" charset="0"/>
                <a:cs typeface="Verdana" panose="020B0604030504040204" pitchFamily="34" charset="0"/>
              </a:rPr>
              <a:t>Brazilian Social Work counts on entities with elevated political legitimacy and organisational capillarity unprecedented in these times of exalting individualism and indifference in face of collective dramas.</a:t>
            </a:r>
          </a:p>
          <a:p>
            <a:pPr algn="just"/>
            <a:r>
              <a:rPr lang="en-GB" sz="2000" dirty="0">
                <a:latin typeface="Verdana" panose="020B0604030504040204" pitchFamily="34" charset="0"/>
                <a:ea typeface="Verdana" panose="020B0604030504040204" pitchFamily="34" charset="0"/>
                <a:cs typeface="Verdana" panose="020B0604030504040204" pitchFamily="34" charset="0"/>
              </a:rPr>
              <a:t>The expansion of international relations and the organisation of Latin American Social Work is observed by ALAEITS, and by the International Federation of Social Workers (FITS) in the region of Latin America and the Caribbean and by the Latin American and Caribbean Committee of Professional Organisations of Social Work (COLACATS).</a:t>
            </a:r>
            <a:endParaRPr lang="pt-BR" sz="2000" dirty="0">
              <a:latin typeface="Verdana" panose="020B0604030504040204" pitchFamily="34" charset="0"/>
              <a:ea typeface="Verdana" panose="020B0604030504040204" pitchFamily="34" charset="0"/>
              <a:cs typeface="Verdana" panose="020B0604030504040204" pitchFamily="34" charset="0"/>
            </a:endParaRPr>
          </a:p>
          <a:p>
            <a:endParaRPr lang="pt-BR"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4283770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8217DE-C001-493D-BE98-C3A9B1658A47}"/>
              </a:ext>
            </a:extLst>
          </p:cNvPr>
          <p:cNvSpPr>
            <a:spLocks noGrp="1"/>
          </p:cNvSpPr>
          <p:nvPr>
            <p:ph type="title"/>
          </p:nvPr>
        </p:nvSpPr>
        <p:spPr/>
        <p:txBody>
          <a:bodyPr>
            <a:normAutofit fontScale="90000"/>
          </a:bodyPr>
          <a:lstStyle/>
          <a:p>
            <a:pPr algn="ct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4. An experience under construction: </a:t>
            </a:r>
            <a:b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the Brazilian case</a:t>
            </a:r>
            <a:br>
              <a:rPr lang="pt-BR" sz="3600" dirty="0"/>
            </a:br>
            <a:endParaRPr lang="pt-BR" sz="3600" dirty="0"/>
          </a:p>
        </p:txBody>
      </p:sp>
      <p:sp>
        <p:nvSpPr>
          <p:cNvPr id="3" name="Espaço Reservado para Conteúdo 2">
            <a:extLst>
              <a:ext uri="{FF2B5EF4-FFF2-40B4-BE49-F238E27FC236}">
                <a16:creationId xmlns:a16="http://schemas.microsoft.com/office/drawing/2014/main" id="{4E30F919-C99C-487C-AD98-25B013F13DEF}"/>
              </a:ext>
            </a:extLst>
          </p:cNvPr>
          <p:cNvSpPr>
            <a:spLocks noGrp="1"/>
          </p:cNvSpPr>
          <p:nvPr>
            <p:ph idx="1"/>
          </p:nvPr>
        </p:nvSpPr>
        <p:spPr>
          <a:xfrm>
            <a:off x="838200" y="1825624"/>
            <a:ext cx="10515600" cy="4896989"/>
          </a:xfrm>
        </p:spPr>
        <p:txBody>
          <a:bodyPr>
            <a:noAutofit/>
          </a:bodyPr>
          <a:lstStyle/>
          <a:p>
            <a:pPr algn="just"/>
            <a:r>
              <a:rPr lang="en-GB" sz="2000" dirty="0">
                <a:latin typeface="Verdana" pitchFamily="34" charset="0"/>
                <a:ea typeface="Verdana" pitchFamily="34" charset="0"/>
                <a:cs typeface="Verdana" pitchFamily="34" charset="0"/>
              </a:rPr>
              <a:t>Social workers have built a new social image of the profession related to rights, supporting the qualified participation of social subjects in defence of their needs and rights. </a:t>
            </a:r>
          </a:p>
          <a:p>
            <a:pPr algn="just"/>
            <a:r>
              <a:rPr lang="en-GB" sz="2000" dirty="0">
                <a:latin typeface="Verdana" pitchFamily="34" charset="0"/>
                <a:ea typeface="Verdana" pitchFamily="34" charset="0"/>
                <a:cs typeface="Verdana" pitchFamily="34" charset="0"/>
              </a:rPr>
              <a:t>In 2010, we have achieved a Federal Law (Law no. 2317/2010), which regulates the weekly workload of 30 hours for the social worker, without reducing wages, fruit of wide mobilisation of the category. Nowadays it requires the defence for its implementation.</a:t>
            </a:r>
            <a:endParaRPr lang="pt-BR" sz="2000" dirty="0">
              <a:latin typeface="Verdana" pitchFamily="34" charset="0"/>
              <a:ea typeface="Verdana" pitchFamily="34" charset="0"/>
              <a:cs typeface="Verdana" pitchFamily="34" charset="0"/>
            </a:endParaRPr>
          </a:p>
          <a:p>
            <a:pPr algn="just"/>
            <a:r>
              <a:rPr lang="en-GB" sz="2000" dirty="0">
                <a:latin typeface="Verdana" pitchFamily="34" charset="0"/>
                <a:ea typeface="Verdana" pitchFamily="34" charset="0"/>
                <a:cs typeface="Verdana" pitchFamily="34" charset="0"/>
              </a:rPr>
              <a:t>In the last few decades, concurrently a greater expansion of private higher education institutions took place, supported by public resources, and particularly of distance education—increasing the profitability of the “education business”—, which results in depreciation of the academic formation and in a significant increase of the professional contingent.</a:t>
            </a:r>
            <a:endParaRPr lang="pt-BR" sz="2000" dirty="0">
              <a:latin typeface="Verdana" pitchFamily="34" charset="0"/>
              <a:ea typeface="Verdana" pitchFamily="34" charset="0"/>
              <a:cs typeface="Verdana" pitchFamily="34" charset="0"/>
            </a:endParaRPr>
          </a:p>
          <a:p>
            <a:pPr algn="just"/>
            <a:r>
              <a:rPr lang="en-GB" sz="2000" dirty="0">
                <a:latin typeface="Verdana" pitchFamily="34" charset="0"/>
                <a:ea typeface="Verdana" pitchFamily="34" charset="0"/>
                <a:cs typeface="Verdana" pitchFamily="34" charset="0"/>
              </a:rPr>
              <a:t>Such process allied to the growth of unemployment in a recessive conjuncture pressures the lowering of the minimum salary for the category, of temporary and unprotected employment, increasing job insecurity and competition in the professional job market. </a:t>
            </a:r>
          </a:p>
          <a:p>
            <a:endParaRPr lang="pt-BR" sz="20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5006467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549A46-901C-4692-BC42-B85A25BB3CF3}"/>
              </a:ext>
            </a:extLst>
          </p:cNvPr>
          <p:cNvSpPr>
            <a:spLocks noGrp="1"/>
          </p:cNvSpPr>
          <p:nvPr>
            <p:ph type="title"/>
          </p:nvPr>
        </p:nvSpPr>
        <p:spPr>
          <a:xfrm>
            <a:off x="838200" y="618349"/>
            <a:ext cx="10515600" cy="1325563"/>
          </a:xfrm>
        </p:spPr>
        <p:txBody>
          <a:bodyPr/>
          <a:lstStyle/>
          <a:p>
            <a:pPr algn="ctr"/>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5. Final considerations </a:t>
            </a:r>
            <a:br>
              <a:rPr lang="pt-BR" dirty="0"/>
            </a:br>
            <a:endParaRPr lang="pt-BR" dirty="0"/>
          </a:p>
        </p:txBody>
      </p:sp>
      <p:sp>
        <p:nvSpPr>
          <p:cNvPr id="3" name="Espaço Reservado para Conteúdo 2">
            <a:extLst>
              <a:ext uri="{FF2B5EF4-FFF2-40B4-BE49-F238E27FC236}">
                <a16:creationId xmlns:a16="http://schemas.microsoft.com/office/drawing/2014/main" id="{70309E55-6069-465C-8E30-17B504E7A3FB}"/>
              </a:ext>
            </a:extLst>
          </p:cNvPr>
          <p:cNvSpPr>
            <a:spLocks noGrp="1"/>
          </p:cNvSpPr>
          <p:nvPr>
            <p:ph idx="1"/>
          </p:nvPr>
        </p:nvSpPr>
        <p:spPr>
          <a:xfrm>
            <a:off x="838200" y="1600537"/>
            <a:ext cx="10515600" cy="4351338"/>
          </a:xfrm>
        </p:spPr>
        <p:txBody>
          <a:bodyPr>
            <a:normAutofit/>
          </a:bodyPr>
          <a:lstStyle/>
          <a:p>
            <a:pPr algn="just"/>
            <a:r>
              <a:rPr lang="en-GB" sz="2000" dirty="0">
                <a:latin typeface="Verdana" panose="020B0604030504040204" pitchFamily="34" charset="0"/>
                <a:ea typeface="Verdana" panose="020B0604030504040204" pitchFamily="34" charset="0"/>
                <a:cs typeface="Verdana" panose="020B0604030504040204" pitchFamily="34" charset="0"/>
              </a:rPr>
              <a:t>It is time to gather strengths in the theoretical and political field in the perspective of forging ties with international Social Work and with the social subjects with whom we work, in the resistance to the vigorous conservative reaction of regressive forces, to barbarism, in the defence of a societal project emancipated and committed to the socialisation of wealth produced by labour, the universalisation of rights, the preservation of nature, and natural resources.</a:t>
            </a:r>
            <a:endParaRPr lang="pt-BR" sz="2000" dirty="0">
              <a:latin typeface="Verdana" panose="020B0604030504040204" pitchFamily="34" charset="0"/>
              <a:ea typeface="Verdana" panose="020B0604030504040204" pitchFamily="34" charset="0"/>
              <a:cs typeface="Verdana" panose="020B0604030504040204" pitchFamily="34" charset="0"/>
            </a:endParaRPr>
          </a:p>
          <a:p>
            <a:pPr algn="just"/>
            <a:r>
              <a:rPr lang="en-GB" sz="2000" dirty="0">
                <a:latin typeface="Verdana" panose="020B0604030504040204" pitchFamily="34" charset="0"/>
                <a:ea typeface="Verdana" panose="020B0604030504040204" pitchFamily="34" charset="0"/>
                <a:cs typeface="Verdana" panose="020B0604030504040204" pitchFamily="34" charset="0"/>
              </a:rPr>
              <a:t>As Gramsci (1981, 1979, 2001) reminds us, the creation of a </a:t>
            </a:r>
            <a:r>
              <a:rPr lang="en-GB" sz="2000" i="1" dirty="0">
                <a:latin typeface="Verdana" panose="020B0604030504040204" pitchFamily="34" charset="0"/>
                <a:ea typeface="Verdana" panose="020B0604030504040204" pitchFamily="34" charset="0"/>
                <a:cs typeface="Verdana" panose="020B0604030504040204" pitchFamily="34" charset="0"/>
              </a:rPr>
              <a:t>new culture</a:t>
            </a:r>
            <a:r>
              <a:rPr lang="en-GB" sz="2000" dirty="0">
                <a:latin typeface="Verdana" panose="020B0604030504040204" pitchFamily="34" charset="0"/>
                <a:ea typeface="Verdana" panose="020B0604030504040204" pitchFamily="34" charset="0"/>
                <a:cs typeface="Verdana" panose="020B0604030504040204" pitchFamily="34" charset="0"/>
              </a:rPr>
              <a:t>—the philosophy of praxis—demands the elaboration of a thought superior to the common sense, coherent, with solid scientific bases that, remaining in contact with simple ones, find there the source of problems to be researched and solved.</a:t>
            </a:r>
          </a:p>
          <a:p>
            <a:pPr algn="just"/>
            <a:r>
              <a:rPr lang="en-GB" sz="2000" dirty="0">
                <a:latin typeface="Verdana" panose="020B0604030504040204" pitchFamily="34" charset="0"/>
                <a:ea typeface="Verdana" panose="020B0604030504040204" pitchFamily="34" charset="0"/>
                <a:cs typeface="Verdana" panose="020B0604030504040204" pitchFamily="34" charset="0"/>
              </a:rPr>
              <a:t>It presents itself as critique of the common sense and of the accumulated intellectual heritage.</a:t>
            </a:r>
            <a:endParaRPr lang="pt-BR" sz="2000" dirty="0">
              <a:latin typeface="Verdana" panose="020B0604030504040204" pitchFamily="34" charset="0"/>
              <a:ea typeface="Verdana" panose="020B0604030504040204" pitchFamily="34" charset="0"/>
              <a:cs typeface="Verdana" panose="020B0604030504040204" pitchFamily="34" charset="0"/>
            </a:endParaRPr>
          </a:p>
          <a:p>
            <a:endParaRPr lang="pt-BR" sz="2000" dirty="0"/>
          </a:p>
        </p:txBody>
      </p:sp>
    </p:spTree>
    <p:extLst>
      <p:ext uri="{BB962C8B-B14F-4D97-AF65-F5344CB8AC3E}">
        <p14:creationId xmlns:p14="http://schemas.microsoft.com/office/powerpoint/2010/main" val="17881194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8B98C8-CFAA-460A-AF8B-B8146D88AA06}"/>
              </a:ext>
            </a:extLst>
          </p:cNvPr>
          <p:cNvSpPr>
            <a:spLocks noGrp="1"/>
          </p:cNvSpPr>
          <p:nvPr>
            <p:ph type="title"/>
          </p:nvPr>
        </p:nvSpPr>
        <p:spPr/>
        <p:txBody>
          <a:bodyPr/>
          <a:lstStyle/>
          <a:p>
            <a:pPr algn="ctr"/>
            <a:r>
              <a:rPr lang="en-GB" b="1" dirty="0">
                <a:solidFill>
                  <a:srgbClr val="FF0000"/>
                </a:solidFill>
                <a:latin typeface="Verdana" panose="020B0604030504040204" pitchFamily="34" charset="0"/>
                <a:ea typeface="Verdana" panose="020B0604030504040204" pitchFamily="34" charset="0"/>
                <a:cs typeface="Verdana" panose="020B0604030504040204" pitchFamily="34" charset="0"/>
              </a:rPr>
              <a:t>5. Final considerations</a:t>
            </a:r>
            <a:endParaRPr lang="pt-BR" dirty="0"/>
          </a:p>
        </p:txBody>
      </p:sp>
      <p:sp>
        <p:nvSpPr>
          <p:cNvPr id="3" name="Espaço Reservado para Conteúdo 2">
            <a:extLst>
              <a:ext uri="{FF2B5EF4-FFF2-40B4-BE49-F238E27FC236}">
                <a16:creationId xmlns:a16="http://schemas.microsoft.com/office/drawing/2014/main" id="{F09113F7-68CE-4990-92BB-D5AEF8592752}"/>
              </a:ext>
            </a:extLst>
          </p:cNvPr>
          <p:cNvSpPr>
            <a:spLocks noGrp="1"/>
          </p:cNvSpPr>
          <p:nvPr>
            <p:ph idx="1"/>
          </p:nvPr>
        </p:nvSpPr>
        <p:spPr>
          <a:xfrm>
            <a:off x="838200" y="1473925"/>
            <a:ext cx="10515600" cy="5117972"/>
          </a:xfrm>
        </p:spPr>
        <p:txBody>
          <a:bodyPr>
            <a:noAutofit/>
          </a:bodyPr>
          <a:lstStyle/>
          <a:p>
            <a:pPr algn="just">
              <a:lnSpc>
                <a:spcPct val="100000"/>
              </a:lnSpc>
              <a:spcBef>
                <a:spcPts val="0"/>
              </a:spcBef>
            </a:pPr>
            <a:r>
              <a:rPr lang="en-GB" sz="2000" dirty="0">
                <a:latin typeface="Verdana" panose="020B0604030504040204" pitchFamily="34" charset="0"/>
                <a:ea typeface="Verdana" panose="020B0604030504040204" pitchFamily="34" charset="0"/>
                <a:cs typeface="Verdana" panose="020B0604030504040204" pitchFamily="34" charset="0"/>
              </a:rPr>
              <a:t>Our attention turns to the struggles and rural and urban workers’ movements and to the new collective subjects present in the struggle against inequalities in defence of human rights supporting the process of their transformation into political lead roles: </a:t>
            </a:r>
          </a:p>
          <a:p>
            <a:pPr algn="just">
              <a:lnSpc>
                <a:spcPct val="100000"/>
              </a:lnSpc>
              <a:spcBef>
                <a:spcPts val="0"/>
              </a:spcBef>
            </a:pPr>
            <a:endParaRPr lang="en-GB" sz="2000" dirty="0">
              <a:latin typeface="Verdana" panose="020B0604030504040204" pitchFamily="34" charset="0"/>
              <a:ea typeface="Verdana" panose="020B0604030504040204" pitchFamily="34" charset="0"/>
              <a:cs typeface="Verdana" panose="020B0604030504040204" pitchFamily="34" charset="0"/>
            </a:endParaRPr>
          </a:p>
          <a:p>
            <a:pPr lvl="1" algn="just">
              <a:lnSpc>
                <a:spcPct val="100000"/>
              </a:lnSpc>
              <a:spcBef>
                <a:spcPts val="0"/>
              </a:spcBef>
              <a:buFont typeface="Wingdings" pitchFamily="2" charset="2"/>
              <a:buChar char="Ø"/>
            </a:pPr>
            <a:r>
              <a:rPr lang="en-GB" sz="2000" dirty="0">
                <a:latin typeface="Verdana" panose="020B0604030504040204" pitchFamily="34" charset="0"/>
                <a:ea typeface="Verdana" panose="020B0604030504040204" pitchFamily="34" charset="0"/>
                <a:cs typeface="Verdana" panose="020B0604030504040204" pitchFamily="34" charset="0"/>
              </a:rPr>
              <a:t>the homeless movement,</a:t>
            </a:r>
          </a:p>
          <a:p>
            <a:pPr lvl="1" algn="just">
              <a:lnSpc>
                <a:spcPct val="100000"/>
              </a:lnSpc>
              <a:spcBef>
                <a:spcPts val="0"/>
              </a:spcBef>
              <a:buFont typeface="Wingdings" pitchFamily="2" charset="2"/>
              <a:buChar char="Ø"/>
            </a:pPr>
            <a:r>
              <a:rPr lang="en-GB" sz="2000" dirty="0">
                <a:latin typeface="Verdana" panose="020B0604030504040204" pitchFamily="34" charset="0"/>
                <a:ea typeface="Verdana" panose="020B0604030504040204" pitchFamily="34" charset="0"/>
                <a:cs typeface="Verdana" panose="020B0604030504040204" pitchFamily="34" charset="0"/>
              </a:rPr>
              <a:t> the landless workers’ movement;</a:t>
            </a:r>
          </a:p>
          <a:p>
            <a:pPr lvl="1" algn="just">
              <a:lnSpc>
                <a:spcPct val="100000"/>
              </a:lnSpc>
              <a:spcBef>
                <a:spcPts val="0"/>
              </a:spcBef>
              <a:buFont typeface="Wingdings" pitchFamily="2" charset="2"/>
              <a:buChar char="Ø"/>
            </a:pPr>
            <a:r>
              <a:rPr lang="en-GB" sz="2000" dirty="0">
                <a:latin typeface="Verdana" panose="020B0604030504040204" pitchFamily="34" charset="0"/>
                <a:ea typeface="Verdana" panose="020B0604030504040204" pitchFamily="34" charset="0"/>
                <a:cs typeface="Verdana" panose="020B0604030504040204" pitchFamily="34" charset="0"/>
              </a:rPr>
              <a:t> the movement of indigenous nations for the preservation of their material and cultural property; </a:t>
            </a:r>
          </a:p>
          <a:p>
            <a:pPr lvl="1" algn="just">
              <a:lnSpc>
                <a:spcPct val="100000"/>
              </a:lnSpc>
              <a:spcBef>
                <a:spcPts val="0"/>
              </a:spcBef>
              <a:buFont typeface="Wingdings" pitchFamily="2" charset="2"/>
              <a:buChar char="Ø"/>
            </a:pPr>
            <a:r>
              <a:rPr lang="en-GB" sz="2000" dirty="0">
                <a:latin typeface="Verdana" panose="020B0604030504040204" pitchFamily="34" charset="0"/>
                <a:ea typeface="Verdana" panose="020B0604030504040204" pitchFamily="34" charset="0"/>
                <a:cs typeface="Verdana" panose="020B0604030504040204" pitchFamily="34" charset="0"/>
              </a:rPr>
              <a:t> the struggle of women against oppression and harassment, for the legalisation of abortion; </a:t>
            </a:r>
          </a:p>
          <a:p>
            <a:pPr lvl="1" algn="just">
              <a:lnSpc>
                <a:spcPct val="100000"/>
              </a:lnSpc>
              <a:spcBef>
                <a:spcPts val="0"/>
              </a:spcBef>
              <a:buFont typeface="Wingdings" pitchFamily="2" charset="2"/>
              <a:buChar char="Ø"/>
            </a:pPr>
            <a:r>
              <a:rPr lang="en-GB" sz="2000" dirty="0">
                <a:latin typeface="Verdana" panose="020B0604030504040204" pitchFamily="34" charset="0"/>
                <a:ea typeface="Verdana" panose="020B0604030504040204" pitchFamily="34" charset="0"/>
                <a:cs typeface="Verdana" panose="020B0604030504040204" pitchFamily="34" charset="0"/>
              </a:rPr>
              <a:t> the manifestations against the dismantling of social insurance; </a:t>
            </a:r>
          </a:p>
          <a:p>
            <a:pPr lvl="1" algn="just">
              <a:lnSpc>
                <a:spcPct val="100000"/>
              </a:lnSpc>
              <a:spcBef>
                <a:spcPts val="0"/>
              </a:spcBef>
              <a:buFont typeface="Wingdings" pitchFamily="2" charset="2"/>
              <a:buChar char="Ø"/>
            </a:pPr>
            <a:r>
              <a:rPr lang="en-GB" sz="2000" dirty="0">
                <a:latin typeface="Verdana" panose="020B0604030504040204" pitchFamily="34" charset="0"/>
                <a:ea typeface="Verdana" panose="020B0604030504040204" pitchFamily="34" charset="0"/>
                <a:cs typeface="Verdana" panose="020B0604030504040204" pitchFamily="34" charset="0"/>
              </a:rPr>
              <a:t> the struggle of people of African descent for rights and against prejudice;</a:t>
            </a:r>
          </a:p>
          <a:p>
            <a:pPr lvl="1" algn="just">
              <a:lnSpc>
                <a:spcPct val="100000"/>
              </a:lnSpc>
              <a:spcBef>
                <a:spcPts val="0"/>
              </a:spcBef>
              <a:buFont typeface="Wingdings" pitchFamily="2" charset="2"/>
              <a:buChar char="Ø"/>
            </a:pPr>
            <a:r>
              <a:rPr lang="en-GB" sz="2000" dirty="0">
                <a:latin typeface="Verdana" panose="020B0604030504040204" pitchFamily="34" charset="0"/>
                <a:ea typeface="Verdana" panose="020B0604030504040204" pitchFamily="34" charset="0"/>
                <a:cs typeface="Verdana" panose="020B0604030504040204" pitchFamily="34" charset="0"/>
              </a:rPr>
              <a:t> the working youths’ struggle in the periphery of great cities against the genocide of young, black, and low-income populations of urban fringes,</a:t>
            </a:r>
          </a:p>
          <a:p>
            <a:pPr lvl="1" algn="just">
              <a:lnSpc>
                <a:spcPct val="100000"/>
              </a:lnSpc>
              <a:spcBef>
                <a:spcPts val="0"/>
              </a:spcBef>
              <a:buFont typeface="Wingdings" pitchFamily="2" charset="2"/>
              <a:buChar char="Ø"/>
            </a:pPr>
            <a:r>
              <a:rPr lang="en-GB" sz="2000" dirty="0">
                <a:latin typeface="Verdana" panose="020B0604030504040204" pitchFamily="34" charset="0"/>
                <a:ea typeface="Verdana" panose="020B0604030504040204" pitchFamily="34" charset="0"/>
                <a:cs typeface="Verdana" panose="020B0604030504040204" pitchFamily="34" charset="0"/>
              </a:rPr>
              <a:t> the struggle against LGBTT-phobia, against all forms of racism.</a:t>
            </a:r>
          </a:p>
          <a:p>
            <a:pPr algn="just">
              <a:lnSpc>
                <a:spcPct val="100000"/>
              </a:lnSpc>
              <a:spcBef>
                <a:spcPts val="0"/>
              </a:spcBef>
            </a:pPr>
            <a:endParaRPr lang="pt-BR" sz="2000" dirty="0">
              <a:latin typeface="Verdana" panose="020B0604030504040204" pitchFamily="34" charset="0"/>
              <a:ea typeface="Verdana" panose="020B0604030504040204" pitchFamily="34" charset="0"/>
              <a:cs typeface="Verdana" panose="020B0604030504040204" pitchFamily="34" charset="0"/>
            </a:endParaRPr>
          </a:p>
          <a:p>
            <a:pPr algn="just">
              <a:lnSpc>
                <a:spcPct val="100000"/>
              </a:lnSpc>
              <a:spcBef>
                <a:spcPts val="0"/>
              </a:spcBef>
            </a:pPr>
            <a:endParaRPr lang="pt-BR" sz="2000" dirty="0"/>
          </a:p>
        </p:txBody>
      </p:sp>
    </p:spTree>
    <p:extLst>
      <p:ext uri="{BB962C8B-B14F-4D97-AF65-F5344CB8AC3E}">
        <p14:creationId xmlns:p14="http://schemas.microsoft.com/office/powerpoint/2010/main" val="18612372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235529-5D81-4D1F-94B7-95FBEB46A4EA}"/>
              </a:ext>
            </a:extLst>
          </p:cNvPr>
          <p:cNvSpPr>
            <a:spLocks noGrp="1"/>
          </p:cNvSpPr>
          <p:nvPr>
            <p:ph type="title"/>
          </p:nvPr>
        </p:nvSpPr>
        <p:spPr/>
        <p:txBody>
          <a:bodyPr/>
          <a:lstStyle/>
          <a:p>
            <a:pPr algn="ctr"/>
            <a:r>
              <a:rPr lang="en-GB" b="1" dirty="0">
                <a:solidFill>
                  <a:srgbClr val="FF0000"/>
                </a:solidFill>
                <a:latin typeface="Verdana" panose="020B0604030504040204" pitchFamily="34" charset="0"/>
                <a:ea typeface="Verdana" panose="020B0604030504040204" pitchFamily="34" charset="0"/>
                <a:cs typeface="Verdana" panose="020B0604030504040204" pitchFamily="34" charset="0"/>
              </a:rPr>
              <a:t>5. Final considerations</a:t>
            </a:r>
            <a:endParaRPr lang="pt-BR" dirty="0"/>
          </a:p>
        </p:txBody>
      </p:sp>
      <p:sp>
        <p:nvSpPr>
          <p:cNvPr id="8" name="Espaço Reservado para Conteúdo 7">
            <a:extLst>
              <a:ext uri="{FF2B5EF4-FFF2-40B4-BE49-F238E27FC236}">
                <a16:creationId xmlns:a16="http://schemas.microsoft.com/office/drawing/2014/main" id="{37027BA1-E314-4F22-9AE6-4A868E219913}"/>
              </a:ext>
            </a:extLst>
          </p:cNvPr>
          <p:cNvSpPr>
            <a:spLocks noGrp="1"/>
          </p:cNvSpPr>
          <p:nvPr>
            <p:ph idx="1"/>
          </p:nvPr>
        </p:nvSpPr>
        <p:spPr/>
        <p:txBody>
          <a:bodyPr>
            <a:normAutofit/>
          </a:bodyPr>
          <a:lstStyle/>
          <a:p>
            <a:pPr algn="just"/>
            <a:r>
              <a:rPr lang="en-GB" sz="2000" dirty="0">
                <a:latin typeface="Verdana" panose="020B0604030504040204" pitchFamily="34" charset="0"/>
                <a:ea typeface="Verdana" panose="020B0604030504040204" pitchFamily="34" charset="0"/>
                <a:cs typeface="Verdana" panose="020B0604030504040204" pitchFamily="34" charset="0"/>
              </a:rPr>
              <a:t>Around 130 million people of African descent live in Latin America (21% of the population), and 91% of the regional total are concentrated in Brazil and in Cuba (ONU.CEPAL, 2016). The African descendants in Brazil were historically victims of slavery, with permanence of forms of oppression and of prejudice.</a:t>
            </a:r>
          </a:p>
          <a:p>
            <a:pPr algn="just"/>
            <a:r>
              <a:rPr lang="en-GB" sz="2000" dirty="0">
                <a:latin typeface="Verdana" panose="020B0604030504040204" pitchFamily="34" charset="0"/>
                <a:ea typeface="Verdana" panose="020B0604030504040204" pitchFamily="34" charset="0"/>
                <a:cs typeface="Verdana" panose="020B0604030504040204" pitchFamily="34" charset="0"/>
              </a:rPr>
              <a:t>In the attacks to the working class, black women, men, girls, and boys are the main victims of the culture fomenting hatred towards difference of colour/race, sexualities, territories. Homicides against black women have grown: racism, misogyny, and LGBT-phobia kill every day.</a:t>
            </a:r>
          </a:p>
          <a:p>
            <a:pPr algn="just"/>
            <a:r>
              <a:rPr lang="en-GB" sz="2000" dirty="0">
                <a:latin typeface="Verdana" panose="020B0604030504040204" pitchFamily="34" charset="0"/>
                <a:ea typeface="Verdana" panose="020B0604030504040204" pitchFamily="34" charset="0"/>
                <a:cs typeface="Verdana" panose="020B0604030504040204" pitchFamily="34" charset="0"/>
              </a:rPr>
              <a:t>In 2017, 445 lesbians, gays, bisexuals, and transgenders (LGBT) were killed in crimes motivated by homophobia, as denounced by ABEPSS in the recent celebrations of the day of the social worker. There was an intensification in the criminalisation of subordinate classes—specially youths, blacks, workers residing in peripheries of great cities—and of social movements in the country and in the city.</a:t>
            </a:r>
            <a:endParaRPr lang="pt-BR" sz="2000" dirty="0">
              <a:latin typeface="Verdana" panose="020B0604030504040204" pitchFamily="34" charset="0"/>
              <a:ea typeface="Verdana" panose="020B0604030504040204" pitchFamily="34" charset="0"/>
              <a:cs typeface="Verdana" panose="020B0604030504040204" pitchFamily="34" charset="0"/>
            </a:endParaRPr>
          </a:p>
          <a:p>
            <a:pPr algn="just"/>
            <a:endParaRPr lang="pt-BR" sz="2000" dirty="0"/>
          </a:p>
        </p:txBody>
      </p:sp>
    </p:spTree>
    <p:extLst>
      <p:ext uri="{BB962C8B-B14F-4D97-AF65-F5344CB8AC3E}">
        <p14:creationId xmlns:p14="http://schemas.microsoft.com/office/powerpoint/2010/main" val="3268172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C394FB2-1B8C-4DDF-A069-9FA0906873C8}"/>
              </a:ext>
            </a:extLst>
          </p:cNvPr>
          <p:cNvSpPr>
            <a:spLocks noGrp="1"/>
          </p:cNvSpPr>
          <p:nvPr>
            <p:ph idx="1"/>
          </p:nvPr>
        </p:nvSpPr>
        <p:spPr/>
        <p:txBody>
          <a:bodyPr>
            <a:normAutofit/>
          </a:bodyPr>
          <a:lstStyle/>
          <a:p>
            <a:pPr algn="just"/>
            <a:r>
              <a:rPr lang="en-GB" sz="2000" dirty="0">
                <a:latin typeface="Verdana" panose="020B0604030504040204" pitchFamily="34" charset="0"/>
                <a:ea typeface="Verdana" panose="020B0604030504040204" pitchFamily="34" charset="0"/>
                <a:cs typeface="Verdana" panose="020B0604030504040204" pitchFamily="34" charset="0"/>
              </a:rPr>
              <a:t>This scenario requires accumulating political forces and forging resistance. It demands the return to working in political education supporting processes of popular organisation, training, and political education, deciphering their social-cultural expressions (DURIGUETO and BALDI, 2012, DURIGUETTO and ABRAMIDES, 2014).</a:t>
            </a:r>
          </a:p>
          <a:p>
            <a:pPr algn="just"/>
            <a:r>
              <a:rPr lang="en-GB" sz="2000" dirty="0">
                <a:latin typeface="Verdana" panose="020B0604030504040204" pitchFamily="34" charset="0"/>
                <a:ea typeface="Verdana" panose="020B0604030504040204" pitchFamily="34" charset="0"/>
                <a:cs typeface="Verdana" panose="020B0604030504040204" pitchFamily="34" charset="0"/>
              </a:rPr>
              <a:t>It is necessary to qualify the double dimension present in the professional work, assigning full sense: </a:t>
            </a:r>
          </a:p>
          <a:p>
            <a:pPr algn="just"/>
            <a:r>
              <a:rPr lang="en-GB" sz="2000" dirty="0">
                <a:latin typeface="Verdana" panose="020B0604030504040204" pitchFamily="34" charset="0"/>
                <a:ea typeface="Verdana" panose="020B0604030504040204" pitchFamily="34" charset="0"/>
                <a:cs typeface="Verdana" panose="020B0604030504040204" pitchFamily="34" charset="0"/>
              </a:rPr>
              <a:t>on the one hand, the contribution in material reproduction of subjects, expressed in providing social services of quality foreseen in public policies; </a:t>
            </a:r>
          </a:p>
          <a:p>
            <a:pPr algn="just"/>
            <a:r>
              <a:rPr lang="en-GB" sz="2000" dirty="0">
                <a:latin typeface="Verdana" panose="020B0604030504040204" pitchFamily="34" charset="0"/>
                <a:ea typeface="Verdana" panose="020B0604030504040204" pitchFamily="34" charset="0"/>
                <a:cs typeface="Verdana" panose="020B0604030504040204" pitchFamily="34" charset="0"/>
              </a:rPr>
              <a:t>on the other hand, the educational dimension that affects the culture of subordinate classes: in their way of seeing, living, and feeling life, strengthening the collective dimension of social struggles in building a counterhegemony, in Gramscian terms.</a:t>
            </a:r>
            <a:endParaRPr lang="pt-BR" sz="2000" dirty="0">
              <a:latin typeface="Verdana" panose="020B0604030504040204" pitchFamily="34" charset="0"/>
              <a:ea typeface="Verdana" panose="020B0604030504040204" pitchFamily="34" charset="0"/>
              <a:cs typeface="Verdana" panose="020B0604030504040204" pitchFamily="34" charset="0"/>
            </a:endParaRPr>
          </a:p>
          <a:p>
            <a:endParaRPr lang="pt-BR" sz="2000" dirty="0">
              <a:latin typeface="Verdana" panose="020B0604030504040204" pitchFamily="34" charset="0"/>
              <a:ea typeface="Verdana" panose="020B0604030504040204" pitchFamily="34" charset="0"/>
              <a:cs typeface="Verdana" panose="020B0604030504040204" pitchFamily="34" charset="0"/>
            </a:endParaRPr>
          </a:p>
          <a:p>
            <a:endParaRPr lang="pt-BR" dirty="0"/>
          </a:p>
        </p:txBody>
      </p:sp>
      <p:sp>
        <p:nvSpPr>
          <p:cNvPr id="5" name="Título 1">
            <a:extLst>
              <a:ext uri="{FF2B5EF4-FFF2-40B4-BE49-F238E27FC236}">
                <a16:creationId xmlns:a16="http://schemas.microsoft.com/office/drawing/2014/main" id="{84235529-5D81-4D1F-94B7-95FBEB46A4EA}"/>
              </a:ext>
            </a:extLst>
          </p:cNvPr>
          <p:cNvSpPr>
            <a:spLocks noGrp="1"/>
          </p:cNvSpPr>
          <p:nvPr>
            <p:ph type="title"/>
          </p:nvPr>
        </p:nvSpPr>
        <p:spPr>
          <a:xfrm>
            <a:off x="838200" y="365125"/>
            <a:ext cx="10515600" cy="1325563"/>
          </a:xfrm>
        </p:spPr>
        <p:txBody>
          <a:bodyPr/>
          <a:lstStyle/>
          <a:p>
            <a:pPr algn="ctr"/>
            <a:r>
              <a:rPr lang="en-GB" b="1" dirty="0">
                <a:solidFill>
                  <a:srgbClr val="FF0000"/>
                </a:solidFill>
                <a:latin typeface="Verdana" panose="020B0604030504040204" pitchFamily="34" charset="0"/>
                <a:ea typeface="Verdana" panose="020B0604030504040204" pitchFamily="34" charset="0"/>
                <a:cs typeface="Verdana" panose="020B0604030504040204" pitchFamily="34" charset="0"/>
              </a:rPr>
              <a:t>5. Final considerations</a:t>
            </a:r>
            <a:endParaRPr lang="pt-BR" dirty="0"/>
          </a:p>
        </p:txBody>
      </p:sp>
    </p:spTree>
    <p:extLst>
      <p:ext uri="{BB962C8B-B14F-4D97-AF65-F5344CB8AC3E}">
        <p14:creationId xmlns:p14="http://schemas.microsoft.com/office/powerpoint/2010/main" val="1986354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2C289-E597-48E8-8ABA-8F2237F0470A}"/>
              </a:ext>
            </a:extLst>
          </p:cNvPr>
          <p:cNvSpPr>
            <a:spLocks noGrp="1"/>
          </p:cNvSpPr>
          <p:nvPr>
            <p:ph type="title"/>
          </p:nvPr>
        </p:nvSpPr>
        <p:spPr>
          <a:xfrm>
            <a:off x="233276" y="-221729"/>
            <a:ext cx="10515600" cy="1325563"/>
          </a:xfrm>
        </p:spPr>
        <p:txBody>
          <a:bodyPr/>
          <a:lstStyle/>
          <a:p>
            <a:r>
              <a:rPr lang="en-GB" b="1" dirty="0">
                <a:solidFill>
                  <a:srgbClr val="FF0000"/>
                </a:solidFill>
                <a:latin typeface="Verdana" panose="020B0604030504040204" pitchFamily="34" charset="0"/>
                <a:ea typeface="Verdana" panose="020B0604030504040204" pitchFamily="34" charset="0"/>
                <a:cs typeface="Verdana" panose="020B0604030504040204" pitchFamily="34" charset="0"/>
              </a:rPr>
              <a:t>Acknowledgements</a:t>
            </a:r>
            <a:endParaRPr lang="pt-BR" dirty="0"/>
          </a:p>
        </p:txBody>
      </p:sp>
      <p:sp>
        <p:nvSpPr>
          <p:cNvPr id="3" name="Espaço Reservado para Conteúdo 2">
            <a:extLst>
              <a:ext uri="{FF2B5EF4-FFF2-40B4-BE49-F238E27FC236}">
                <a16:creationId xmlns:a16="http://schemas.microsoft.com/office/drawing/2014/main" id="{E07526E4-C468-4589-8121-A05BBE1DACDB}"/>
              </a:ext>
            </a:extLst>
          </p:cNvPr>
          <p:cNvSpPr>
            <a:spLocks noGrp="1"/>
          </p:cNvSpPr>
          <p:nvPr>
            <p:ph idx="1"/>
          </p:nvPr>
        </p:nvSpPr>
        <p:spPr>
          <a:xfrm>
            <a:off x="309491" y="891306"/>
            <a:ext cx="11507372" cy="5737937"/>
          </a:xfrm>
        </p:spPr>
        <p:txBody>
          <a:bodyPr>
            <a:normAutofit fontScale="25000" lnSpcReduction="20000"/>
          </a:bodyPr>
          <a:lstStyle/>
          <a:p>
            <a:pPr algn="just">
              <a:lnSpc>
                <a:spcPct val="100000"/>
              </a:lnSpc>
            </a:pPr>
            <a:r>
              <a:rPr lang="en-US" sz="8000" dirty="0">
                <a:latin typeface="Verdana" panose="020B0604030504040204" pitchFamily="34" charset="0"/>
                <a:ea typeface="Verdana" panose="020B0604030504040204" pitchFamily="34" charset="0"/>
                <a:cs typeface="Verdana" panose="020B0604030504040204" pitchFamily="34" charset="0"/>
              </a:rPr>
              <a:t> We are together in the joint construction of a project of Social Work guided by values that confer dignity upon humankind, having incorporated the ideal inherited from the global struggle of workers. Our aim are the grand values of freedom, justice, radical democracy, equality, and respect for human rights, the quality of services provided in the prospect of historical construction of emancipation for each and all human beings</a:t>
            </a:r>
          </a:p>
          <a:p>
            <a:pPr algn="just">
              <a:lnSpc>
                <a:spcPct val="100000"/>
              </a:lnSpc>
            </a:pPr>
            <a:endParaRPr lang="en-US" sz="8000" dirty="0">
              <a:latin typeface="Verdana" panose="020B0604030504040204" pitchFamily="34" charset="0"/>
              <a:ea typeface="Verdana" panose="020B0604030504040204" pitchFamily="34" charset="0"/>
              <a:cs typeface="Verdana" panose="020B0604030504040204" pitchFamily="34" charset="0"/>
            </a:endParaRPr>
          </a:p>
          <a:p>
            <a:pPr algn="just">
              <a:lnSpc>
                <a:spcPct val="100000"/>
              </a:lnSpc>
            </a:pPr>
            <a:r>
              <a:rPr lang="en-GB" sz="8000" dirty="0">
                <a:latin typeface="Verdana" panose="020B0604030504040204" pitchFamily="34" charset="0"/>
                <a:ea typeface="Verdana" panose="020B0604030504040204" pitchFamily="34" charset="0"/>
                <a:cs typeface="Verdana" panose="020B0604030504040204" pitchFamily="34" charset="0"/>
              </a:rPr>
              <a:t>This project preserves its autonomy in face of leftist parties and forces. It represents the antidote to fight the disposal of labour indissociably tied to its salaried status. Donned with “ethical-political character,” it has a </a:t>
            </a:r>
            <a:r>
              <a:rPr lang="en-GB" sz="8000" i="1" dirty="0">
                <a:latin typeface="Verdana" panose="020B0604030504040204" pitchFamily="34" charset="0"/>
                <a:ea typeface="Verdana" panose="020B0604030504040204" pitchFamily="34" charset="0"/>
                <a:cs typeface="Verdana" panose="020B0604030504040204" pitchFamily="34" charset="0"/>
              </a:rPr>
              <a:t>dimension of universality that permeates the daily labour of collective interests</a:t>
            </a:r>
            <a:r>
              <a:rPr lang="en-GB" sz="8000" dirty="0">
                <a:latin typeface="Verdana" panose="020B0604030504040204" pitchFamily="34" charset="0"/>
                <a:ea typeface="Verdana" panose="020B0604030504040204" pitchFamily="34" charset="0"/>
                <a:cs typeface="Verdana" panose="020B0604030504040204" pitchFamily="34" charset="0"/>
              </a:rPr>
              <a:t>. It challenges us to decipher history and gather political strengths and professional competence to make it viable.</a:t>
            </a:r>
          </a:p>
          <a:p>
            <a:pPr algn="just">
              <a:lnSpc>
                <a:spcPct val="100000"/>
              </a:lnSpc>
            </a:pPr>
            <a:endParaRPr lang="en-GB" sz="8000" dirty="0">
              <a:latin typeface="Verdana" panose="020B0604030504040204" pitchFamily="34" charset="0"/>
              <a:ea typeface="Verdana" panose="020B0604030504040204" pitchFamily="34" charset="0"/>
              <a:cs typeface="Verdana" panose="020B0604030504040204" pitchFamily="34" charset="0"/>
            </a:endParaRPr>
          </a:p>
          <a:p>
            <a:pPr algn="just">
              <a:lnSpc>
                <a:spcPct val="100000"/>
              </a:lnSpc>
            </a:pPr>
            <a:r>
              <a:rPr lang="en-GB" sz="8000" dirty="0">
                <a:latin typeface="Verdana" panose="020B0604030504040204" pitchFamily="34" charset="0"/>
                <a:ea typeface="Verdana" panose="020B0604030504040204" pitchFamily="34" charset="0"/>
                <a:cs typeface="Verdana" panose="020B0604030504040204" pitchFamily="34" charset="0"/>
              </a:rPr>
              <a:t>This project finds itself today </a:t>
            </a:r>
            <a:r>
              <a:rPr lang="en-GB" sz="8000" i="1" dirty="0">
                <a:latin typeface="Verdana" panose="020B0604030504040204" pitchFamily="34" charset="0"/>
                <a:ea typeface="Verdana" panose="020B0604030504040204" pitchFamily="34" charset="0"/>
                <a:cs typeface="Verdana" panose="020B0604030504040204" pitchFamily="34" charset="0"/>
              </a:rPr>
              <a:t>tensioned by conservative partner projects, of an liberal and capitalistic nature</a:t>
            </a:r>
            <a:r>
              <a:rPr lang="en-GB" sz="8000" dirty="0">
                <a:latin typeface="Verdana" panose="020B0604030504040204" pitchFamily="34" charset="0"/>
                <a:ea typeface="Verdana" panose="020B0604030504040204" pitchFamily="34" charset="0"/>
                <a:cs typeface="Verdana" panose="020B0604030504040204" pitchFamily="34" charset="0"/>
              </a:rPr>
              <a:t> from differing nuances. However, in the theoretical-political dispute of counter-hegemonic projects for our countries—built from bottom to top—, parties and leftist forces and social movements’ forces are involved. </a:t>
            </a:r>
          </a:p>
          <a:p>
            <a:pPr algn="just">
              <a:lnSpc>
                <a:spcPct val="100000"/>
              </a:lnSpc>
            </a:pPr>
            <a:endParaRPr lang="en-GB" sz="8000" dirty="0">
              <a:latin typeface="Verdana" panose="020B0604030504040204" pitchFamily="34" charset="0"/>
              <a:ea typeface="Verdana" panose="020B0604030504040204" pitchFamily="34" charset="0"/>
              <a:cs typeface="Verdana" panose="020B0604030504040204" pitchFamily="34" charset="0"/>
            </a:endParaRPr>
          </a:p>
          <a:p>
            <a:pPr algn="just">
              <a:lnSpc>
                <a:spcPct val="100000"/>
              </a:lnSpc>
            </a:pPr>
            <a:r>
              <a:rPr lang="en-GB" sz="8000" dirty="0">
                <a:latin typeface="Verdana" panose="020B0604030504040204" pitchFamily="34" charset="0"/>
                <a:ea typeface="Verdana" panose="020B0604030504040204" pitchFamily="34" charset="0"/>
                <a:cs typeface="Verdana" panose="020B0604030504040204" pitchFamily="34" charset="0"/>
              </a:rPr>
              <a:t>We join our forces to theirs: the power of our professional organization, of our academic production, and of the professional work in its material and educational dimensions.</a:t>
            </a:r>
            <a:endParaRPr lang="pt-BR" sz="8000" dirty="0">
              <a:latin typeface="Verdana" panose="020B0604030504040204" pitchFamily="34" charset="0"/>
              <a:ea typeface="Verdana" panose="020B0604030504040204" pitchFamily="34" charset="0"/>
              <a:cs typeface="Verdana" panose="020B0604030504040204" pitchFamily="34" charset="0"/>
            </a:endParaRPr>
          </a:p>
          <a:p>
            <a:pPr algn="just">
              <a:lnSpc>
                <a:spcPct val="100000"/>
              </a:lnSpc>
            </a:pPr>
            <a:endParaRPr lang="pt-BR" dirty="0"/>
          </a:p>
        </p:txBody>
      </p:sp>
    </p:spTree>
    <p:extLst>
      <p:ext uri="{BB962C8B-B14F-4D97-AF65-F5344CB8AC3E}">
        <p14:creationId xmlns:p14="http://schemas.microsoft.com/office/powerpoint/2010/main" val="37606654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B225E25-654E-4FA7-BA64-B6F344951952}"/>
              </a:ext>
            </a:extLst>
          </p:cNvPr>
          <p:cNvSpPr>
            <a:spLocks noGrp="1"/>
          </p:cNvSpPr>
          <p:nvPr>
            <p:ph idx="1"/>
          </p:nvPr>
        </p:nvSpPr>
        <p:spPr/>
        <p:txBody>
          <a:bodyPr>
            <a:normAutofit fontScale="92500" lnSpcReduction="20000"/>
          </a:bodyPr>
          <a:lstStyle/>
          <a:p>
            <a:r>
              <a:rPr lang="en-GB" dirty="0"/>
              <a:t>I would like to finish off with a poem by Brazilian poet Carlos Drummond de Andrade, titled </a:t>
            </a:r>
            <a:r>
              <a:rPr lang="en-GB" i="1" dirty="0" err="1"/>
              <a:t>Mãos</a:t>
            </a:r>
            <a:r>
              <a:rPr lang="en-GB" i="1" dirty="0"/>
              <a:t> Dadas</a:t>
            </a:r>
            <a:r>
              <a:rPr lang="en-GB" dirty="0"/>
              <a:t> [Hand in Hand]: </a:t>
            </a:r>
            <a:endParaRPr lang="pt-BR" dirty="0"/>
          </a:p>
          <a:p>
            <a:endParaRPr lang="en-GB" dirty="0"/>
          </a:p>
          <a:p>
            <a:pPr marL="0" indent="0" algn="ctr">
              <a:buNone/>
            </a:pPr>
            <a:r>
              <a:rPr lang="en-GB" dirty="0"/>
              <a:t>I shall not be a poet of a withering world.</a:t>
            </a:r>
            <a:endParaRPr lang="pt-BR" dirty="0"/>
          </a:p>
          <a:p>
            <a:pPr marL="0" indent="0" algn="ctr">
              <a:buNone/>
            </a:pPr>
            <a:r>
              <a:rPr lang="en-GB" dirty="0"/>
              <a:t>I shall neither sing a future world.</a:t>
            </a:r>
            <a:endParaRPr lang="pt-BR" dirty="0"/>
          </a:p>
          <a:p>
            <a:pPr marL="0" indent="0" algn="ctr">
              <a:buNone/>
            </a:pPr>
            <a:r>
              <a:rPr lang="en-GB" dirty="0"/>
              <a:t>I am tied to life and I regard my companions.</a:t>
            </a:r>
            <a:endParaRPr lang="pt-BR" dirty="0"/>
          </a:p>
          <a:p>
            <a:pPr marL="0" indent="0" algn="ctr">
              <a:buNone/>
            </a:pPr>
            <a:r>
              <a:rPr lang="en-GB" dirty="0"/>
              <a:t>They are sullen, but feed great hopes.</a:t>
            </a:r>
            <a:endParaRPr lang="pt-BR" dirty="0"/>
          </a:p>
          <a:p>
            <a:pPr marL="0" indent="0" algn="ctr">
              <a:buNone/>
            </a:pPr>
            <a:r>
              <a:rPr lang="en-GB" dirty="0"/>
              <a:t>Among them, I consider the huge reality.</a:t>
            </a:r>
            <a:endParaRPr lang="pt-BR" dirty="0"/>
          </a:p>
          <a:p>
            <a:pPr marL="0" indent="0" algn="ctr">
              <a:buNone/>
            </a:pPr>
            <a:r>
              <a:rPr lang="en-GB" dirty="0"/>
              <a:t>The present is so grand, we shall not draw apart.</a:t>
            </a:r>
            <a:endParaRPr lang="pt-BR" dirty="0"/>
          </a:p>
          <a:p>
            <a:pPr marL="0" indent="0" algn="ctr">
              <a:buNone/>
            </a:pPr>
            <a:r>
              <a:rPr lang="en-GB" dirty="0"/>
              <a:t>Let us not draw much apart, we shall walk hand in hand</a:t>
            </a:r>
            <a:endParaRPr lang="pt-BR" dirty="0"/>
          </a:p>
          <a:p>
            <a:pPr marL="0" indent="0">
              <a:buNone/>
            </a:pPr>
            <a:r>
              <a:rPr lang="pt-BR" dirty="0"/>
              <a:t> </a:t>
            </a:r>
          </a:p>
          <a:p>
            <a:endParaRPr lang="pt-BR" dirty="0"/>
          </a:p>
          <a:p>
            <a:endParaRPr lang="pt-BR" dirty="0"/>
          </a:p>
        </p:txBody>
      </p:sp>
      <p:sp>
        <p:nvSpPr>
          <p:cNvPr id="5" name="Título 1">
            <a:extLst>
              <a:ext uri="{FF2B5EF4-FFF2-40B4-BE49-F238E27FC236}">
                <a16:creationId xmlns:a16="http://schemas.microsoft.com/office/drawing/2014/main" id="{84235529-5D81-4D1F-94B7-95FBEB46A4EA}"/>
              </a:ext>
            </a:extLst>
          </p:cNvPr>
          <p:cNvSpPr>
            <a:spLocks noGrp="1"/>
          </p:cNvSpPr>
          <p:nvPr>
            <p:ph type="title"/>
          </p:nvPr>
        </p:nvSpPr>
        <p:spPr>
          <a:xfrm>
            <a:off x="838200" y="365125"/>
            <a:ext cx="10515600" cy="1325563"/>
          </a:xfrm>
        </p:spPr>
        <p:txBody>
          <a:bodyPr/>
          <a:lstStyle/>
          <a:p>
            <a:pPr algn="ctr"/>
            <a:r>
              <a:rPr lang="en-GB" b="1" dirty="0">
                <a:solidFill>
                  <a:srgbClr val="FF0000"/>
                </a:solidFill>
                <a:latin typeface="Verdana" panose="020B0604030504040204" pitchFamily="34" charset="0"/>
                <a:ea typeface="Verdana" panose="020B0604030504040204" pitchFamily="34" charset="0"/>
                <a:cs typeface="Verdana" panose="020B0604030504040204" pitchFamily="34" charset="0"/>
              </a:rPr>
              <a:t>5. Final considerations</a:t>
            </a:r>
            <a:endParaRPr lang="pt-BR" dirty="0"/>
          </a:p>
        </p:txBody>
      </p:sp>
    </p:spTree>
    <p:extLst>
      <p:ext uri="{BB962C8B-B14F-4D97-AF65-F5344CB8AC3E}">
        <p14:creationId xmlns:p14="http://schemas.microsoft.com/office/powerpoint/2010/main" val="26190109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BC9FC5-F714-4C8C-A436-4039BC7D49EE}"/>
              </a:ext>
            </a:extLst>
          </p:cNvPr>
          <p:cNvSpPr>
            <a:spLocks noGrp="1"/>
          </p:cNvSpPr>
          <p:nvPr>
            <p:ph type="title"/>
          </p:nvPr>
        </p:nvSpPr>
        <p:spPr>
          <a:xfrm>
            <a:off x="838200" y="1317293"/>
            <a:ext cx="10515600" cy="508332"/>
          </a:xfrm>
        </p:spPr>
        <p:txBody>
          <a:bodyPr>
            <a:normAutofit fontScale="90000"/>
          </a:bodyPr>
          <a:lstStyle/>
          <a:p>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References </a:t>
            </a:r>
            <a:br>
              <a:rPr lang="pt-BR" dirty="0">
                <a:latin typeface="Verdana" panose="020B0604030504040204" pitchFamily="34" charset="0"/>
                <a:ea typeface="Verdana" panose="020B0604030504040204" pitchFamily="34" charset="0"/>
                <a:cs typeface="Verdana" panose="020B0604030504040204" pitchFamily="34" charset="0"/>
              </a:rPr>
            </a:br>
            <a:endParaRPr lang="pt-BR" dirty="0"/>
          </a:p>
        </p:txBody>
      </p:sp>
      <p:sp>
        <p:nvSpPr>
          <p:cNvPr id="3" name="Espaço Reservado para Conteúdo 2">
            <a:extLst>
              <a:ext uri="{FF2B5EF4-FFF2-40B4-BE49-F238E27FC236}">
                <a16:creationId xmlns:a16="http://schemas.microsoft.com/office/drawing/2014/main" id="{713B07B3-59A3-4899-A0A8-1053334D95E7}"/>
              </a:ext>
            </a:extLst>
          </p:cNvPr>
          <p:cNvSpPr>
            <a:spLocks noGrp="1"/>
          </p:cNvSpPr>
          <p:nvPr>
            <p:ph idx="1"/>
          </p:nvPr>
        </p:nvSpPr>
        <p:spPr/>
        <p:txBody>
          <a:bodyPr>
            <a:normAutofit fontScale="32500" lnSpcReduction="20000"/>
          </a:bodyPr>
          <a:lstStyle/>
          <a:p>
            <a:pPr marL="0" indent="0">
              <a:buNone/>
            </a:pPr>
            <a:r>
              <a:rPr lang="pt-BR" b="1" dirty="0"/>
              <a:t> </a:t>
            </a:r>
            <a:endParaRPr lang="pt-BR" dirty="0"/>
          </a:p>
          <a:p>
            <a:r>
              <a:rPr lang="pt-BR" sz="4300" dirty="0">
                <a:latin typeface="Verdana" panose="020B0604030504040204" pitchFamily="34" charset="0"/>
                <a:ea typeface="Verdana" panose="020B0604030504040204" pitchFamily="34" charset="0"/>
                <a:cs typeface="Verdana" panose="020B0604030504040204" pitchFamily="34" charset="0"/>
              </a:rPr>
              <a:t>AMARAL, A. S. A política nacional de pós-graduação e suas relações com o Serviço Social.  </a:t>
            </a:r>
            <a:r>
              <a:rPr lang="pt-BR" sz="4300" i="1" dirty="0">
                <a:latin typeface="Verdana" panose="020B0604030504040204" pitchFamily="34" charset="0"/>
                <a:ea typeface="Verdana" panose="020B0604030504040204" pitchFamily="34" charset="0"/>
                <a:cs typeface="Verdana" panose="020B0604030504040204" pitchFamily="34" charset="0"/>
              </a:rPr>
              <a:t>Revista </a:t>
            </a:r>
            <a:r>
              <a:rPr lang="pt-BR" sz="4300" i="1" dirty="0" err="1">
                <a:latin typeface="Verdana" panose="020B0604030504040204" pitchFamily="34" charset="0"/>
                <a:ea typeface="Verdana" panose="020B0604030504040204" pitchFamily="34" charset="0"/>
                <a:cs typeface="Verdana" panose="020B0604030504040204" pitchFamily="34" charset="0"/>
              </a:rPr>
              <a:t>Katálisys</a:t>
            </a:r>
            <a:r>
              <a:rPr lang="pt-BR" sz="4300" dirty="0">
                <a:latin typeface="Verdana" panose="020B0604030504040204" pitchFamily="34" charset="0"/>
                <a:ea typeface="Verdana" panose="020B0604030504040204" pitchFamily="34" charset="0"/>
                <a:cs typeface="Verdana" panose="020B0604030504040204" pitchFamily="34" charset="0"/>
              </a:rPr>
              <a:t>. Florianópolis, v. 15, n. 2, p. 230-238, jul./dez. 2012. </a:t>
            </a:r>
            <a:r>
              <a:rPr lang="pt-BR" sz="4300" u="sng" dirty="0">
                <a:latin typeface="Verdana" panose="020B0604030504040204" pitchFamily="34" charset="0"/>
                <a:ea typeface="Verdana" panose="020B0604030504040204" pitchFamily="34" charset="0"/>
                <a:cs typeface="Verdana" panose="020B0604030504040204" pitchFamily="34" charset="0"/>
                <a:hlinkClick r:id="rId2"/>
              </a:rPr>
              <a:t>https://periodicos.ufsc.br/</a:t>
            </a:r>
            <a:r>
              <a:rPr lang="pt-BR" sz="4300" u="sng" dirty="0" err="1">
                <a:latin typeface="Verdana" panose="020B0604030504040204" pitchFamily="34" charset="0"/>
                <a:ea typeface="Verdana" panose="020B0604030504040204" pitchFamily="34" charset="0"/>
                <a:cs typeface="Verdana" panose="020B0604030504040204" pitchFamily="34" charset="0"/>
                <a:hlinkClick r:id="rId2"/>
              </a:rPr>
              <a:t>index.php</a:t>
            </a:r>
            <a:r>
              <a:rPr lang="pt-BR" sz="4300" u="sng" dirty="0">
                <a:latin typeface="Verdana" panose="020B0604030504040204" pitchFamily="34" charset="0"/>
                <a:ea typeface="Verdana" panose="020B0604030504040204" pitchFamily="34" charset="0"/>
                <a:cs typeface="Verdana" panose="020B0604030504040204" pitchFamily="34" charset="0"/>
                <a:hlinkClick r:id="rId2"/>
              </a:rPr>
              <a:t>/</a:t>
            </a:r>
            <a:r>
              <a:rPr lang="pt-BR" sz="4300" u="sng" dirty="0" err="1">
                <a:latin typeface="Verdana" panose="020B0604030504040204" pitchFamily="34" charset="0"/>
                <a:ea typeface="Verdana" panose="020B0604030504040204" pitchFamily="34" charset="0"/>
                <a:cs typeface="Verdana" panose="020B0604030504040204" pitchFamily="34" charset="0"/>
                <a:hlinkClick r:id="rId2"/>
              </a:rPr>
              <a:t>katalysis</a:t>
            </a:r>
            <a:r>
              <a:rPr lang="pt-BR" sz="4300" u="sng" dirty="0">
                <a:latin typeface="Verdana" panose="020B0604030504040204" pitchFamily="34" charset="0"/>
                <a:ea typeface="Verdana" panose="020B0604030504040204" pitchFamily="34" charset="0"/>
                <a:cs typeface="Verdana" panose="020B0604030504040204" pitchFamily="34" charset="0"/>
                <a:hlinkClick r:id="rId2"/>
              </a:rPr>
              <a:t>/</a:t>
            </a:r>
            <a:r>
              <a:rPr lang="pt-BR" sz="4300" u="sng" dirty="0" err="1">
                <a:latin typeface="Verdana" panose="020B0604030504040204" pitchFamily="34" charset="0"/>
                <a:ea typeface="Verdana" panose="020B0604030504040204" pitchFamily="34" charset="0"/>
                <a:cs typeface="Verdana" panose="020B0604030504040204" pitchFamily="34" charset="0"/>
                <a:hlinkClick r:id="rId2"/>
              </a:rPr>
              <a:t>article</a:t>
            </a:r>
            <a:r>
              <a:rPr lang="pt-BR" sz="4300" u="sng" dirty="0">
                <a:latin typeface="Verdana" panose="020B0604030504040204" pitchFamily="34" charset="0"/>
                <a:ea typeface="Verdana" panose="020B0604030504040204" pitchFamily="34" charset="0"/>
                <a:cs typeface="Verdana" panose="020B0604030504040204" pitchFamily="34" charset="0"/>
                <a:hlinkClick r:id="rId2"/>
              </a:rPr>
              <a:t>/</a:t>
            </a:r>
            <a:r>
              <a:rPr lang="pt-BR" sz="4300" u="sng" dirty="0" err="1">
                <a:latin typeface="Verdana" panose="020B0604030504040204" pitchFamily="34" charset="0"/>
                <a:ea typeface="Verdana" panose="020B0604030504040204" pitchFamily="34" charset="0"/>
                <a:cs typeface="Verdana" panose="020B0604030504040204" pitchFamily="34" charset="0"/>
                <a:hlinkClick r:id="rId2"/>
              </a:rPr>
              <a:t>view</a:t>
            </a:r>
            <a:r>
              <a:rPr lang="pt-BR" sz="4300" u="sng" dirty="0">
                <a:latin typeface="Verdana" panose="020B0604030504040204" pitchFamily="34" charset="0"/>
                <a:ea typeface="Verdana" panose="020B0604030504040204" pitchFamily="34" charset="0"/>
                <a:cs typeface="Verdana" panose="020B0604030504040204" pitchFamily="34" charset="0"/>
                <a:hlinkClick r:id="rId2"/>
              </a:rPr>
              <a:t>/S1414-49802012000200009/24945. Acesso em 27/05/2018</a:t>
            </a:r>
            <a:r>
              <a:rPr lang="pt-BR" sz="4300" dirty="0">
                <a:latin typeface="Verdana" panose="020B0604030504040204" pitchFamily="34" charset="0"/>
                <a:ea typeface="Verdana" panose="020B0604030504040204" pitchFamily="34" charset="0"/>
                <a:cs typeface="Verdana" panose="020B0604030504040204" pitchFamily="34" charset="0"/>
              </a:rPr>
              <a:t>.</a:t>
            </a:r>
          </a:p>
          <a:p>
            <a:r>
              <a:rPr lang="pt-BR" sz="4300" dirty="0">
                <a:latin typeface="Verdana" panose="020B0604030504040204" pitchFamily="34" charset="0"/>
                <a:ea typeface="Verdana" panose="020B0604030504040204" pitchFamily="34" charset="0"/>
                <a:cs typeface="Verdana" panose="020B0604030504040204" pitchFamily="34" charset="0"/>
              </a:rPr>
              <a:t>ANTUNES, A. E. M. O movimento de expansão dos cursos de graduação em Serviço Social no estado do Paraná: a particularidade da Educação a Distância. Dissertação de Mestrado. Toledo (PR): UNIOESTE,, 2017.Disponível em: </a:t>
            </a:r>
            <a:r>
              <a:rPr lang="pt-BR" sz="4300" u="sng" dirty="0">
                <a:latin typeface="Verdana" panose="020B0604030504040204" pitchFamily="34" charset="0"/>
                <a:ea typeface="Verdana" panose="020B0604030504040204" pitchFamily="34" charset="0"/>
                <a:cs typeface="Verdana" panose="020B0604030504040204" pitchFamily="34" charset="0"/>
                <a:hlinkClick r:id="rId3"/>
              </a:rPr>
              <a:t>http://tede.unioeste.br/</a:t>
            </a:r>
            <a:r>
              <a:rPr lang="pt-BR" sz="4300" u="sng" dirty="0" err="1">
                <a:latin typeface="Verdana" panose="020B0604030504040204" pitchFamily="34" charset="0"/>
                <a:ea typeface="Verdana" panose="020B0604030504040204" pitchFamily="34" charset="0"/>
                <a:cs typeface="Verdana" panose="020B0604030504040204" pitchFamily="34" charset="0"/>
                <a:hlinkClick r:id="rId3"/>
              </a:rPr>
              <a:t>bitstream</a:t>
            </a:r>
            <a:r>
              <a:rPr lang="pt-BR" sz="4300" u="sng" dirty="0">
                <a:latin typeface="Verdana" panose="020B0604030504040204" pitchFamily="34" charset="0"/>
                <a:ea typeface="Verdana" panose="020B0604030504040204" pitchFamily="34" charset="0"/>
                <a:cs typeface="Verdana" panose="020B0604030504040204" pitchFamily="34" charset="0"/>
                <a:hlinkClick r:id="rId3"/>
              </a:rPr>
              <a:t>/</a:t>
            </a:r>
            <a:r>
              <a:rPr lang="pt-BR" sz="4300" u="sng" dirty="0" err="1">
                <a:latin typeface="Verdana" panose="020B0604030504040204" pitchFamily="34" charset="0"/>
                <a:ea typeface="Verdana" panose="020B0604030504040204" pitchFamily="34" charset="0"/>
                <a:cs typeface="Verdana" panose="020B0604030504040204" pitchFamily="34" charset="0"/>
                <a:hlinkClick r:id="rId3"/>
              </a:rPr>
              <a:t>tede</a:t>
            </a:r>
            <a:r>
              <a:rPr lang="pt-BR" sz="4300" u="sng" dirty="0">
                <a:latin typeface="Verdana" panose="020B0604030504040204" pitchFamily="34" charset="0"/>
                <a:ea typeface="Verdana" panose="020B0604030504040204" pitchFamily="34" charset="0"/>
                <a:cs typeface="Verdana" panose="020B0604030504040204" pitchFamily="34" charset="0"/>
                <a:hlinkClick r:id="rId3"/>
              </a:rPr>
              <a:t>/3265/2/Andressa_Antunes_2017.pdf</a:t>
            </a:r>
            <a:r>
              <a:rPr lang="pt-BR" sz="4300" dirty="0">
                <a:latin typeface="Verdana" panose="020B0604030504040204" pitchFamily="34" charset="0"/>
                <a:ea typeface="Verdana" panose="020B0604030504040204" pitchFamily="34" charset="0"/>
                <a:cs typeface="Verdana" panose="020B0604030504040204" pitchFamily="34" charset="0"/>
              </a:rPr>
              <a:t>. Acesso em 05/06/2018.</a:t>
            </a:r>
          </a:p>
          <a:p>
            <a:r>
              <a:rPr lang="pt-BR" sz="4300" dirty="0">
                <a:latin typeface="Verdana" panose="020B0604030504040204" pitchFamily="34" charset="0"/>
                <a:ea typeface="Verdana" panose="020B0604030504040204" pitchFamily="34" charset="0"/>
                <a:cs typeface="Verdana" panose="020B0604030504040204" pitchFamily="34" charset="0"/>
              </a:rPr>
              <a:t>ASSOCIAÇÃO BRASILEIRA DE ENSINO E PESQUISA EM SERVIÇO SOCIAL </a:t>
            </a:r>
            <a:r>
              <a:rPr lang="pt-BR" sz="4300" u="sng" dirty="0">
                <a:latin typeface="Verdana" panose="020B0604030504040204" pitchFamily="34" charset="0"/>
                <a:ea typeface="Verdana" panose="020B0604030504040204" pitchFamily="34" charset="0"/>
                <a:cs typeface="Verdana" panose="020B0604030504040204" pitchFamily="34" charset="0"/>
                <a:hlinkClick r:id="rId4"/>
              </a:rPr>
              <a:t>http://www.abepss.org.br/noticias/somos-assistentes-sociais-prontos-para-esistir-e-fazer-brotar-a-flor-viva-197</a:t>
            </a:r>
            <a:r>
              <a:rPr lang="pt-BR" sz="4300" dirty="0">
                <a:latin typeface="Verdana" panose="020B0604030504040204" pitchFamily="34" charset="0"/>
                <a:ea typeface="Verdana" panose="020B0604030504040204" pitchFamily="34" charset="0"/>
                <a:cs typeface="Verdana" panose="020B0604030504040204" pitchFamily="34" charset="0"/>
              </a:rPr>
              <a:t> Acesso em 15 de maio de 2018. </a:t>
            </a:r>
          </a:p>
          <a:p>
            <a:r>
              <a:rPr lang="pt-BR" sz="4300" dirty="0">
                <a:latin typeface="Verdana" panose="020B0604030504040204" pitchFamily="34" charset="0"/>
                <a:ea typeface="Verdana" panose="020B0604030504040204" pitchFamily="34" charset="0"/>
                <a:cs typeface="Verdana" panose="020B0604030504040204" pitchFamily="34" charset="0"/>
              </a:rPr>
              <a:t>________________GTPS. Grupos Temáticos de Pesquisa. h</a:t>
            </a:r>
            <a:r>
              <a:rPr lang="pt-BR" sz="4300" u="sng" dirty="0">
                <a:latin typeface="Verdana" panose="020B0604030504040204" pitchFamily="34" charset="0"/>
                <a:ea typeface="Verdana" panose="020B0604030504040204" pitchFamily="34" charset="0"/>
                <a:cs typeface="Verdana" panose="020B0604030504040204" pitchFamily="34" charset="0"/>
                <a:hlinkClick r:id="rId5"/>
              </a:rPr>
              <a:t>ttp://www.abepss.org.br/gtps.html</a:t>
            </a:r>
            <a:r>
              <a:rPr lang="pt-BR" sz="4300" dirty="0">
                <a:latin typeface="Verdana" panose="020B0604030504040204" pitchFamily="34" charset="0"/>
                <a:ea typeface="Verdana" panose="020B0604030504040204" pitchFamily="34" charset="0"/>
                <a:cs typeface="Verdana" panose="020B0604030504040204" pitchFamily="34" charset="0"/>
              </a:rPr>
              <a:t> Acesso em 30/05/2018.</a:t>
            </a:r>
          </a:p>
          <a:p>
            <a:r>
              <a:rPr lang="pt-PT" sz="4300" dirty="0">
                <a:latin typeface="Verdana" panose="020B0604030504040204" pitchFamily="34" charset="0"/>
                <a:ea typeface="Verdana" panose="020B0604030504040204" pitchFamily="34" charset="0"/>
                <a:cs typeface="Verdana" panose="020B0604030504040204" pitchFamily="34" charset="0"/>
              </a:rPr>
              <a:t>ABEPSS/CEDEPSS. Proposta básica para o projeto de formação profissional. </a:t>
            </a:r>
            <a:r>
              <a:rPr lang="pt-PT" sz="4300" i="1" dirty="0">
                <a:latin typeface="Verdana" panose="020B0604030504040204" pitchFamily="34" charset="0"/>
                <a:ea typeface="Verdana" panose="020B0604030504040204" pitchFamily="34" charset="0"/>
                <a:cs typeface="Verdana" panose="020B0604030504040204" pitchFamily="34" charset="0"/>
              </a:rPr>
              <a:t>Serviço Social e Sociedade nº 50.</a:t>
            </a:r>
            <a:r>
              <a:rPr lang="pt-PT" sz="4300" dirty="0">
                <a:latin typeface="Verdana" panose="020B0604030504040204" pitchFamily="34" charset="0"/>
                <a:ea typeface="Verdana" panose="020B0604030504040204" pitchFamily="34" charset="0"/>
                <a:cs typeface="Verdana" panose="020B0604030504040204" pitchFamily="34" charset="0"/>
              </a:rPr>
              <a:t> O Serviço Social no século XXI, São Paulo, Cortez Ed, p.143-171,  abr. 1996. </a:t>
            </a:r>
            <a:r>
              <a:rPr lang="pt-BR" sz="4300" u="sng" dirty="0">
                <a:latin typeface="Verdana" panose="020B0604030504040204" pitchFamily="34" charset="0"/>
                <a:ea typeface="Verdana" panose="020B0604030504040204" pitchFamily="34" charset="0"/>
                <a:cs typeface="Verdana" panose="020B0604030504040204" pitchFamily="34" charset="0"/>
                <a:hlinkClick r:id="rId6"/>
              </a:rPr>
              <a:t>http://agenciabrasil.ebc.com.br/internacional/noticia/2017-05/desigualdade-na-america-latina-segue-em-ritmo-muito-alto-diz-cepal</a:t>
            </a:r>
            <a:endParaRPr lang="pt-BR" sz="4300" dirty="0">
              <a:latin typeface="Verdana" panose="020B0604030504040204" pitchFamily="34" charset="0"/>
              <a:ea typeface="Verdana" panose="020B0604030504040204" pitchFamily="34" charset="0"/>
              <a:cs typeface="Verdana" panose="020B0604030504040204" pitchFamily="34" charset="0"/>
            </a:endParaRPr>
          </a:p>
          <a:p>
            <a:r>
              <a:rPr lang="pt-PT" sz="4300" dirty="0">
                <a:latin typeface="Verdana" panose="020B0604030504040204" pitchFamily="34" charset="0"/>
                <a:ea typeface="Verdana" panose="020B0604030504040204" pitchFamily="34" charset="0"/>
                <a:cs typeface="Verdana" panose="020B0604030504040204" pitchFamily="34" charset="0"/>
              </a:rPr>
              <a:t>BEHRING, E. R. </a:t>
            </a:r>
            <a:r>
              <a:rPr lang="pt-BR" sz="4300" i="1" dirty="0">
                <a:latin typeface="Verdana" panose="020B0604030504040204" pitchFamily="34" charset="0"/>
                <a:ea typeface="Verdana" panose="020B0604030504040204" pitchFamily="34" charset="0"/>
                <a:cs typeface="Verdana" panose="020B0604030504040204" pitchFamily="34" charset="0"/>
              </a:rPr>
              <a:t>Brasil em contrarreforma</a:t>
            </a:r>
            <a:r>
              <a:rPr lang="pt-BR" sz="4300" dirty="0">
                <a:latin typeface="Verdana" panose="020B0604030504040204" pitchFamily="34" charset="0"/>
                <a:ea typeface="Verdana" panose="020B0604030504040204" pitchFamily="34" charset="0"/>
                <a:cs typeface="Verdana" panose="020B0604030504040204" pitchFamily="34" charset="0"/>
              </a:rPr>
              <a:t>. Desestruturação do Estado e perda de direitos. São Paulo: Cortez, 2003.</a:t>
            </a:r>
          </a:p>
          <a:p>
            <a:r>
              <a:rPr lang="pt-BR" sz="4300" dirty="0">
                <a:latin typeface="Verdana" panose="020B0604030504040204" pitchFamily="34" charset="0"/>
                <a:ea typeface="Verdana" panose="020B0604030504040204" pitchFamily="34" charset="0"/>
                <a:cs typeface="Verdana" panose="020B0604030504040204" pitchFamily="34" charset="0"/>
              </a:rPr>
              <a:t>BEHRING, E. R.; e BOSCHETTI, I. </a:t>
            </a:r>
            <a:r>
              <a:rPr lang="pt-BR" sz="4300" i="1" dirty="0">
                <a:latin typeface="Verdana" panose="020B0604030504040204" pitchFamily="34" charset="0"/>
                <a:ea typeface="Verdana" panose="020B0604030504040204" pitchFamily="34" charset="0"/>
                <a:cs typeface="Verdana" panose="020B0604030504040204" pitchFamily="34" charset="0"/>
              </a:rPr>
              <a:t>Política social</a:t>
            </a:r>
            <a:r>
              <a:rPr lang="pt-BR" sz="4300" dirty="0">
                <a:latin typeface="Verdana" panose="020B0604030504040204" pitchFamily="34" charset="0"/>
                <a:ea typeface="Verdana" panose="020B0604030504040204" pitchFamily="34" charset="0"/>
                <a:cs typeface="Verdana" panose="020B0604030504040204" pitchFamily="34" charset="0"/>
              </a:rPr>
              <a:t>: fundamentos e história. São Paulo: Cortez, Col. Biblioteca Básica de Serviço Social, vol. 2, 2006.</a:t>
            </a:r>
          </a:p>
          <a:p>
            <a:endParaRPr lang="pt-BR" dirty="0"/>
          </a:p>
        </p:txBody>
      </p:sp>
    </p:spTree>
    <p:extLst>
      <p:ext uri="{BB962C8B-B14F-4D97-AF65-F5344CB8AC3E}">
        <p14:creationId xmlns:p14="http://schemas.microsoft.com/office/powerpoint/2010/main" val="22174884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85E352-5F7C-4473-8513-29F728A5F3F1}"/>
              </a:ext>
            </a:extLst>
          </p:cNvPr>
          <p:cNvSpPr>
            <a:spLocks noGrp="1"/>
          </p:cNvSpPr>
          <p:nvPr>
            <p:ph type="title"/>
          </p:nvPr>
        </p:nvSpPr>
        <p:spPr/>
        <p:txBody>
          <a:bodyPr>
            <a:normAutofit/>
          </a:bodyPr>
          <a:lstStyle/>
          <a:p>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References</a:t>
            </a:r>
            <a:endParaRPr lang="pt-BR" sz="3600" dirty="0"/>
          </a:p>
        </p:txBody>
      </p:sp>
      <p:sp>
        <p:nvSpPr>
          <p:cNvPr id="3" name="Espaço Reservado para Conteúdo 2">
            <a:extLst>
              <a:ext uri="{FF2B5EF4-FFF2-40B4-BE49-F238E27FC236}">
                <a16:creationId xmlns:a16="http://schemas.microsoft.com/office/drawing/2014/main" id="{4094EDEC-9040-4428-9384-BFB68C4E24BA}"/>
              </a:ext>
            </a:extLst>
          </p:cNvPr>
          <p:cNvSpPr>
            <a:spLocks noGrp="1"/>
          </p:cNvSpPr>
          <p:nvPr>
            <p:ph idx="1"/>
          </p:nvPr>
        </p:nvSpPr>
        <p:spPr/>
        <p:txBody>
          <a:bodyPr>
            <a:normAutofit fontScale="32500" lnSpcReduction="20000"/>
          </a:bodyPr>
          <a:lstStyle/>
          <a:p>
            <a:r>
              <a:rPr lang="pt-BR" sz="4300" dirty="0">
                <a:latin typeface="Verdana" panose="020B0604030504040204" pitchFamily="34" charset="0"/>
                <a:ea typeface="Verdana" panose="020B0604030504040204" pitchFamily="34" charset="0"/>
                <a:cs typeface="Verdana" panose="020B0604030504040204" pitchFamily="34" charset="0"/>
              </a:rPr>
              <a:t>BRASIL. Ministério da Educação. Coordenação de Aperfeiçoamento de Pessoal de Nível Superior. </a:t>
            </a:r>
            <a:r>
              <a:rPr lang="pt-BR" sz="4300" i="1" dirty="0">
                <a:latin typeface="Verdana" panose="020B0604030504040204" pitchFamily="34" charset="0"/>
                <a:ea typeface="Verdana" panose="020B0604030504040204" pitchFamily="34" charset="0"/>
                <a:cs typeface="Verdana" panose="020B0604030504040204" pitchFamily="34" charset="0"/>
              </a:rPr>
              <a:t>Plano Nacional de Pós-Graduação – PNPG 2011-2020</a:t>
            </a:r>
            <a:r>
              <a:rPr lang="pt-BR" sz="4300" dirty="0">
                <a:latin typeface="Verdana" panose="020B0604030504040204" pitchFamily="34" charset="0"/>
                <a:ea typeface="Verdana" panose="020B0604030504040204" pitchFamily="34" charset="0"/>
                <a:cs typeface="Verdana" panose="020B0604030504040204" pitchFamily="34" charset="0"/>
              </a:rPr>
              <a:t> </a:t>
            </a:r>
            <a:r>
              <a:rPr lang="pt-BR" sz="4200" dirty="0">
                <a:latin typeface="Verdana" panose="020B0604030504040204" pitchFamily="34" charset="0"/>
                <a:ea typeface="Verdana" panose="020B0604030504040204" pitchFamily="34" charset="0"/>
                <a:cs typeface="Verdana" panose="020B0604030504040204" pitchFamily="34" charset="0"/>
              </a:rPr>
              <a:t>/ Coordenação de Pessoal de Nível Superior.  – Brasília, DF: CAPES, 2010 2 v    </a:t>
            </a:r>
            <a:r>
              <a:rPr lang="pt-PT" sz="4200" u="sng" dirty="0">
                <a:latin typeface="Verdana" panose="020B0604030504040204" pitchFamily="34" charset="0"/>
                <a:ea typeface="Verdana" panose="020B0604030504040204" pitchFamily="34" charset="0"/>
                <a:cs typeface="Verdana" panose="020B0604030504040204" pitchFamily="34" charset="0"/>
              </a:rPr>
              <a:t>http//portal.mec.gov</a:t>
            </a:r>
            <a:endParaRPr lang="pt-BR" sz="4200" dirty="0">
              <a:latin typeface="Verdana" panose="020B0604030504040204" pitchFamily="34" charset="0"/>
              <a:ea typeface="Verdana" panose="020B0604030504040204" pitchFamily="34" charset="0"/>
              <a:cs typeface="Verdana" panose="020B0604030504040204" pitchFamily="34" charset="0"/>
            </a:endParaRPr>
          </a:p>
          <a:p>
            <a:r>
              <a:rPr lang="pt-BR" sz="4200" dirty="0">
                <a:latin typeface="Verdana" panose="020B0604030504040204" pitchFamily="34" charset="0"/>
                <a:ea typeface="Verdana" panose="020B0604030504040204" pitchFamily="34" charset="0"/>
                <a:cs typeface="Verdana" panose="020B0604030504040204" pitchFamily="34" charset="0"/>
              </a:rPr>
              <a:t>BRASIL. MEC-SESU-Coordenação da Comissão de Especialistas de Ensino- Comissão de Especialistas de Ensino (CCEE). Comissão de Especialistas de Ensino em Serviço Social (CONESS). </a:t>
            </a:r>
            <a:r>
              <a:rPr lang="pt-BR" sz="4200" i="1" dirty="0">
                <a:latin typeface="Verdana" panose="020B0604030504040204" pitchFamily="34" charset="0"/>
                <a:ea typeface="Verdana" panose="020B0604030504040204" pitchFamily="34" charset="0"/>
                <a:cs typeface="Verdana" panose="020B0604030504040204" pitchFamily="34" charset="0"/>
              </a:rPr>
              <a:t>Diretrizes Curriculares. Curso Serviço Social. </a:t>
            </a:r>
            <a:r>
              <a:rPr lang="pt-BR" sz="4200" dirty="0">
                <a:latin typeface="Verdana" panose="020B0604030504040204" pitchFamily="34" charset="0"/>
                <a:ea typeface="Verdana" panose="020B0604030504040204" pitchFamily="34" charset="0"/>
                <a:cs typeface="Verdana" panose="020B0604030504040204" pitchFamily="34" charset="0"/>
              </a:rPr>
              <a:t>Brasília, fevereiro de 1999. Disponível em:   </a:t>
            </a:r>
            <a:r>
              <a:rPr lang="pt-BR" sz="4200" u="sng" dirty="0">
                <a:latin typeface="Verdana" panose="020B0604030504040204" pitchFamily="34" charset="0"/>
                <a:ea typeface="Verdana" panose="020B0604030504040204" pitchFamily="34" charset="0"/>
                <a:cs typeface="Verdana" panose="020B0604030504040204" pitchFamily="34" charset="0"/>
                <a:hlinkClick r:id="rId2"/>
              </a:rPr>
              <a:t>http://www.cfess.org.br/arquivos/legislacao_diretrizes.pdf</a:t>
            </a:r>
            <a:r>
              <a:rPr lang="pt-BR" sz="4200" u="sng" dirty="0">
                <a:latin typeface="Verdana" panose="020B0604030504040204" pitchFamily="34" charset="0"/>
                <a:ea typeface="Verdana" panose="020B0604030504040204" pitchFamily="34" charset="0"/>
                <a:cs typeface="Verdana" panose="020B0604030504040204" pitchFamily="34" charset="0"/>
              </a:rPr>
              <a:t>.</a:t>
            </a:r>
            <a:r>
              <a:rPr lang="pt-BR" sz="4200" dirty="0">
                <a:latin typeface="Verdana" panose="020B0604030504040204" pitchFamily="34" charset="0"/>
                <a:ea typeface="Verdana" panose="020B0604030504040204" pitchFamily="34" charset="0"/>
                <a:cs typeface="Verdana" panose="020B0604030504040204" pitchFamily="34" charset="0"/>
              </a:rPr>
              <a:t>  Acesso em 24/07/2014.</a:t>
            </a:r>
          </a:p>
          <a:p>
            <a:r>
              <a:rPr lang="pt-BR" sz="4200" dirty="0">
                <a:latin typeface="Verdana" panose="020B0604030504040204" pitchFamily="34" charset="0"/>
                <a:ea typeface="Verdana" panose="020B0604030504040204" pitchFamily="34" charset="0"/>
                <a:cs typeface="Verdana" panose="020B0604030504040204" pitchFamily="34" charset="0"/>
              </a:rPr>
              <a:t>BANCO MUNDIAL. </a:t>
            </a:r>
            <a:r>
              <a:rPr lang="pt-BR" sz="4200" dirty="0" err="1">
                <a:latin typeface="Verdana" panose="020B0604030504040204" pitchFamily="34" charset="0"/>
                <a:ea typeface="Verdana" panose="020B0604030504040204" pitchFamily="34" charset="0"/>
                <a:cs typeface="Verdana" panose="020B0604030504040204" pitchFamily="34" charset="0"/>
              </a:rPr>
              <a:t>Reseña</a:t>
            </a:r>
            <a:r>
              <a:rPr lang="pt-BR" sz="4200" dirty="0">
                <a:latin typeface="Verdana" panose="020B0604030504040204" pitchFamily="34" charset="0"/>
                <a:ea typeface="Verdana" panose="020B0604030504040204" pitchFamily="34" charset="0"/>
                <a:cs typeface="Verdana" panose="020B0604030504040204" pitchFamily="34" charset="0"/>
              </a:rPr>
              <a:t>. Prosperidade compartida y </a:t>
            </a:r>
            <a:r>
              <a:rPr lang="pt-BR" sz="4200" dirty="0" err="1">
                <a:latin typeface="Verdana" panose="020B0604030504040204" pitchFamily="34" charset="0"/>
                <a:ea typeface="Verdana" panose="020B0604030504040204" pitchFamily="34" charset="0"/>
                <a:cs typeface="Verdana" panose="020B0604030504040204" pitchFamily="34" charset="0"/>
              </a:rPr>
              <a:t>fin</a:t>
            </a:r>
            <a:r>
              <a:rPr lang="pt-BR" sz="4200" dirty="0">
                <a:latin typeface="Verdana" panose="020B0604030504040204" pitchFamily="34" charset="0"/>
                <a:ea typeface="Verdana" panose="020B0604030504040204" pitchFamily="34" charset="0"/>
                <a:cs typeface="Verdana" panose="020B0604030504040204" pitchFamily="34" charset="0"/>
              </a:rPr>
              <a:t> de </a:t>
            </a:r>
            <a:r>
              <a:rPr lang="pt-BR" sz="4200" dirty="0" err="1">
                <a:latin typeface="Verdana" panose="020B0604030504040204" pitchFamily="34" charset="0"/>
                <a:ea typeface="Verdana" panose="020B0604030504040204" pitchFamily="34" charset="0"/>
                <a:cs typeface="Verdana" panose="020B0604030504040204" pitchFamily="34" charset="0"/>
              </a:rPr>
              <a:t>la</a:t>
            </a:r>
            <a:r>
              <a:rPr lang="pt-BR" sz="4200" dirty="0">
                <a:latin typeface="Verdana" panose="020B0604030504040204" pitchFamily="34" charset="0"/>
                <a:ea typeface="Verdana" panose="020B0604030504040204" pitchFamily="34" charset="0"/>
                <a:cs typeface="Verdana" panose="020B0604030504040204" pitchFamily="34" charset="0"/>
              </a:rPr>
              <a:t> pobreza em América Latina y </a:t>
            </a:r>
            <a:r>
              <a:rPr lang="pt-BR" sz="4200" dirty="0" err="1">
                <a:latin typeface="Verdana" panose="020B0604030504040204" pitchFamily="34" charset="0"/>
                <a:ea typeface="Verdana" panose="020B0604030504040204" pitchFamily="34" charset="0"/>
                <a:cs typeface="Verdana" panose="020B0604030504040204" pitchFamily="34" charset="0"/>
              </a:rPr>
              <a:t>el</a:t>
            </a:r>
            <a:r>
              <a:rPr lang="pt-BR" sz="4200" dirty="0">
                <a:latin typeface="Verdana" panose="020B0604030504040204" pitchFamily="34" charset="0"/>
                <a:ea typeface="Verdana" panose="020B0604030504040204" pitchFamily="34" charset="0"/>
                <a:cs typeface="Verdana" panose="020B0604030504040204" pitchFamily="34" charset="0"/>
              </a:rPr>
              <a:t> Caribe. </a:t>
            </a:r>
            <a:r>
              <a:rPr lang="pt-BR" sz="4200" u="sng" dirty="0">
                <a:latin typeface="Verdana" panose="020B0604030504040204" pitchFamily="34" charset="0"/>
                <a:ea typeface="Verdana" panose="020B0604030504040204" pitchFamily="34" charset="0"/>
                <a:cs typeface="Verdana" panose="020B0604030504040204" pitchFamily="34" charset="0"/>
                <a:hlinkClick r:id="rId3"/>
              </a:rPr>
              <a:t>http://www.resbr.net.br/wp-content/uploads/2015/05/resumo.pdf</a:t>
            </a:r>
            <a:r>
              <a:rPr lang="pt-BR" sz="4200" dirty="0">
                <a:latin typeface="Verdana" panose="020B0604030504040204" pitchFamily="34" charset="0"/>
                <a:ea typeface="Verdana" panose="020B0604030504040204" pitchFamily="34" charset="0"/>
                <a:cs typeface="Verdana" panose="020B0604030504040204" pitchFamily="34" charset="0"/>
              </a:rPr>
              <a:t> Acesso em 28 de maio de 2018   </a:t>
            </a:r>
          </a:p>
          <a:p>
            <a:r>
              <a:rPr lang="pt-BR" sz="4200" dirty="0">
                <a:latin typeface="Verdana" panose="020B0604030504040204" pitchFamily="34" charset="0"/>
                <a:ea typeface="Verdana" panose="020B0604030504040204" pitchFamily="34" charset="0"/>
                <a:cs typeface="Verdana" panose="020B0604030504040204" pitchFamily="34" charset="0"/>
              </a:rPr>
              <a:t>BANCO MUNDIAL. </a:t>
            </a:r>
            <a:r>
              <a:rPr lang="pt-BR" sz="4200" i="1" dirty="0">
                <a:latin typeface="Verdana" panose="020B0604030504040204" pitchFamily="34" charset="0"/>
                <a:ea typeface="Verdana" panose="020B0604030504040204" pitchFamily="34" charset="0"/>
                <a:cs typeface="Verdana" panose="020B0604030504040204" pitchFamily="34" charset="0"/>
              </a:rPr>
              <a:t>La </a:t>
            </a:r>
            <a:r>
              <a:rPr lang="pt-BR" sz="4200" i="1" dirty="0" err="1">
                <a:latin typeface="Verdana" panose="020B0604030504040204" pitchFamily="34" charset="0"/>
                <a:ea typeface="Verdana" panose="020B0604030504040204" pitchFamily="34" charset="0"/>
                <a:cs typeface="Verdana" panose="020B0604030504040204" pitchFamily="34" charset="0"/>
              </a:rPr>
              <a:t>enseñanza</a:t>
            </a:r>
            <a:r>
              <a:rPr lang="pt-BR" sz="4200" i="1" dirty="0">
                <a:latin typeface="Verdana" panose="020B0604030504040204" pitchFamily="34" charset="0"/>
                <a:ea typeface="Verdana" panose="020B0604030504040204" pitchFamily="34" charset="0"/>
                <a:cs typeface="Verdana" panose="020B0604030504040204" pitchFamily="34" charset="0"/>
              </a:rPr>
              <a:t> superior - </a:t>
            </a:r>
            <a:r>
              <a:rPr lang="pt-BR" sz="4200" dirty="0" err="1">
                <a:latin typeface="Verdana" panose="020B0604030504040204" pitchFamily="34" charset="0"/>
                <a:ea typeface="Verdana" panose="020B0604030504040204" pitchFamily="34" charset="0"/>
                <a:cs typeface="Verdana" panose="020B0604030504040204" pitchFamily="34" charset="0"/>
              </a:rPr>
              <a:t>Las</a:t>
            </a:r>
            <a:r>
              <a:rPr lang="pt-BR" sz="4200" dirty="0">
                <a:latin typeface="Verdana" panose="020B0604030504040204" pitchFamily="34" charset="0"/>
                <a:ea typeface="Verdana" panose="020B0604030504040204" pitchFamily="34" charset="0"/>
                <a:cs typeface="Verdana" panose="020B0604030504040204" pitchFamily="34" charset="0"/>
              </a:rPr>
              <a:t> lecciones derivadas de </a:t>
            </a:r>
            <a:r>
              <a:rPr lang="pt-BR" sz="4200" dirty="0" err="1">
                <a:latin typeface="Verdana" panose="020B0604030504040204" pitchFamily="34" charset="0"/>
                <a:ea typeface="Verdana" panose="020B0604030504040204" pitchFamily="34" charset="0"/>
                <a:cs typeface="Verdana" panose="020B0604030504040204" pitchFamily="34" charset="0"/>
              </a:rPr>
              <a:t>la</a:t>
            </a:r>
            <a:r>
              <a:rPr lang="pt-BR" sz="4200" dirty="0">
                <a:latin typeface="Verdana" panose="020B0604030504040204" pitchFamily="34" charset="0"/>
                <a:ea typeface="Verdana" panose="020B0604030504040204" pitchFamily="34" charset="0"/>
                <a:cs typeface="Verdana" panose="020B0604030504040204" pitchFamily="34" charset="0"/>
              </a:rPr>
              <a:t> experiencia. Washington, 1994. Disponível em: </a:t>
            </a:r>
            <a:r>
              <a:rPr lang="pt-BR" sz="4200" u="sng" dirty="0">
                <a:latin typeface="Verdana" panose="020B0604030504040204" pitchFamily="34" charset="0"/>
                <a:ea typeface="Verdana" panose="020B0604030504040204" pitchFamily="34" charset="0"/>
                <a:cs typeface="Verdana" panose="020B0604030504040204" pitchFamily="34" charset="0"/>
                <a:hlinkClick r:id="rId4"/>
              </a:rPr>
              <a:t>http://www.bancomundial.org.br</a:t>
            </a:r>
            <a:r>
              <a:rPr lang="pt-BR" sz="4200" dirty="0">
                <a:latin typeface="Verdana" panose="020B0604030504040204" pitchFamily="34" charset="0"/>
                <a:ea typeface="Verdana" panose="020B0604030504040204" pitchFamily="34" charset="0"/>
                <a:cs typeface="Verdana" panose="020B0604030504040204" pitchFamily="34" charset="0"/>
              </a:rPr>
              <a:t>&gt;. Acesso em: 7 abr. 2010.         [ </a:t>
            </a:r>
            <a:r>
              <a:rPr lang="pt-BR" sz="4200" u="sng" dirty="0">
                <a:latin typeface="Verdana" panose="020B0604030504040204" pitchFamily="34" charset="0"/>
                <a:ea typeface="Verdana" panose="020B0604030504040204" pitchFamily="34" charset="0"/>
                <a:cs typeface="Verdana" panose="020B0604030504040204" pitchFamily="34" charset="0"/>
              </a:rPr>
              <a:t>Links</a:t>
            </a:r>
            <a:r>
              <a:rPr lang="pt-BR" sz="4200" dirty="0">
                <a:latin typeface="Verdana" panose="020B0604030504040204" pitchFamily="34" charset="0"/>
                <a:ea typeface="Verdana" panose="020B0604030504040204" pitchFamily="34" charset="0"/>
                <a:cs typeface="Verdana" panose="020B0604030504040204" pitchFamily="34" charset="0"/>
              </a:rPr>
              <a:t> ]</a:t>
            </a:r>
          </a:p>
          <a:p>
            <a:r>
              <a:rPr lang="pt-BR" sz="4200" dirty="0">
                <a:latin typeface="Verdana" panose="020B0604030504040204" pitchFamily="34" charset="0"/>
                <a:ea typeface="Verdana" panose="020B0604030504040204" pitchFamily="34" charset="0"/>
                <a:cs typeface="Verdana" panose="020B0604030504040204" pitchFamily="34" charset="0"/>
              </a:rPr>
              <a:t>______. </a:t>
            </a:r>
            <a:r>
              <a:rPr lang="pt-BR" sz="4200" i="1" dirty="0">
                <a:latin typeface="Verdana" panose="020B0604030504040204" pitchFamily="34" charset="0"/>
                <a:ea typeface="Verdana" panose="020B0604030504040204" pitchFamily="34" charset="0"/>
                <a:cs typeface="Verdana" panose="020B0604030504040204" pitchFamily="34" charset="0"/>
              </a:rPr>
              <a:t>Construir sociedades de </a:t>
            </a:r>
            <a:r>
              <a:rPr lang="pt-BR" sz="4200" i="1" dirty="0" err="1">
                <a:latin typeface="Verdana" panose="020B0604030504040204" pitchFamily="34" charset="0"/>
                <a:ea typeface="Verdana" panose="020B0604030504040204" pitchFamily="34" charset="0"/>
                <a:cs typeface="Verdana" panose="020B0604030504040204" pitchFamily="34" charset="0"/>
              </a:rPr>
              <a:t>conocimiento</a:t>
            </a:r>
            <a:r>
              <a:rPr lang="pt-BR" sz="4200" dirty="0">
                <a:latin typeface="Verdana" panose="020B0604030504040204" pitchFamily="34" charset="0"/>
                <a:ea typeface="Verdana" panose="020B0604030504040204" pitchFamily="34" charset="0"/>
                <a:cs typeface="Verdana" panose="020B0604030504040204" pitchFamily="34" charset="0"/>
              </a:rPr>
              <a:t>: </a:t>
            </a:r>
            <a:r>
              <a:rPr lang="pt-BR" sz="4200" dirty="0" err="1">
                <a:latin typeface="Verdana" panose="020B0604030504040204" pitchFamily="34" charset="0"/>
                <a:ea typeface="Verdana" panose="020B0604030504040204" pitchFamily="34" charset="0"/>
                <a:cs typeface="Verdana" panose="020B0604030504040204" pitchFamily="34" charset="0"/>
              </a:rPr>
              <a:t>nuevos</a:t>
            </a:r>
            <a:r>
              <a:rPr lang="pt-BR" sz="4200" dirty="0">
                <a:latin typeface="Verdana" panose="020B0604030504040204" pitchFamily="34" charset="0"/>
                <a:ea typeface="Verdana" panose="020B0604030504040204" pitchFamily="34" charset="0"/>
                <a:cs typeface="Verdana" panose="020B0604030504040204" pitchFamily="34" charset="0"/>
              </a:rPr>
              <a:t> </a:t>
            </a:r>
            <a:r>
              <a:rPr lang="pt-BR" sz="4200" dirty="0" err="1">
                <a:latin typeface="Verdana" panose="020B0604030504040204" pitchFamily="34" charset="0"/>
                <a:ea typeface="Verdana" panose="020B0604030504040204" pitchFamily="34" charset="0"/>
                <a:cs typeface="Verdana" panose="020B0604030504040204" pitchFamily="34" charset="0"/>
              </a:rPr>
              <a:t>desafíos</a:t>
            </a:r>
            <a:r>
              <a:rPr lang="pt-BR" sz="4200" dirty="0">
                <a:latin typeface="Verdana" panose="020B0604030504040204" pitchFamily="34" charset="0"/>
                <a:ea typeface="Verdana" panose="020B0604030504040204" pitchFamily="34" charset="0"/>
                <a:cs typeface="Verdana" panose="020B0604030504040204" pitchFamily="34" charset="0"/>
              </a:rPr>
              <a:t> para </a:t>
            </a:r>
            <a:r>
              <a:rPr lang="pt-BR" sz="4200" dirty="0" err="1">
                <a:latin typeface="Verdana" panose="020B0604030504040204" pitchFamily="34" charset="0"/>
                <a:ea typeface="Verdana" panose="020B0604030504040204" pitchFamily="34" charset="0"/>
                <a:cs typeface="Verdana" panose="020B0604030504040204" pitchFamily="34" charset="0"/>
              </a:rPr>
              <a:t>la</a:t>
            </a:r>
            <a:r>
              <a:rPr lang="pt-BR" sz="4200" dirty="0">
                <a:latin typeface="Verdana" panose="020B0604030504040204" pitchFamily="34" charset="0"/>
                <a:ea typeface="Verdana" panose="020B0604030504040204" pitchFamily="34" charset="0"/>
                <a:cs typeface="Verdana" panose="020B0604030504040204" pitchFamily="34" charset="0"/>
              </a:rPr>
              <a:t> </a:t>
            </a:r>
            <a:r>
              <a:rPr lang="pt-BR" sz="4200" dirty="0" err="1">
                <a:latin typeface="Verdana" panose="020B0604030504040204" pitchFamily="34" charset="0"/>
                <a:ea typeface="Verdana" panose="020B0604030504040204" pitchFamily="34" charset="0"/>
                <a:cs typeface="Verdana" panose="020B0604030504040204" pitchFamily="34" charset="0"/>
              </a:rPr>
              <a:t>educación</a:t>
            </a:r>
            <a:r>
              <a:rPr lang="pt-BR" sz="4200" dirty="0">
                <a:latin typeface="Verdana" panose="020B0604030504040204" pitchFamily="34" charset="0"/>
                <a:ea typeface="Verdana" panose="020B0604030504040204" pitchFamily="34" charset="0"/>
                <a:cs typeface="Verdana" panose="020B0604030504040204" pitchFamily="34" charset="0"/>
              </a:rPr>
              <a:t> terciaria. 2002. Disponível em: &lt;</a:t>
            </a:r>
            <a:r>
              <a:rPr lang="pt-BR" sz="4200" u="sng" dirty="0">
                <a:latin typeface="Verdana" panose="020B0604030504040204" pitchFamily="34" charset="0"/>
                <a:ea typeface="Verdana" panose="020B0604030504040204" pitchFamily="34" charset="0"/>
                <a:cs typeface="Verdana" panose="020B0604030504040204" pitchFamily="34" charset="0"/>
                <a:hlinkClick r:id="rId5"/>
              </a:rPr>
              <a:t>http://siteresources.worldbank.org/EDUCATION/</a:t>
            </a:r>
            <a:r>
              <a:rPr lang="pt-BR" sz="4200" u="sng" dirty="0" err="1">
                <a:latin typeface="Verdana" panose="020B0604030504040204" pitchFamily="34" charset="0"/>
                <a:ea typeface="Verdana" panose="020B0604030504040204" pitchFamily="34" charset="0"/>
                <a:cs typeface="Verdana" panose="020B0604030504040204" pitchFamily="34" charset="0"/>
                <a:hlinkClick r:id="rId5"/>
              </a:rPr>
              <a:t>Resources</a:t>
            </a:r>
            <a:r>
              <a:rPr lang="pt-BR" sz="4200" u="sng" dirty="0">
                <a:latin typeface="Verdana" panose="020B0604030504040204" pitchFamily="34" charset="0"/>
                <a:ea typeface="Verdana" panose="020B0604030504040204" pitchFamily="34" charset="0"/>
                <a:cs typeface="Verdana" panose="020B0604030504040204" pitchFamily="34" charset="0"/>
                <a:hlinkClick r:id="rId5"/>
              </a:rPr>
              <a:t>/278200-1099079877269/547664-1099079956815/CKS-spanish.pdf</a:t>
            </a:r>
            <a:r>
              <a:rPr lang="pt-BR" sz="4200" dirty="0">
                <a:latin typeface="Verdana" panose="020B0604030504040204" pitchFamily="34" charset="0"/>
                <a:ea typeface="Verdana" panose="020B0604030504040204" pitchFamily="34" charset="0"/>
                <a:cs typeface="Verdana" panose="020B0604030504040204" pitchFamily="34" charset="0"/>
              </a:rPr>
              <a:t>&gt;. Acesso em: 8 abr. 2010.         [ </a:t>
            </a:r>
            <a:r>
              <a:rPr lang="pt-BR" sz="4200" u="sng" dirty="0">
                <a:latin typeface="Verdana" panose="020B0604030504040204" pitchFamily="34" charset="0"/>
                <a:ea typeface="Verdana" panose="020B0604030504040204" pitchFamily="34" charset="0"/>
                <a:cs typeface="Verdana" panose="020B0604030504040204" pitchFamily="34" charset="0"/>
              </a:rPr>
              <a:t>Links</a:t>
            </a:r>
            <a:r>
              <a:rPr lang="pt-BR" sz="4200" dirty="0">
                <a:latin typeface="Verdana" panose="020B0604030504040204" pitchFamily="34" charset="0"/>
                <a:ea typeface="Verdana" panose="020B0604030504040204" pitchFamily="34" charset="0"/>
                <a:cs typeface="Verdana" panose="020B0604030504040204" pitchFamily="34" charset="0"/>
              </a:rPr>
              <a:t> ]</a:t>
            </a:r>
          </a:p>
          <a:p>
            <a:pPr fontAlgn="base"/>
            <a:r>
              <a:rPr lang="pt-BR" sz="4200" dirty="0">
                <a:latin typeface="Verdana" panose="020B0604030504040204" pitchFamily="34" charset="0"/>
                <a:ea typeface="Verdana" panose="020B0604030504040204" pitchFamily="34" charset="0"/>
                <a:cs typeface="Verdana" panose="020B0604030504040204" pitchFamily="34" charset="0"/>
              </a:rPr>
              <a:t>CONSELHO FEDERAL DE SERVIÇO SOCIAL - CFESS. </a:t>
            </a:r>
            <a:r>
              <a:rPr lang="pt-BR" sz="4200" u="sng" dirty="0">
                <a:latin typeface="Verdana" panose="020B0604030504040204" pitchFamily="34" charset="0"/>
                <a:ea typeface="Verdana" panose="020B0604030504040204" pitchFamily="34" charset="0"/>
                <a:cs typeface="Verdana" panose="020B0604030504040204" pitchFamily="34" charset="0"/>
                <a:hlinkClick r:id="rId6"/>
              </a:rPr>
              <a:t>http://www.cfess.org.br/visualizar/menu/local/regulamentacao-da-profissao</a:t>
            </a:r>
            <a:r>
              <a:rPr lang="pt-BR" sz="4200" dirty="0">
                <a:latin typeface="Verdana" panose="020B0604030504040204" pitchFamily="34" charset="0"/>
                <a:ea typeface="Verdana" panose="020B0604030504040204" pitchFamily="34" charset="0"/>
                <a:cs typeface="Verdana" panose="020B0604030504040204" pitchFamily="34" charset="0"/>
              </a:rPr>
              <a:t> Acesso em 04 de junho de 2018.</a:t>
            </a:r>
          </a:p>
          <a:p>
            <a:r>
              <a:rPr lang="pt-BR" sz="4200" dirty="0">
                <a:latin typeface="Verdana" panose="020B0604030504040204" pitchFamily="34" charset="0"/>
                <a:ea typeface="Verdana" panose="020B0604030504040204" pitchFamily="34" charset="0"/>
                <a:cs typeface="Verdana" panose="020B0604030504040204" pitchFamily="34" charset="0"/>
              </a:rPr>
              <a:t> CEPAL Desigualdade na América Latina segue em ritmo muito alto, diz Cepal.</a:t>
            </a:r>
            <a:r>
              <a:rPr lang="pt-BR" sz="4200" i="1" dirty="0">
                <a:latin typeface="Verdana" panose="020B0604030504040204" pitchFamily="34" charset="0"/>
                <a:ea typeface="Verdana" panose="020B0604030504040204" pitchFamily="34" charset="0"/>
                <a:cs typeface="Verdana" panose="020B0604030504040204" pitchFamily="34" charset="0"/>
              </a:rPr>
              <a:t>  Publicado  31/05/2017</a:t>
            </a:r>
            <a:r>
              <a:rPr lang="pt-BR" sz="4200" u="sng" dirty="0">
                <a:latin typeface="Verdana" panose="020B0604030504040204" pitchFamily="34" charset="0"/>
                <a:ea typeface="Verdana" panose="020B0604030504040204" pitchFamily="34" charset="0"/>
                <a:cs typeface="Verdana" panose="020B0604030504040204" pitchFamily="34" charset="0"/>
                <a:hlinkClick r:id="rId7"/>
              </a:rPr>
              <a:t>http://agenciabrasil.ebc.com.br/internacional/noticia/2017-05/desigualdade-na-america-latina-segue-em-ritmo-muito-alto-diz-cepal</a:t>
            </a:r>
            <a:r>
              <a:rPr lang="pt-BR" sz="4200" u="sng" dirty="0">
                <a:latin typeface="Verdana" panose="020B0604030504040204" pitchFamily="34" charset="0"/>
                <a:ea typeface="Verdana" panose="020B0604030504040204" pitchFamily="34" charset="0"/>
                <a:cs typeface="Verdana" panose="020B0604030504040204" pitchFamily="34" charset="0"/>
              </a:rPr>
              <a:t>.</a:t>
            </a:r>
            <a:r>
              <a:rPr lang="pt-BR" sz="4200" dirty="0">
                <a:latin typeface="Verdana" panose="020B0604030504040204" pitchFamily="34" charset="0"/>
                <a:ea typeface="Verdana" panose="020B0604030504040204" pitchFamily="34" charset="0"/>
                <a:cs typeface="Verdana" panose="020B0604030504040204" pitchFamily="34" charset="0"/>
              </a:rPr>
              <a:t>  </a:t>
            </a:r>
            <a:r>
              <a:rPr lang="pt-BR" sz="4200" u="sng" dirty="0">
                <a:latin typeface="Verdana" panose="020B0604030504040204" pitchFamily="34" charset="0"/>
                <a:ea typeface="Verdana" panose="020B0604030504040204" pitchFamily="34" charset="0"/>
                <a:cs typeface="Verdana" panose="020B0604030504040204" pitchFamily="34" charset="0"/>
                <a:hlinkClick r:id="rId7"/>
              </a:rPr>
              <a:t>http://agenciabrasil.ebc.com.br/internacional/noticia/2017-05/desigualdade-na-america-latina-segue-em-ritmo-muito-alto-diz-cepal</a:t>
            </a:r>
            <a:endParaRPr lang="pt-BR" sz="4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6336281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B27B25-4AA5-43BE-8FDB-E27B2D42C2F1}"/>
              </a:ext>
            </a:extLst>
          </p:cNvPr>
          <p:cNvSpPr>
            <a:spLocks noGrp="1"/>
          </p:cNvSpPr>
          <p:nvPr>
            <p:ph type="title"/>
          </p:nvPr>
        </p:nvSpPr>
        <p:spPr>
          <a:xfrm>
            <a:off x="1008681" y="365125"/>
            <a:ext cx="10515600" cy="1325563"/>
          </a:xfrm>
        </p:spPr>
        <p:txBody>
          <a:bodyPr/>
          <a:lstStyle/>
          <a:p>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References</a:t>
            </a:r>
            <a:r>
              <a:rPr lang="en-GB" b="1" dirty="0">
                <a:latin typeface="Verdana" panose="020B0604030504040204" pitchFamily="34" charset="0"/>
                <a:ea typeface="Verdana" panose="020B0604030504040204" pitchFamily="34" charset="0"/>
                <a:cs typeface="Verdana" panose="020B0604030504040204" pitchFamily="34" charset="0"/>
              </a:rPr>
              <a:t> </a:t>
            </a:r>
            <a:br>
              <a:rPr lang="pt-BR" dirty="0">
                <a:latin typeface="Verdana" panose="020B0604030504040204" pitchFamily="34" charset="0"/>
                <a:ea typeface="Verdana" panose="020B0604030504040204" pitchFamily="34" charset="0"/>
                <a:cs typeface="Verdana" panose="020B0604030504040204" pitchFamily="34" charset="0"/>
              </a:rPr>
            </a:br>
            <a:endParaRPr lang="pt-BR" dirty="0"/>
          </a:p>
        </p:txBody>
      </p:sp>
      <p:sp>
        <p:nvSpPr>
          <p:cNvPr id="3" name="Espaço Reservado para Conteúdo 2">
            <a:extLst>
              <a:ext uri="{FF2B5EF4-FFF2-40B4-BE49-F238E27FC236}">
                <a16:creationId xmlns:a16="http://schemas.microsoft.com/office/drawing/2014/main" id="{225C2917-D5BF-47B2-AD36-5E44D7C823F3}"/>
              </a:ext>
            </a:extLst>
          </p:cNvPr>
          <p:cNvSpPr>
            <a:spLocks noGrp="1"/>
          </p:cNvSpPr>
          <p:nvPr>
            <p:ph idx="1"/>
          </p:nvPr>
        </p:nvSpPr>
        <p:spPr/>
        <p:txBody>
          <a:bodyPr>
            <a:noAutofit/>
          </a:bodyPr>
          <a:lstStyle/>
          <a:p>
            <a:r>
              <a:rPr lang="pt-PT" sz="1400" dirty="0">
                <a:latin typeface="Verdana" panose="020B0604030504040204" pitchFamily="34" charset="0"/>
                <a:ea typeface="Verdana" panose="020B0604030504040204" pitchFamily="34" charset="0"/>
                <a:cs typeface="Verdana" panose="020B0604030504040204" pitchFamily="34" charset="0"/>
              </a:rPr>
              <a:t>CHAUÍ, M. </a:t>
            </a:r>
            <a:r>
              <a:rPr lang="pt-PT" sz="1400" i="1" dirty="0">
                <a:latin typeface="Verdana" panose="020B0604030504040204" pitchFamily="34" charset="0"/>
                <a:ea typeface="Verdana" panose="020B0604030504040204" pitchFamily="34" charset="0"/>
                <a:cs typeface="Verdana" panose="020B0604030504040204" pitchFamily="34" charset="0"/>
              </a:rPr>
              <a:t>Confromismo e resistencia: aspectos da cultura popular no Brasil</a:t>
            </a:r>
            <a:r>
              <a:rPr lang="pt-PT" sz="1400" dirty="0">
                <a:latin typeface="Verdana" panose="020B0604030504040204" pitchFamily="34" charset="0"/>
                <a:ea typeface="Verdana" panose="020B0604030504040204" pitchFamily="34" charset="0"/>
                <a:cs typeface="Verdana" panose="020B0604030504040204" pitchFamily="34" charset="0"/>
              </a:rPr>
              <a:t>. São Paulo: Brasiliense, 1986.</a:t>
            </a:r>
            <a:endParaRPr lang="pt-BR" sz="1400" dirty="0">
              <a:latin typeface="Verdana" panose="020B0604030504040204" pitchFamily="34" charset="0"/>
              <a:ea typeface="Verdana" panose="020B0604030504040204" pitchFamily="34" charset="0"/>
              <a:cs typeface="Verdana" panose="020B0604030504040204" pitchFamily="34" charset="0"/>
            </a:endParaRPr>
          </a:p>
          <a:p>
            <a:r>
              <a:rPr lang="pt-BR" sz="1400" dirty="0">
                <a:latin typeface="Verdana" panose="020B0604030504040204" pitchFamily="34" charset="0"/>
                <a:ea typeface="Verdana" panose="020B0604030504040204" pitchFamily="34" charset="0"/>
                <a:cs typeface="Verdana" panose="020B0604030504040204" pitchFamily="34" charset="0"/>
              </a:rPr>
              <a:t>CHESNAIS, F. </a:t>
            </a:r>
            <a:r>
              <a:rPr lang="pt-PT" sz="1400" dirty="0">
                <a:latin typeface="Verdana" panose="020B0604030504040204" pitchFamily="34" charset="0"/>
                <a:ea typeface="Verdana" panose="020B0604030504040204" pitchFamily="34" charset="0"/>
                <a:cs typeface="Verdana" panose="020B0604030504040204" pitchFamily="34" charset="0"/>
              </a:rPr>
              <a:t>Mundialização: o capital financeiro no comando. </a:t>
            </a:r>
            <a:r>
              <a:rPr lang="pt-PT" sz="1400" i="1" dirty="0">
                <a:latin typeface="Verdana" panose="020B0604030504040204" pitchFamily="34" charset="0"/>
                <a:ea typeface="Verdana" panose="020B0604030504040204" pitchFamily="34" charset="0"/>
                <a:cs typeface="Verdana" panose="020B0604030504040204" pitchFamily="34" charset="0"/>
              </a:rPr>
              <a:t>Outubro</a:t>
            </a:r>
            <a:r>
              <a:rPr lang="pt-PT" sz="1400" b="1" i="1" dirty="0">
                <a:latin typeface="Verdana" panose="020B0604030504040204" pitchFamily="34" charset="0"/>
                <a:ea typeface="Verdana" panose="020B0604030504040204" pitchFamily="34" charset="0"/>
                <a:cs typeface="Verdana" panose="020B0604030504040204" pitchFamily="34" charset="0"/>
              </a:rPr>
              <a:t>,</a:t>
            </a:r>
            <a:r>
              <a:rPr lang="pt-PT" sz="1400" i="1" dirty="0">
                <a:latin typeface="Verdana" panose="020B0604030504040204" pitchFamily="34" charset="0"/>
                <a:ea typeface="Verdana" panose="020B0604030504040204" pitchFamily="34" charset="0"/>
                <a:cs typeface="Verdana" panose="020B0604030504040204" pitchFamily="34" charset="0"/>
              </a:rPr>
              <a:t> </a:t>
            </a:r>
            <a:r>
              <a:rPr lang="pt-PT" sz="1400" dirty="0">
                <a:latin typeface="Verdana" panose="020B0604030504040204" pitchFamily="34" charset="0"/>
                <a:ea typeface="Verdana" panose="020B0604030504040204" pitchFamily="34" charset="0"/>
                <a:cs typeface="Verdana" panose="020B0604030504040204" pitchFamily="34" charset="0"/>
              </a:rPr>
              <a:t>São Paulo, n. 5, p. 7-28, 2001.</a:t>
            </a:r>
            <a:r>
              <a:rPr lang="pt-BR" sz="1400" dirty="0">
                <a:latin typeface="Verdana" panose="020B0604030504040204" pitchFamily="34" charset="0"/>
                <a:ea typeface="Verdana" panose="020B0604030504040204" pitchFamily="34" charset="0"/>
                <a:cs typeface="Verdana" panose="020B0604030504040204" pitchFamily="34" charset="0"/>
              </a:rPr>
              <a:t>CONSELHO FEDERAL DE SERVIÇO SOCIAL (CFESS). Serviço Social Noticia. 2018 </a:t>
            </a:r>
            <a:r>
              <a:rPr lang="pt-BR" sz="1400" u="sng" dirty="0">
                <a:latin typeface="Verdana" panose="020B0604030504040204" pitchFamily="34" charset="0"/>
                <a:ea typeface="Verdana" panose="020B0604030504040204" pitchFamily="34" charset="0"/>
                <a:cs typeface="Verdana" panose="020B0604030504040204" pitchFamily="34" charset="0"/>
                <a:hlinkClick r:id="rId2"/>
              </a:rPr>
              <a:t>http://www.cfess.org.br/arquivos/2018-ServicoSocialNoticia-Site.pdf</a:t>
            </a:r>
            <a:r>
              <a:rPr lang="pt-BR" sz="1400" dirty="0">
                <a:latin typeface="Verdana" panose="020B0604030504040204" pitchFamily="34" charset="0"/>
                <a:ea typeface="Verdana" panose="020B0604030504040204" pitchFamily="34" charset="0"/>
                <a:cs typeface="Verdana" panose="020B0604030504040204" pitchFamily="34" charset="0"/>
              </a:rPr>
              <a:t>  Acesso     em 15 de maio de 2018 </a:t>
            </a:r>
          </a:p>
          <a:p>
            <a:r>
              <a:rPr lang="pt-PT" sz="1400" dirty="0">
                <a:latin typeface="Verdana" panose="020B0604030504040204" pitchFamily="34" charset="0"/>
                <a:ea typeface="Verdana" panose="020B0604030504040204" pitchFamily="34" charset="0"/>
                <a:cs typeface="Verdana" panose="020B0604030504040204" pitchFamily="34" charset="0"/>
              </a:rPr>
              <a:t>___________. As raizes da crise econômica mundial</a:t>
            </a:r>
            <a:r>
              <a:rPr lang="pt-PT" sz="1400" i="1" dirty="0">
                <a:latin typeface="Verdana" panose="020B0604030504040204" pitchFamily="34" charset="0"/>
                <a:ea typeface="Verdana" panose="020B0604030504040204" pitchFamily="34" charset="0"/>
                <a:cs typeface="Verdana" panose="020B0604030504040204" pitchFamily="34" charset="0"/>
              </a:rPr>
              <a:t>. Revista Em Pauta</a:t>
            </a:r>
            <a:r>
              <a:rPr lang="pt-PT" sz="1400" dirty="0">
                <a:latin typeface="Verdana" panose="020B0604030504040204" pitchFamily="34" charset="0"/>
                <a:ea typeface="Verdana" panose="020B0604030504040204" pitchFamily="34" charset="0"/>
                <a:cs typeface="Verdana" panose="020B0604030504040204" pitchFamily="34" charset="0"/>
              </a:rPr>
              <a:t>, vol. 11. Nº 31, 2013, p.21-37,</a:t>
            </a:r>
            <a:r>
              <a:rPr lang="pt-BR" sz="1400" dirty="0">
                <a:latin typeface="Verdana" panose="020B0604030504040204" pitchFamily="34" charset="0"/>
                <a:ea typeface="Verdana" panose="020B0604030504040204" pitchFamily="34" charset="0"/>
                <a:cs typeface="Verdana" panose="020B0604030504040204" pitchFamily="34" charset="0"/>
              </a:rPr>
              <a:t> ISSN: 2238-3786.</a:t>
            </a:r>
          </a:p>
          <a:p>
            <a:r>
              <a:rPr lang="pt-BR" sz="1400" dirty="0">
                <a:latin typeface="Verdana" panose="020B0604030504040204" pitchFamily="34" charset="0"/>
                <a:ea typeface="Verdana" panose="020B0604030504040204" pitchFamily="34" charset="0"/>
                <a:cs typeface="Verdana" panose="020B0604030504040204" pitchFamily="34" charset="0"/>
              </a:rPr>
              <a:t>DURIGUETTO, M. Lucia e BALDI, L.A de P.  Serviço Social, mobilização e organização popular: uma sistematização do debate contemporâneo Revista. </a:t>
            </a:r>
            <a:r>
              <a:rPr lang="pt-BR" sz="1400" dirty="0" err="1">
                <a:latin typeface="Verdana" panose="020B0604030504040204" pitchFamily="34" charset="0"/>
                <a:ea typeface="Verdana" panose="020B0604030504040204" pitchFamily="34" charset="0"/>
                <a:cs typeface="Verdana" panose="020B0604030504040204" pitchFamily="34" charset="0"/>
              </a:rPr>
              <a:t>Katálysis</a:t>
            </a:r>
            <a:r>
              <a:rPr lang="pt-BR" sz="1400" dirty="0">
                <a:latin typeface="Verdana" panose="020B0604030504040204" pitchFamily="34" charset="0"/>
                <a:ea typeface="Verdana" panose="020B0604030504040204" pitchFamily="34" charset="0"/>
                <a:cs typeface="Verdana" panose="020B0604030504040204" pitchFamily="34" charset="0"/>
              </a:rPr>
              <a:t>., Florianópolis, v. 15, n. 2, p. 193-202, jul./dez. 2012</a:t>
            </a:r>
          </a:p>
          <a:p>
            <a:r>
              <a:rPr lang="pt-BR" sz="1400" dirty="0">
                <a:latin typeface="Verdana" panose="020B0604030504040204" pitchFamily="34" charset="0"/>
                <a:ea typeface="Verdana" panose="020B0604030504040204" pitchFamily="34" charset="0"/>
                <a:cs typeface="Verdana" panose="020B0604030504040204" pitchFamily="34" charset="0"/>
              </a:rPr>
              <a:t>DURIGUETTO, M. L. e ABRAMIDES, M. B. (org.) </a:t>
            </a:r>
            <a:r>
              <a:rPr lang="pt-BR" sz="1400" i="1" dirty="0">
                <a:latin typeface="Verdana" panose="020B0604030504040204" pitchFamily="34" charset="0"/>
                <a:ea typeface="Verdana" panose="020B0604030504040204" pitchFamily="34" charset="0"/>
                <a:cs typeface="Verdana" panose="020B0604030504040204" pitchFamily="34" charset="0"/>
              </a:rPr>
              <a:t>Movimentos sociais e Serviço Social - uma relação necessária</a:t>
            </a:r>
            <a:r>
              <a:rPr lang="pt-BR" sz="1400" dirty="0">
                <a:latin typeface="Verdana" panose="020B0604030504040204" pitchFamily="34" charset="0"/>
                <a:ea typeface="Verdana" panose="020B0604030504040204" pitchFamily="34" charset="0"/>
                <a:cs typeface="Verdana" panose="020B0604030504040204" pitchFamily="34" charset="0"/>
              </a:rPr>
              <a:t>. São Paulo: Cortez, 2014.</a:t>
            </a:r>
          </a:p>
          <a:p>
            <a:r>
              <a:rPr lang="pt-BR" sz="1400" dirty="0">
                <a:latin typeface="Verdana" panose="020B0604030504040204" pitchFamily="34" charset="0"/>
                <a:ea typeface="Verdana" panose="020B0604030504040204" pitchFamily="34" charset="0"/>
                <a:cs typeface="Verdana" panose="020B0604030504040204" pitchFamily="34" charset="0"/>
              </a:rPr>
              <a:t>FITOUSSI, J. P. e ROSANVALLON, P</a:t>
            </a:r>
            <a:r>
              <a:rPr lang="pt-BR" sz="1400" i="1" dirty="0">
                <a:latin typeface="Verdana" panose="020B0604030504040204" pitchFamily="34" charset="0"/>
                <a:ea typeface="Verdana" panose="020B0604030504040204" pitchFamily="34" charset="0"/>
                <a:cs typeface="Verdana" panose="020B0604030504040204" pitchFamily="34" charset="0"/>
              </a:rPr>
              <a:t>. La </a:t>
            </a:r>
            <a:r>
              <a:rPr lang="pt-BR" sz="1400" i="1" dirty="0" err="1">
                <a:latin typeface="Verdana" panose="020B0604030504040204" pitchFamily="34" charset="0"/>
                <a:ea typeface="Verdana" panose="020B0604030504040204" pitchFamily="34" charset="0"/>
                <a:cs typeface="Verdana" panose="020B0604030504040204" pitchFamily="34" charset="0"/>
              </a:rPr>
              <a:t>nueva</a:t>
            </a:r>
            <a:r>
              <a:rPr lang="pt-BR" sz="1400" i="1" dirty="0">
                <a:latin typeface="Verdana" panose="020B0604030504040204" pitchFamily="34" charset="0"/>
                <a:ea typeface="Verdana" panose="020B0604030504040204" pitchFamily="34" charset="0"/>
                <a:cs typeface="Verdana" panose="020B0604030504040204" pitchFamily="34" charset="0"/>
              </a:rPr>
              <a:t> era de </a:t>
            </a:r>
            <a:r>
              <a:rPr lang="pt-BR" sz="1400" i="1" dirty="0" err="1">
                <a:latin typeface="Verdana" panose="020B0604030504040204" pitchFamily="34" charset="0"/>
                <a:ea typeface="Verdana" panose="020B0604030504040204" pitchFamily="34" charset="0"/>
                <a:cs typeface="Verdana" panose="020B0604030504040204" pitchFamily="34" charset="0"/>
              </a:rPr>
              <a:t>las</a:t>
            </a:r>
            <a:r>
              <a:rPr lang="pt-BR" sz="1400" i="1" dirty="0">
                <a:latin typeface="Verdana" panose="020B0604030504040204" pitchFamily="34" charset="0"/>
                <a:ea typeface="Verdana" panose="020B0604030504040204" pitchFamily="34" charset="0"/>
                <a:cs typeface="Verdana" panose="020B0604030504040204" pitchFamily="34" charset="0"/>
              </a:rPr>
              <a:t> desigualdades.</a:t>
            </a:r>
            <a:r>
              <a:rPr lang="pt-BR" sz="1400" dirty="0">
                <a:latin typeface="Verdana" panose="020B0604030504040204" pitchFamily="34" charset="0"/>
                <a:ea typeface="Verdana" panose="020B0604030504040204" pitchFamily="34" charset="0"/>
                <a:cs typeface="Verdana" panose="020B0604030504040204" pitchFamily="34" charset="0"/>
              </a:rPr>
              <a:t> Buenos Aires: </a:t>
            </a:r>
            <a:r>
              <a:rPr lang="pt-BR" sz="1400" dirty="0" err="1">
                <a:latin typeface="Verdana" panose="020B0604030504040204" pitchFamily="34" charset="0"/>
                <a:ea typeface="Verdana" panose="020B0604030504040204" pitchFamily="34" charset="0"/>
                <a:cs typeface="Verdana" panose="020B0604030504040204" pitchFamily="34" charset="0"/>
              </a:rPr>
              <a:t>Manantial</a:t>
            </a:r>
            <a:r>
              <a:rPr lang="pt-BR" sz="1400" dirty="0">
                <a:latin typeface="Verdana" panose="020B0604030504040204" pitchFamily="34" charset="0"/>
                <a:ea typeface="Verdana" panose="020B0604030504040204" pitchFamily="34" charset="0"/>
                <a:cs typeface="Verdana" panose="020B0604030504040204" pitchFamily="34" charset="0"/>
              </a:rPr>
              <a:t>, 1997.</a:t>
            </a:r>
          </a:p>
          <a:p>
            <a:r>
              <a:rPr lang="pt-BR" sz="1400" dirty="0">
                <a:latin typeface="Verdana" panose="020B0604030504040204" pitchFamily="34" charset="0"/>
                <a:ea typeface="Verdana" panose="020B0604030504040204" pitchFamily="34" charset="0"/>
                <a:cs typeface="Verdana" panose="020B0604030504040204" pitchFamily="34" charset="0"/>
              </a:rPr>
              <a:t>GRAMSCI, A</a:t>
            </a:r>
            <a:r>
              <a:rPr lang="pt-PT" sz="1400" dirty="0">
                <a:latin typeface="Verdana" panose="020B0604030504040204" pitchFamily="34" charset="0"/>
                <a:ea typeface="Verdana" panose="020B0604030504040204" pitchFamily="34" charset="0"/>
                <a:cs typeface="Verdana" panose="020B0604030504040204" pitchFamily="34" charset="0"/>
              </a:rPr>
              <a:t>. </a:t>
            </a:r>
            <a:r>
              <a:rPr lang="pt-PT" sz="1400" i="1" dirty="0">
                <a:latin typeface="Verdana" panose="020B0604030504040204" pitchFamily="34" charset="0"/>
                <a:ea typeface="Verdana" panose="020B0604030504040204" pitchFamily="34" charset="0"/>
                <a:cs typeface="Verdana" panose="020B0604030504040204" pitchFamily="34" charset="0"/>
              </a:rPr>
              <a:t>Maquiavel, a política e o Estado moderno.</a:t>
            </a:r>
            <a:r>
              <a:rPr lang="pt-PT" sz="1400" dirty="0">
                <a:latin typeface="Verdana" panose="020B0604030504040204" pitchFamily="34" charset="0"/>
                <a:ea typeface="Verdana" panose="020B0604030504040204" pitchFamily="34" charset="0"/>
                <a:cs typeface="Verdana" panose="020B0604030504040204" pitchFamily="34" charset="0"/>
              </a:rPr>
              <a:t> 3. ed. Rio de Janeiro: Civilização Brasileira, 1979 </a:t>
            </a:r>
            <a:endParaRPr lang="pt-BR" sz="1400" dirty="0">
              <a:latin typeface="Verdana" panose="020B0604030504040204" pitchFamily="34" charset="0"/>
              <a:ea typeface="Verdana" panose="020B0604030504040204" pitchFamily="34" charset="0"/>
              <a:cs typeface="Verdana" panose="020B0604030504040204" pitchFamily="34" charset="0"/>
            </a:endParaRPr>
          </a:p>
          <a:p>
            <a:r>
              <a:rPr lang="pt-BR" sz="1400" dirty="0">
                <a:latin typeface="Verdana" panose="020B0604030504040204" pitchFamily="34" charset="0"/>
                <a:ea typeface="Verdana" panose="020B0604030504040204" pitchFamily="34" charset="0"/>
                <a:cs typeface="Verdana" panose="020B0604030504040204" pitchFamily="34" charset="0"/>
              </a:rPr>
              <a:t>___________ </a:t>
            </a:r>
            <a:r>
              <a:rPr lang="pt-BR" sz="1400" i="1" dirty="0">
                <a:latin typeface="Verdana" panose="020B0604030504040204" pitchFamily="34" charset="0"/>
                <a:ea typeface="Verdana" panose="020B0604030504040204" pitchFamily="34" charset="0"/>
                <a:cs typeface="Verdana" panose="020B0604030504040204" pitchFamily="34" charset="0"/>
              </a:rPr>
              <a:t>Cadernos do Cárcere</a:t>
            </a:r>
            <a:r>
              <a:rPr lang="pt-BR" sz="1400" dirty="0">
                <a:latin typeface="Verdana" panose="020B0604030504040204" pitchFamily="34" charset="0"/>
                <a:ea typeface="Verdana" panose="020B0604030504040204" pitchFamily="34" charset="0"/>
                <a:cs typeface="Verdana" panose="020B0604030504040204" pitchFamily="34" charset="0"/>
              </a:rPr>
              <a:t>. Rio de Janeiro: Civilização Brasileira, 2001, </a:t>
            </a:r>
            <a:r>
              <a:rPr lang="en-US" sz="1400" dirty="0">
                <a:latin typeface="Verdana" panose="020B0604030504040204" pitchFamily="34" charset="0"/>
                <a:ea typeface="Verdana" panose="020B0604030504040204" pitchFamily="34" charset="0"/>
                <a:cs typeface="Verdana" panose="020B0604030504040204" pitchFamily="34" charset="0"/>
              </a:rPr>
              <a:t>v. 4.</a:t>
            </a:r>
            <a:endParaRPr lang="pt-BR" sz="1400" dirty="0">
              <a:latin typeface="Verdana" panose="020B0604030504040204" pitchFamily="34" charset="0"/>
              <a:ea typeface="Verdana" panose="020B0604030504040204" pitchFamily="34" charset="0"/>
              <a:cs typeface="Verdana" panose="020B0604030504040204" pitchFamily="34" charset="0"/>
            </a:endParaRPr>
          </a:p>
          <a:p>
            <a:r>
              <a:rPr lang="pt-BR" sz="1400" dirty="0">
                <a:latin typeface="Verdana" panose="020B0604030504040204" pitchFamily="34" charset="0"/>
                <a:ea typeface="Verdana" panose="020B0604030504040204" pitchFamily="34" charset="0"/>
                <a:cs typeface="Verdana" panose="020B0604030504040204" pitchFamily="34" charset="0"/>
              </a:rPr>
              <a:t>___________. </a:t>
            </a:r>
            <a:r>
              <a:rPr lang="pt-BR" sz="1400" i="1" dirty="0">
                <a:latin typeface="Verdana" panose="020B0604030504040204" pitchFamily="34" charset="0"/>
                <a:ea typeface="Verdana" panose="020B0604030504040204" pitchFamily="34" charset="0"/>
                <a:cs typeface="Verdana" panose="020B0604030504040204" pitchFamily="34" charset="0"/>
              </a:rPr>
              <a:t>A concepção dialética da história</a:t>
            </a:r>
            <a:r>
              <a:rPr lang="pt-BR" sz="1400" dirty="0">
                <a:latin typeface="Verdana" panose="020B0604030504040204" pitchFamily="34" charset="0"/>
                <a:ea typeface="Verdana" panose="020B0604030504040204" pitchFamily="34" charset="0"/>
                <a:cs typeface="Verdana" panose="020B0604030504040204" pitchFamily="34" charset="0"/>
              </a:rPr>
              <a:t>. Rio de Janeiro: Paz e Terra, 1981.</a:t>
            </a:r>
          </a:p>
        </p:txBody>
      </p:sp>
    </p:spTree>
    <p:extLst>
      <p:ext uri="{BB962C8B-B14F-4D97-AF65-F5344CB8AC3E}">
        <p14:creationId xmlns:p14="http://schemas.microsoft.com/office/powerpoint/2010/main" val="3910262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997ECC-D446-49D3-83AD-07CD204300E6}"/>
              </a:ext>
            </a:extLst>
          </p:cNvPr>
          <p:cNvSpPr>
            <a:spLocks noGrp="1"/>
          </p:cNvSpPr>
          <p:nvPr>
            <p:ph type="title"/>
          </p:nvPr>
        </p:nvSpPr>
        <p:spPr/>
        <p:txBody>
          <a:bodyPr>
            <a:normAutofit/>
          </a:bodyPr>
          <a:lstStyle/>
          <a:p>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References</a:t>
            </a:r>
            <a:endParaRPr lang="pt-BR" sz="3600" dirty="0"/>
          </a:p>
        </p:txBody>
      </p:sp>
      <p:sp>
        <p:nvSpPr>
          <p:cNvPr id="3" name="Espaço Reservado para Conteúdo 2">
            <a:extLst>
              <a:ext uri="{FF2B5EF4-FFF2-40B4-BE49-F238E27FC236}">
                <a16:creationId xmlns:a16="http://schemas.microsoft.com/office/drawing/2014/main" id="{55C54AAF-11B4-4BC8-9004-6F73B008F881}"/>
              </a:ext>
            </a:extLst>
          </p:cNvPr>
          <p:cNvSpPr>
            <a:spLocks noGrp="1"/>
          </p:cNvSpPr>
          <p:nvPr>
            <p:ph idx="1"/>
          </p:nvPr>
        </p:nvSpPr>
        <p:spPr/>
        <p:txBody>
          <a:bodyPr>
            <a:normAutofit fontScale="55000" lnSpcReduction="20000"/>
          </a:bodyPr>
          <a:lstStyle/>
          <a:p>
            <a:r>
              <a:rPr lang="pt-BR" dirty="0">
                <a:latin typeface="Verdana" panose="020B0604030504040204" pitchFamily="34" charset="0"/>
                <a:ea typeface="Verdana" panose="020B0604030504040204" pitchFamily="34" charset="0"/>
                <a:cs typeface="Verdana" panose="020B0604030504040204" pitchFamily="34" charset="0"/>
              </a:rPr>
              <a:t>HARVEY, D. </a:t>
            </a:r>
            <a:r>
              <a:rPr lang="pt-BR" i="1" dirty="0">
                <a:latin typeface="Verdana" panose="020B0604030504040204" pitchFamily="34" charset="0"/>
                <a:ea typeface="Verdana" panose="020B0604030504040204" pitchFamily="34" charset="0"/>
                <a:cs typeface="Verdana" panose="020B0604030504040204" pitchFamily="34" charset="0"/>
              </a:rPr>
              <a:t>O enigma do capital e as crises do capitalismo</a:t>
            </a:r>
            <a:r>
              <a:rPr lang="pt-BR" dirty="0">
                <a:latin typeface="Verdana" panose="020B0604030504040204" pitchFamily="34" charset="0"/>
                <a:ea typeface="Verdana" panose="020B0604030504040204" pitchFamily="34" charset="0"/>
                <a:cs typeface="Verdana" panose="020B0604030504040204" pitchFamily="34" charset="0"/>
              </a:rPr>
              <a:t>. Rio de Janeiro: </a:t>
            </a:r>
            <a:r>
              <a:rPr lang="pt-BR" dirty="0" err="1">
                <a:latin typeface="Verdana" panose="020B0604030504040204" pitchFamily="34" charset="0"/>
                <a:ea typeface="Verdana" panose="020B0604030504040204" pitchFamily="34" charset="0"/>
                <a:cs typeface="Verdana" panose="020B0604030504040204" pitchFamily="34" charset="0"/>
              </a:rPr>
              <a:t>Boitempo</a:t>
            </a:r>
            <a:r>
              <a:rPr lang="pt-BR" dirty="0">
                <a:latin typeface="Verdana" panose="020B0604030504040204" pitchFamily="34" charset="0"/>
                <a:ea typeface="Verdana" panose="020B0604030504040204" pitchFamily="34" charset="0"/>
                <a:cs typeface="Verdana" panose="020B0604030504040204" pitchFamily="34" charset="0"/>
              </a:rPr>
              <a:t> Ed., 2011.</a:t>
            </a:r>
          </a:p>
          <a:p>
            <a:r>
              <a:rPr lang="pt-BR" dirty="0">
                <a:latin typeface="Verdana" panose="020B0604030504040204" pitchFamily="34" charset="0"/>
                <a:ea typeface="Verdana" panose="020B0604030504040204" pitchFamily="34" charset="0"/>
                <a:cs typeface="Verdana" panose="020B0604030504040204" pitchFamily="34" charset="0"/>
              </a:rPr>
              <a:t> __________. </a:t>
            </a:r>
            <a:r>
              <a:rPr lang="pt-BR" i="1" dirty="0">
                <a:latin typeface="Verdana" panose="020B0604030504040204" pitchFamily="34" charset="0"/>
                <a:ea typeface="Verdana" panose="020B0604030504040204" pitchFamily="34" charset="0"/>
                <a:cs typeface="Verdana" panose="020B0604030504040204" pitchFamily="34" charset="0"/>
              </a:rPr>
              <a:t>A condição pós-moderna. </a:t>
            </a:r>
            <a:r>
              <a:rPr lang="pt-BR" dirty="0">
                <a:latin typeface="Verdana" panose="020B0604030504040204" pitchFamily="34" charset="0"/>
                <a:ea typeface="Verdana" panose="020B0604030504040204" pitchFamily="34" charset="0"/>
                <a:cs typeface="Verdana" panose="020B0604030504040204" pitchFamily="34" charset="0"/>
              </a:rPr>
              <a:t>São Paulo: Loyola, 1993.</a:t>
            </a:r>
          </a:p>
          <a:p>
            <a:r>
              <a:rPr lang="pt-BR" dirty="0"/>
              <a:t>HOBSBAWM, E. </a:t>
            </a:r>
            <a:r>
              <a:rPr lang="pt-BR" i="1" dirty="0"/>
              <a:t>Globalização, democracia e terrorismo.</a:t>
            </a:r>
            <a:r>
              <a:rPr lang="pt-BR" dirty="0"/>
              <a:t> São Paulo :Cia das Letras, 2007.</a:t>
            </a:r>
          </a:p>
          <a:p>
            <a:r>
              <a:rPr lang="pt-BR" dirty="0"/>
              <a:t>IAMAMOTO, M. V. &amp; CARVALHO, R. </a:t>
            </a:r>
            <a:r>
              <a:rPr lang="pt-BR" i="1" dirty="0"/>
              <a:t>Relações Sociais e Serviço Social no Brasil. Um esboço de interpretação histórico-metodológica</a:t>
            </a:r>
            <a:r>
              <a:rPr lang="pt-BR" dirty="0"/>
              <a:t>. São Paulo: Cortez, 1982.</a:t>
            </a:r>
          </a:p>
          <a:p>
            <a:r>
              <a:rPr lang="pt-BR" dirty="0"/>
              <a:t>_______</a:t>
            </a:r>
            <a:r>
              <a:rPr lang="pt-BR" i="1" dirty="0"/>
              <a:t>Serviço Social em Tempo de Capital Fetiche</a:t>
            </a:r>
            <a:r>
              <a:rPr lang="pt-BR" dirty="0"/>
              <a:t>. São Paulo: Ed. Cortez, 2007.</a:t>
            </a:r>
          </a:p>
          <a:p>
            <a:r>
              <a:rPr lang="pt-BR" dirty="0"/>
              <a:t>_______ A formação acadêmico-profissional do Serviço Social brasileiro. </a:t>
            </a:r>
            <a:r>
              <a:rPr lang="pt-BR" i="1" dirty="0"/>
              <a:t>Serviço Social e Sociedade. n. 120</a:t>
            </a:r>
            <a:r>
              <a:rPr lang="pt-BR" dirty="0"/>
              <a:t>. Especial. Formação, trabalho e lutas sociais. São Paulo: Cortez, out-dez. 2014, p. 609-639. </a:t>
            </a:r>
          </a:p>
          <a:p>
            <a:r>
              <a:rPr lang="pt-BR" dirty="0"/>
              <a:t>IANNI, O. A Questão Social. In: </a:t>
            </a:r>
            <a:r>
              <a:rPr lang="pt-BR" i="1" dirty="0"/>
              <a:t>A </a:t>
            </a:r>
            <a:r>
              <a:rPr lang="pt-BR" i="1" dirty="0" err="1"/>
              <a:t>Idéia</a:t>
            </a:r>
            <a:r>
              <a:rPr lang="pt-BR" i="1" dirty="0"/>
              <a:t> do Brasil Moderno. </a:t>
            </a:r>
            <a:r>
              <a:rPr lang="pt-BR" dirty="0"/>
              <a:t>São Paulo: Brasiliense, 1992. p. 87-109.</a:t>
            </a:r>
          </a:p>
          <a:p>
            <a:r>
              <a:rPr lang="pt-BR" dirty="0"/>
              <a:t>IANNI, O. Enigmas do Pensamento Latino-americano. In: IAMAMOTO, M.V.; BEHRING, E.R. Pensamento de Octavio </a:t>
            </a:r>
            <a:r>
              <a:rPr lang="pt-BR" dirty="0" err="1"/>
              <a:t>Ianni</a:t>
            </a:r>
            <a:r>
              <a:rPr lang="pt-BR" dirty="0"/>
              <a:t>: um balanço de sua contribuição à interpretação do Brasil. Rio de Janeiro: 7 Letras, 2009.</a:t>
            </a:r>
          </a:p>
          <a:p>
            <a:r>
              <a:rPr lang="pt-BR" dirty="0"/>
              <a:t>__________. </a:t>
            </a:r>
            <a:r>
              <a:rPr lang="pt-BR" i="1" dirty="0"/>
              <a:t>Cadernos do Cárcere</a:t>
            </a:r>
            <a:r>
              <a:rPr lang="pt-BR" dirty="0"/>
              <a:t>. Rio de Janeiro: Civilização Brasileira, 2001, </a:t>
            </a:r>
            <a:r>
              <a:rPr lang="en-US" dirty="0"/>
              <a:t>v. 4.</a:t>
            </a:r>
            <a:endParaRPr lang="pt-BR" dirty="0"/>
          </a:p>
          <a:p>
            <a:r>
              <a:rPr lang="pt-BR" dirty="0"/>
              <a:t>MAURIEL, A. P. O. Os Grupos Temáticos de Pesquisa da ABEPSS na relação entre pós-graduação e graduação. </a:t>
            </a:r>
            <a:r>
              <a:rPr lang="pt-BR" i="1" dirty="0"/>
              <a:t>Revista </a:t>
            </a:r>
            <a:r>
              <a:rPr lang="pt-BR" i="1" dirty="0" err="1"/>
              <a:t>Katálysis</a:t>
            </a:r>
            <a:r>
              <a:rPr lang="pt-BR" dirty="0"/>
              <a:t>. Florianópolis, v. 20, n. 2, p. 262-271, maio/ago. v. 20 2017 ISSN 1982-0259.</a:t>
            </a:r>
            <a:r>
              <a:rPr lang="pt-BR" b="1" dirty="0"/>
              <a:t> </a:t>
            </a:r>
            <a:endParaRPr lang="pt-BR" dirty="0"/>
          </a:p>
          <a:p>
            <a:r>
              <a:rPr lang="pt-BR" dirty="0"/>
              <a:t>MARX, K. </a:t>
            </a:r>
            <a:r>
              <a:rPr lang="pt-BR" i="1" dirty="0"/>
              <a:t>O Capital. </a:t>
            </a:r>
            <a:r>
              <a:rPr lang="pt-BR" dirty="0"/>
              <a:t>Crítica da Economia Política. São Paulo: Nova Cultural, 5v, 1985. </a:t>
            </a:r>
          </a:p>
          <a:p>
            <a:r>
              <a:rPr lang="pt-BR" dirty="0"/>
              <a:t>________. </a:t>
            </a:r>
            <a:r>
              <a:rPr lang="pt-PT" dirty="0"/>
              <a:t>Crítica da Filosofia do Direito de Hegel. Introdução. </a:t>
            </a:r>
            <a:r>
              <a:rPr lang="pt-PT" b="1" dirty="0"/>
              <a:t>T</a:t>
            </a:r>
            <a:r>
              <a:rPr lang="pt-PT" b="1" i="1" dirty="0"/>
              <a:t>emas de Ciências Humanas,</a:t>
            </a:r>
            <a:r>
              <a:rPr lang="pt-PT" i="1" dirty="0"/>
              <a:t> </a:t>
            </a:r>
            <a:r>
              <a:rPr lang="pt-PT" dirty="0"/>
              <a:t>São Paulo, n. 2, 1977</a:t>
            </a:r>
            <a:endParaRPr lang="pt-BR" dirty="0"/>
          </a:p>
          <a:p>
            <a:endParaRPr lang="pt-BR" dirty="0"/>
          </a:p>
        </p:txBody>
      </p:sp>
    </p:spTree>
    <p:extLst>
      <p:ext uri="{BB962C8B-B14F-4D97-AF65-F5344CB8AC3E}">
        <p14:creationId xmlns:p14="http://schemas.microsoft.com/office/powerpoint/2010/main" val="23313726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A37B67-2E4A-4C62-BC93-111377DD1AC5}"/>
              </a:ext>
            </a:extLst>
          </p:cNvPr>
          <p:cNvSpPr>
            <a:spLocks noGrp="1"/>
          </p:cNvSpPr>
          <p:nvPr>
            <p:ph type="title"/>
          </p:nvPr>
        </p:nvSpPr>
        <p:spPr/>
        <p:txBody>
          <a:bodyPr>
            <a:normAutofit/>
          </a:bodyPr>
          <a:lstStyle/>
          <a:p>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References</a:t>
            </a:r>
            <a:endParaRPr lang="pt-BR" sz="3600" dirty="0"/>
          </a:p>
        </p:txBody>
      </p:sp>
      <p:sp>
        <p:nvSpPr>
          <p:cNvPr id="3" name="Espaço Reservado para Conteúdo 2">
            <a:extLst>
              <a:ext uri="{FF2B5EF4-FFF2-40B4-BE49-F238E27FC236}">
                <a16:creationId xmlns:a16="http://schemas.microsoft.com/office/drawing/2014/main" id="{8D4ADC68-6476-40B5-97EA-67EBC86F813F}"/>
              </a:ext>
            </a:extLst>
          </p:cNvPr>
          <p:cNvSpPr>
            <a:spLocks noGrp="1"/>
          </p:cNvSpPr>
          <p:nvPr>
            <p:ph idx="1"/>
          </p:nvPr>
        </p:nvSpPr>
        <p:spPr>
          <a:xfrm>
            <a:off x="1015621" y="1690688"/>
            <a:ext cx="10515600" cy="4351338"/>
          </a:xfrm>
        </p:spPr>
        <p:txBody>
          <a:bodyPr>
            <a:normAutofit fontScale="25000" lnSpcReduction="20000"/>
          </a:bodyPr>
          <a:lstStyle/>
          <a:p>
            <a:r>
              <a:rPr lang="pt-BR" sz="5600" dirty="0">
                <a:latin typeface="Verdana" panose="020B0604030504040204" pitchFamily="34" charset="0"/>
                <a:ea typeface="Verdana" panose="020B0604030504040204" pitchFamily="34" charset="0"/>
                <a:cs typeface="Verdana" panose="020B0604030504040204" pitchFamily="34" charset="0"/>
              </a:rPr>
              <a:t>MOTA, A. E.  Seguridade Social. </a:t>
            </a:r>
            <a:r>
              <a:rPr lang="pt-BR" sz="5600" b="1" i="1" dirty="0">
                <a:latin typeface="Verdana" panose="020B0604030504040204" pitchFamily="34" charset="0"/>
                <a:ea typeface="Verdana" panose="020B0604030504040204" pitchFamily="34" charset="0"/>
                <a:cs typeface="Verdana" panose="020B0604030504040204" pitchFamily="34" charset="0"/>
              </a:rPr>
              <a:t>Serviço Social &amp; Sociedade, </a:t>
            </a:r>
            <a:r>
              <a:rPr lang="pt-BR" sz="5600" dirty="0">
                <a:latin typeface="Verdana" panose="020B0604030504040204" pitchFamily="34" charset="0"/>
                <a:ea typeface="Verdana" panose="020B0604030504040204" pitchFamily="34" charset="0"/>
                <a:cs typeface="Verdana" panose="020B0604030504040204" pitchFamily="34" charset="0"/>
              </a:rPr>
              <a:t>São Paulo, ano XVII, n. 50, p. 191-196, abr. 1996.</a:t>
            </a:r>
          </a:p>
          <a:p>
            <a:r>
              <a:rPr lang="pt-BR" sz="5600" dirty="0">
                <a:latin typeface="Verdana" panose="020B0604030504040204" pitchFamily="34" charset="0"/>
                <a:ea typeface="Verdana" panose="020B0604030504040204" pitchFamily="34" charset="0"/>
                <a:cs typeface="Verdana" panose="020B0604030504040204" pitchFamily="34" charset="0"/>
              </a:rPr>
              <a:t>____________; AMARAL, A. Reestruturação do capital, fragmentação do trabalho e Serviço Social In: MOTA. A E. (Org.). </a:t>
            </a:r>
            <a:r>
              <a:rPr lang="pt-BR" sz="5600" i="1" dirty="0">
                <a:latin typeface="Verdana" panose="020B0604030504040204" pitchFamily="34" charset="0"/>
                <a:ea typeface="Verdana" panose="020B0604030504040204" pitchFamily="34" charset="0"/>
                <a:cs typeface="Verdana" panose="020B0604030504040204" pitchFamily="34" charset="0"/>
              </a:rPr>
              <a:t>A Nova Fábrica de Consensos. </a:t>
            </a:r>
            <a:r>
              <a:rPr lang="pt-BR" sz="5600" dirty="0">
                <a:latin typeface="Verdana" panose="020B0604030504040204" pitchFamily="34" charset="0"/>
                <a:ea typeface="Verdana" panose="020B0604030504040204" pitchFamily="34" charset="0"/>
                <a:cs typeface="Verdana" panose="020B0604030504040204" pitchFamily="34" charset="0"/>
              </a:rPr>
              <a:t>São Paulo: Cortez, 1998, p. 23-44.</a:t>
            </a:r>
          </a:p>
          <a:p>
            <a:r>
              <a:rPr lang="pt-BR" sz="5600" dirty="0">
                <a:latin typeface="Verdana" panose="020B0604030504040204" pitchFamily="34" charset="0"/>
                <a:ea typeface="Verdana" panose="020B0604030504040204" pitchFamily="34" charset="0"/>
                <a:cs typeface="Verdana" panose="020B0604030504040204" pitchFamily="34" charset="0"/>
              </a:rPr>
              <a:t>NAÇÕES UNIDAS - CEPAL. Documento informativo. 2016. Panorama social da América Latina. </a:t>
            </a:r>
            <a:r>
              <a:rPr lang="pt-BR" sz="5600" u="sng" dirty="0">
                <a:latin typeface="Verdana" panose="020B0604030504040204" pitchFamily="34" charset="0"/>
                <a:ea typeface="Verdana" panose="020B0604030504040204" pitchFamily="34" charset="0"/>
                <a:cs typeface="Verdana" panose="020B0604030504040204" pitchFamily="34" charset="0"/>
                <a:hlinkClick r:id="rId2"/>
              </a:rPr>
              <a:t>https://www.cepal.org/pt-br/publicaciones/41738-panorama-social-america-latina-2016-documento-informativo</a:t>
            </a:r>
            <a:r>
              <a:rPr lang="pt-BR" sz="5600" dirty="0">
                <a:latin typeface="Verdana" panose="020B0604030504040204" pitchFamily="34" charset="0"/>
                <a:ea typeface="Verdana" panose="020B0604030504040204" pitchFamily="34" charset="0"/>
                <a:cs typeface="Verdana" panose="020B0604030504040204" pitchFamily="34" charset="0"/>
              </a:rPr>
              <a:t> Acesso em 25 de maio de 2018.</a:t>
            </a:r>
          </a:p>
          <a:p>
            <a:r>
              <a:rPr lang="pt-BR" sz="5600" dirty="0">
                <a:latin typeface="Verdana" panose="020B0604030504040204" pitchFamily="34" charset="0"/>
                <a:ea typeface="Verdana" panose="020B0604030504040204" pitchFamily="34" charset="0"/>
                <a:cs typeface="Verdana" panose="020B0604030504040204" pitchFamily="34" charset="0"/>
              </a:rPr>
              <a:t>NAÇÕES UNIDAS - CEPAL Agenda 2030 y </a:t>
            </a:r>
            <a:r>
              <a:rPr lang="pt-BR" sz="5600" dirty="0" err="1">
                <a:latin typeface="Verdana" panose="020B0604030504040204" pitchFamily="34" charset="0"/>
                <a:ea typeface="Verdana" panose="020B0604030504040204" pitchFamily="34" charset="0"/>
                <a:cs typeface="Verdana" panose="020B0604030504040204" pitchFamily="34" charset="0"/>
              </a:rPr>
              <a:t>los</a:t>
            </a:r>
            <a:r>
              <a:rPr lang="pt-BR" sz="5600" dirty="0">
                <a:latin typeface="Verdana" panose="020B0604030504040204" pitchFamily="34" charset="0"/>
                <a:ea typeface="Verdana" panose="020B0604030504040204" pitchFamily="34" charset="0"/>
                <a:cs typeface="Verdana" panose="020B0604030504040204" pitchFamily="34" charset="0"/>
              </a:rPr>
              <a:t> Objetivos de </a:t>
            </a:r>
            <a:r>
              <a:rPr lang="pt-BR" sz="5600" dirty="0" err="1">
                <a:latin typeface="Verdana" panose="020B0604030504040204" pitchFamily="34" charset="0"/>
                <a:ea typeface="Verdana" panose="020B0604030504040204" pitchFamily="34" charset="0"/>
                <a:cs typeface="Verdana" panose="020B0604030504040204" pitchFamily="34" charset="0"/>
              </a:rPr>
              <a:t>Desarrollo</a:t>
            </a:r>
            <a:r>
              <a:rPr lang="pt-BR" sz="5600" dirty="0">
                <a:latin typeface="Verdana" panose="020B0604030504040204" pitchFamily="34" charset="0"/>
                <a:ea typeface="Verdana" panose="020B0604030504040204" pitchFamily="34" charset="0"/>
                <a:cs typeface="Verdana" panose="020B0604030504040204" pitchFamily="34" charset="0"/>
              </a:rPr>
              <a:t> </a:t>
            </a:r>
            <a:r>
              <a:rPr lang="pt-BR" sz="5600" dirty="0" err="1">
                <a:latin typeface="Verdana" panose="020B0604030504040204" pitchFamily="34" charset="0"/>
                <a:ea typeface="Verdana" panose="020B0604030504040204" pitchFamily="34" charset="0"/>
                <a:cs typeface="Verdana" panose="020B0604030504040204" pitchFamily="34" charset="0"/>
              </a:rPr>
              <a:t>Sostenible</a:t>
            </a:r>
            <a:r>
              <a:rPr lang="pt-BR" sz="5600" dirty="0">
                <a:latin typeface="Verdana" panose="020B0604030504040204" pitchFamily="34" charset="0"/>
                <a:ea typeface="Verdana" panose="020B0604030504040204" pitchFamily="34" charset="0"/>
                <a:cs typeface="Verdana" panose="020B0604030504040204" pitchFamily="34" charset="0"/>
              </a:rPr>
              <a:t>. Uma </a:t>
            </a:r>
            <a:r>
              <a:rPr lang="pt-BR" sz="5600" dirty="0" err="1">
                <a:latin typeface="Verdana" panose="020B0604030504040204" pitchFamily="34" charset="0"/>
                <a:ea typeface="Verdana" panose="020B0604030504040204" pitchFamily="34" charset="0"/>
                <a:cs typeface="Verdana" panose="020B0604030504040204" pitchFamily="34" charset="0"/>
              </a:rPr>
              <a:t>oportunidad</a:t>
            </a:r>
            <a:r>
              <a:rPr lang="pt-BR" sz="5600" dirty="0">
                <a:latin typeface="Verdana" panose="020B0604030504040204" pitchFamily="34" charset="0"/>
                <a:ea typeface="Verdana" panose="020B0604030504040204" pitchFamily="34" charset="0"/>
                <a:cs typeface="Verdana" panose="020B0604030504040204" pitchFamily="34" charset="0"/>
              </a:rPr>
              <a:t> para América Latina y Caribe. Santiago: Nações Unidas. jan. 2018. </a:t>
            </a:r>
            <a:r>
              <a:rPr lang="pt-BR" sz="5600" u="sng" dirty="0">
                <a:latin typeface="Verdana" panose="020B0604030504040204" pitchFamily="34" charset="0"/>
                <a:ea typeface="Verdana" panose="020B0604030504040204" pitchFamily="34" charset="0"/>
                <a:cs typeface="Verdana" panose="020B0604030504040204" pitchFamily="34" charset="0"/>
                <a:hlinkClick r:id="rId3"/>
              </a:rPr>
              <a:t>https://repositorio.cepal.org/bitstream/handle/11362/40155/15/S1700334_es.pdf</a:t>
            </a:r>
            <a:r>
              <a:rPr lang="pt-BR" sz="5600" dirty="0">
                <a:latin typeface="Verdana" panose="020B0604030504040204" pitchFamily="34" charset="0"/>
                <a:ea typeface="Verdana" panose="020B0604030504040204" pitchFamily="34" charset="0"/>
                <a:cs typeface="Verdana" panose="020B0604030504040204" pitchFamily="34" charset="0"/>
              </a:rPr>
              <a:t>   Acesso em 25 de maio de 2018.</a:t>
            </a:r>
          </a:p>
          <a:p>
            <a:r>
              <a:rPr lang="pt-BR" sz="5600" dirty="0">
                <a:latin typeface="Verdana" panose="020B0604030504040204" pitchFamily="34" charset="0"/>
                <a:ea typeface="Verdana" panose="020B0604030504040204" pitchFamily="34" charset="0"/>
                <a:cs typeface="Verdana" panose="020B0604030504040204" pitchFamily="34" charset="0"/>
              </a:rPr>
              <a:t>NAÇÕES UNIDAS -CEPAL </a:t>
            </a:r>
            <a:r>
              <a:rPr lang="pt-BR" sz="5600" dirty="0" err="1">
                <a:latin typeface="Verdana" panose="020B0604030504040204" pitchFamily="34" charset="0"/>
                <a:ea typeface="Verdana" panose="020B0604030504040204" pitchFamily="34" charset="0"/>
                <a:cs typeface="Verdana" panose="020B0604030504040204" pitchFamily="34" charset="0"/>
              </a:rPr>
              <a:t>Desarrollo</a:t>
            </a:r>
            <a:r>
              <a:rPr lang="pt-BR" sz="5600" dirty="0">
                <a:latin typeface="Verdana" panose="020B0604030504040204" pitchFamily="34" charset="0"/>
                <a:ea typeface="Verdana" panose="020B0604030504040204" pitchFamily="34" charset="0"/>
                <a:cs typeface="Verdana" panose="020B0604030504040204" pitchFamily="34" charset="0"/>
              </a:rPr>
              <a:t> e </a:t>
            </a:r>
            <a:r>
              <a:rPr lang="pt-BR" sz="5600" dirty="0" err="1">
                <a:latin typeface="Verdana" panose="020B0604030504040204" pitchFamily="34" charset="0"/>
                <a:ea typeface="Verdana" panose="020B0604030504040204" pitchFamily="34" charset="0"/>
                <a:cs typeface="Verdana" panose="020B0604030504040204" pitchFamily="34" charset="0"/>
              </a:rPr>
              <a:t>igualdad</a:t>
            </a:r>
            <a:r>
              <a:rPr lang="pt-BR" sz="5600" dirty="0">
                <a:latin typeface="Verdana" panose="020B0604030504040204" pitchFamily="34" charset="0"/>
                <a:ea typeface="Verdana" panose="020B0604030504040204" pitchFamily="34" charset="0"/>
                <a:cs typeface="Verdana" panose="020B0604030504040204" pitchFamily="34" charset="0"/>
              </a:rPr>
              <a:t>: </a:t>
            </a:r>
            <a:r>
              <a:rPr lang="pt-BR" sz="5600" dirty="0" err="1">
                <a:latin typeface="Verdana" panose="020B0604030504040204" pitchFamily="34" charset="0"/>
                <a:ea typeface="Verdana" panose="020B0604030504040204" pitchFamily="34" charset="0"/>
                <a:cs typeface="Verdana" panose="020B0604030504040204" pitchFamily="34" charset="0"/>
              </a:rPr>
              <a:t>el</a:t>
            </a:r>
            <a:r>
              <a:rPr lang="pt-BR" sz="5600" dirty="0">
                <a:latin typeface="Verdana" panose="020B0604030504040204" pitchFamily="34" charset="0"/>
                <a:ea typeface="Verdana" panose="020B0604030504040204" pitchFamily="34" charset="0"/>
                <a:cs typeface="Verdana" panose="020B0604030504040204" pitchFamily="34" charset="0"/>
              </a:rPr>
              <a:t> </a:t>
            </a:r>
            <a:r>
              <a:rPr lang="pt-BR" sz="5600" dirty="0" err="1">
                <a:latin typeface="Verdana" panose="020B0604030504040204" pitchFamily="34" charset="0"/>
                <a:ea typeface="Verdana" panose="020B0604030504040204" pitchFamily="34" charset="0"/>
                <a:cs typeface="Verdana" panose="020B0604030504040204" pitchFamily="34" charset="0"/>
              </a:rPr>
              <a:t>pensamiento</a:t>
            </a:r>
            <a:r>
              <a:rPr lang="pt-BR" sz="5600" dirty="0">
                <a:latin typeface="Verdana" panose="020B0604030504040204" pitchFamily="34" charset="0"/>
                <a:ea typeface="Verdana" panose="020B0604030504040204" pitchFamily="34" charset="0"/>
                <a:cs typeface="Verdana" panose="020B0604030504040204" pitchFamily="34" charset="0"/>
              </a:rPr>
              <a:t> de </a:t>
            </a:r>
            <a:r>
              <a:rPr lang="pt-BR" sz="5600" dirty="0" err="1">
                <a:latin typeface="Verdana" panose="020B0604030504040204" pitchFamily="34" charset="0"/>
                <a:ea typeface="Verdana" panose="020B0604030504040204" pitchFamily="34" charset="0"/>
                <a:cs typeface="Verdana" panose="020B0604030504040204" pitchFamily="34" charset="0"/>
              </a:rPr>
              <a:t>la</a:t>
            </a:r>
            <a:r>
              <a:rPr lang="pt-BR" sz="5600" dirty="0">
                <a:latin typeface="Verdana" panose="020B0604030504040204" pitchFamily="34" charset="0"/>
                <a:ea typeface="Verdana" panose="020B0604030504040204" pitchFamily="34" charset="0"/>
                <a:cs typeface="Verdana" panose="020B0604030504040204" pitchFamily="34" charset="0"/>
              </a:rPr>
              <a:t> CEPAL </a:t>
            </a:r>
            <a:r>
              <a:rPr lang="pt-BR" sz="5600" dirty="0" err="1">
                <a:latin typeface="Verdana" panose="020B0604030504040204" pitchFamily="34" charset="0"/>
                <a:ea typeface="Verdana" panose="020B0604030504040204" pitchFamily="34" charset="0"/>
                <a:cs typeface="Verdana" panose="020B0604030504040204" pitchFamily="34" charset="0"/>
              </a:rPr>
              <a:t>en</a:t>
            </a:r>
            <a:r>
              <a:rPr lang="pt-BR" sz="5600" dirty="0">
                <a:latin typeface="Verdana" panose="020B0604030504040204" pitchFamily="34" charset="0"/>
                <a:ea typeface="Verdana" panose="020B0604030504040204" pitchFamily="34" charset="0"/>
                <a:cs typeface="Verdana" panose="020B0604030504040204" pitchFamily="34" charset="0"/>
              </a:rPr>
              <a:t> </a:t>
            </a:r>
            <a:r>
              <a:rPr lang="pt-BR" sz="5600" dirty="0" err="1">
                <a:latin typeface="Verdana" panose="020B0604030504040204" pitchFamily="34" charset="0"/>
                <a:ea typeface="Verdana" panose="020B0604030504040204" pitchFamily="34" charset="0"/>
                <a:cs typeface="Verdana" panose="020B0604030504040204" pitchFamily="34" charset="0"/>
              </a:rPr>
              <a:t>su</a:t>
            </a:r>
            <a:r>
              <a:rPr lang="pt-BR" sz="5600" dirty="0">
                <a:latin typeface="Verdana" panose="020B0604030504040204" pitchFamily="34" charset="0"/>
                <a:ea typeface="Verdana" panose="020B0604030504040204" pitchFamily="34" charset="0"/>
                <a:cs typeface="Verdana" panose="020B0604030504040204" pitchFamily="34" charset="0"/>
              </a:rPr>
              <a:t> </a:t>
            </a:r>
            <a:r>
              <a:rPr lang="pt-BR" sz="5600" dirty="0" err="1">
                <a:latin typeface="Verdana" panose="020B0604030504040204" pitchFamily="34" charset="0"/>
                <a:ea typeface="Verdana" panose="020B0604030504040204" pitchFamily="34" charset="0"/>
                <a:cs typeface="Verdana" panose="020B0604030504040204" pitchFamily="34" charset="0"/>
              </a:rPr>
              <a:t>séptimo</a:t>
            </a:r>
            <a:r>
              <a:rPr lang="pt-BR" sz="5600" dirty="0">
                <a:latin typeface="Verdana" panose="020B0604030504040204" pitchFamily="34" charset="0"/>
                <a:ea typeface="Verdana" panose="020B0604030504040204" pitchFamily="34" charset="0"/>
                <a:cs typeface="Verdana" panose="020B0604030504040204" pitchFamily="34" charset="0"/>
              </a:rPr>
              <a:t> decênio. Ricardo </a:t>
            </a:r>
            <a:r>
              <a:rPr lang="pt-BR" sz="5600" dirty="0" err="1">
                <a:latin typeface="Verdana" panose="020B0604030504040204" pitchFamily="34" charset="0"/>
                <a:ea typeface="Verdana" panose="020B0604030504040204" pitchFamily="34" charset="0"/>
                <a:cs typeface="Verdana" panose="020B0604030504040204" pitchFamily="34" charset="0"/>
              </a:rPr>
              <a:t>Bielschowsky</a:t>
            </a:r>
            <a:r>
              <a:rPr lang="pt-BR" sz="5600" dirty="0">
                <a:latin typeface="Verdana" panose="020B0604030504040204" pitchFamily="34" charset="0"/>
                <a:ea typeface="Verdana" panose="020B0604030504040204" pitchFamily="34" charset="0"/>
                <a:cs typeface="Verdana" panose="020B0604030504040204" pitchFamily="34" charset="0"/>
              </a:rPr>
              <a:t> - Miguel Torres (compiladores.) </a:t>
            </a:r>
            <a:r>
              <a:rPr lang="pt-BR" sz="5600" dirty="0" err="1">
                <a:latin typeface="Verdana" panose="020B0604030504040204" pitchFamily="34" charset="0"/>
                <a:ea typeface="Verdana" panose="020B0604030504040204" pitchFamily="34" charset="0"/>
                <a:cs typeface="Verdana" panose="020B0604030504040204" pitchFamily="34" charset="0"/>
              </a:rPr>
              <a:t>Coleccion</a:t>
            </a:r>
            <a:r>
              <a:rPr lang="pt-BR" sz="5600" dirty="0">
                <a:latin typeface="Verdana" panose="020B0604030504040204" pitchFamily="34" charset="0"/>
                <a:ea typeface="Verdana" panose="020B0604030504040204" pitchFamily="34" charset="0"/>
                <a:cs typeface="Verdana" panose="020B0604030504040204" pitchFamily="34" charset="0"/>
              </a:rPr>
              <a:t> 70 </a:t>
            </a:r>
            <a:r>
              <a:rPr lang="pt-BR" sz="5600" dirty="0" err="1">
                <a:latin typeface="Verdana" panose="020B0604030504040204" pitchFamily="34" charset="0"/>
                <a:ea typeface="Verdana" panose="020B0604030504040204" pitchFamily="34" charset="0"/>
                <a:cs typeface="Verdana" panose="020B0604030504040204" pitchFamily="34" charset="0"/>
              </a:rPr>
              <a:t>años</a:t>
            </a:r>
            <a:r>
              <a:rPr lang="pt-BR" sz="5600" dirty="0">
                <a:latin typeface="Verdana" panose="020B0604030504040204" pitchFamily="34" charset="0"/>
                <a:ea typeface="Verdana" panose="020B0604030504040204" pitchFamily="34" charset="0"/>
                <a:cs typeface="Verdana" panose="020B0604030504040204" pitchFamily="34" charset="0"/>
              </a:rPr>
              <a:t>. Santiago: Nações Unidas, 2018. </a:t>
            </a:r>
          </a:p>
          <a:p>
            <a:r>
              <a:rPr lang="pt-BR" sz="5600" dirty="0">
                <a:latin typeface="Verdana" panose="020B0604030504040204" pitchFamily="34" charset="0"/>
                <a:ea typeface="Verdana" panose="020B0604030504040204" pitchFamily="34" charset="0"/>
                <a:cs typeface="Verdana" panose="020B0604030504040204" pitchFamily="34" charset="0"/>
              </a:rPr>
              <a:t>NAÇÕES UNIDAS -CEPAL Horizontes 2030. A Igualdade </a:t>
            </a:r>
            <a:r>
              <a:rPr lang="pt-BR" sz="5600" dirty="0" err="1">
                <a:latin typeface="Verdana" panose="020B0604030504040204" pitchFamily="34" charset="0"/>
                <a:ea typeface="Verdana" panose="020B0604030504040204" pitchFamily="34" charset="0"/>
                <a:cs typeface="Verdana" panose="020B0604030504040204" pitchFamily="34" charset="0"/>
              </a:rPr>
              <a:t>en</a:t>
            </a:r>
            <a:r>
              <a:rPr lang="pt-BR" sz="5600" dirty="0">
                <a:latin typeface="Verdana" panose="020B0604030504040204" pitchFamily="34" charset="0"/>
                <a:ea typeface="Verdana" panose="020B0604030504040204" pitchFamily="34" charset="0"/>
                <a:cs typeface="Verdana" panose="020B0604030504040204" pitchFamily="34" charset="0"/>
              </a:rPr>
              <a:t> </a:t>
            </a:r>
            <a:r>
              <a:rPr lang="pt-BR" sz="5600" dirty="0" err="1">
                <a:latin typeface="Verdana" panose="020B0604030504040204" pitchFamily="34" charset="0"/>
                <a:ea typeface="Verdana" panose="020B0604030504040204" pitchFamily="34" charset="0"/>
                <a:cs typeface="Verdana" panose="020B0604030504040204" pitchFamily="34" charset="0"/>
              </a:rPr>
              <a:t>el</a:t>
            </a:r>
            <a:r>
              <a:rPr lang="pt-BR" sz="5600" dirty="0">
                <a:latin typeface="Verdana" panose="020B0604030504040204" pitchFamily="34" charset="0"/>
                <a:ea typeface="Verdana" panose="020B0604030504040204" pitchFamily="34" charset="0"/>
                <a:cs typeface="Verdana" panose="020B0604030504040204" pitchFamily="34" charset="0"/>
              </a:rPr>
              <a:t> centro </a:t>
            </a:r>
            <a:r>
              <a:rPr lang="pt-BR" sz="5600" dirty="0" err="1">
                <a:latin typeface="Verdana" panose="020B0604030504040204" pitchFamily="34" charset="0"/>
                <a:ea typeface="Verdana" panose="020B0604030504040204" pitchFamily="34" charset="0"/>
                <a:cs typeface="Verdana" panose="020B0604030504040204" pitchFamily="34" charset="0"/>
              </a:rPr>
              <a:t>del</a:t>
            </a:r>
            <a:r>
              <a:rPr lang="pt-BR" sz="5600" dirty="0">
                <a:latin typeface="Verdana" panose="020B0604030504040204" pitchFamily="34" charset="0"/>
                <a:ea typeface="Verdana" panose="020B0604030504040204" pitchFamily="34" charset="0"/>
                <a:cs typeface="Verdana" panose="020B0604030504040204" pitchFamily="34" charset="0"/>
              </a:rPr>
              <a:t> </a:t>
            </a:r>
            <a:r>
              <a:rPr lang="pt-BR" sz="5600" dirty="0" err="1">
                <a:latin typeface="Verdana" panose="020B0604030504040204" pitchFamily="34" charset="0"/>
                <a:ea typeface="Verdana" panose="020B0604030504040204" pitchFamily="34" charset="0"/>
                <a:cs typeface="Verdana" panose="020B0604030504040204" pitchFamily="34" charset="0"/>
              </a:rPr>
              <a:t>desarrollo</a:t>
            </a:r>
            <a:r>
              <a:rPr lang="pt-BR" sz="5600" dirty="0">
                <a:latin typeface="Verdana" panose="020B0604030504040204" pitchFamily="34" charset="0"/>
                <a:ea typeface="Verdana" panose="020B0604030504040204" pitchFamily="34" charset="0"/>
                <a:cs typeface="Verdana" panose="020B0604030504040204" pitchFamily="34" charset="0"/>
              </a:rPr>
              <a:t> </a:t>
            </a:r>
            <a:r>
              <a:rPr lang="pt-BR" sz="5600" dirty="0" err="1">
                <a:latin typeface="Verdana" panose="020B0604030504040204" pitchFamily="34" charset="0"/>
                <a:ea typeface="Verdana" panose="020B0604030504040204" pitchFamily="34" charset="0"/>
                <a:cs typeface="Verdana" panose="020B0604030504040204" pitchFamily="34" charset="0"/>
              </a:rPr>
              <a:t>sustenible</a:t>
            </a:r>
            <a:r>
              <a:rPr lang="pt-BR" sz="5600" dirty="0">
                <a:latin typeface="Verdana" panose="020B0604030504040204" pitchFamily="34" charset="0"/>
                <a:ea typeface="Verdana" panose="020B0604030504040204" pitchFamily="34" charset="0"/>
                <a:cs typeface="Verdana" panose="020B0604030504040204" pitchFamily="34" charset="0"/>
              </a:rPr>
              <a:t>. Trigésimo sexto período de </a:t>
            </a:r>
            <a:r>
              <a:rPr lang="pt-BR" sz="5600" dirty="0" err="1">
                <a:latin typeface="Verdana" panose="020B0604030504040204" pitchFamily="34" charset="0"/>
                <a:ea typeface="Verdana" panose="020B0604030504040204" pitchFamily="34" charset="0"/>
                <a:cs typeface="Verdana" panose="020B0604030504040204" pitchFamily="34" charset="0"/>
              </a:rPr>
              <a:t>sesiones</a:t>
            </a:r>
            <a:r>
              <a:rPr lang="pt-BR" sz="5600" dirty="0">
                <a:latin typeface="Verdana" panose="020B0604030504040204" pitchFamily="34" charset="0"/>
                <a:ea typeface="Verdana" panose="020B0604030504040204" pitchFamily="34" charset="0"/>
                <a:cs typeface="Verdana" panose="020B0604030504040204" pitchFamily="34" charset="0"/>
              </a:rPr>
              <a:t> de </a:t>
            </a:r>
            <a:r>
              <a:rPr lang="pt-BR" sz="5600" dirty="0" err="1">
                <a:latin typeface="Verdana" panose="020B0604030504040204" pitchFamily="34" charset="0"/>
                <a:ea typeface="Verdana" panose="020B0604030504040204" pitchFamily="34" charset="0"/>
                <a:cs typeface="Verdana" panose="020B0604030504040204" pitchFamily="34" charset="0"/>
              </a:rPr>
              <a:t>la</a:t>
            </a:r>
            <a:r>
              <a:rPr lang="pt-BR" sz="5600" dirty="0">
                <a:latin typeface="Verdana" panose="020B0604030504040204" pitchFamily="34" charset="0"/>
                <a:ea typeface="Verdana" panose="020B0604030504040204" pitchFamily="34" charset="0"/>
                <a:cs typeface="Verdana" panose="020B0604030504040204" pitchFamily="34" charset="0"/>
              </a:rPr>
              <a:t> CEPAL. </a:t>
            </a:r>
            <a:r>
              <a:rPr lang="pt-BR" sz="5600" dirty="0" err="1">
                <a:latin typeface="Verdana" panose="020B0604030504040204" pitchFamily="34" charset="0"/>
                <a:ea typeface="Verdana" panose="020B0604030504040204" pitchFamily="34" charset="0"/>
                <a:cs typeface="Verdana" panose="020B0604030504040204" pitchFamily="34" charset="0"/>
              </a:rPr>
              <a:t>Ciudad</a:t>
            </a:r>
            <a:r>
              <a:rPr lang="pt-BR" sz="5600" dirty="0">
                <a:latin typeface="Verdana" panose="020B0604030504040204" pitchFamily="34" charset="0"/>
                <a:ea typeface="Verdana" panose="020B0604030504040204" pitchFamily="34" charset="0"/>
                <a:cs typeface="Verdana" panose="020B0604030504040204" pitchFamily="34" charset="0"/>
              </a:rPr>
              <a:t> de México 23 a 26 de maio de 2016. Santiago: Nações Unidas jul. 2016. </a:t>
            </a:r>
          </a:p>
          <a:p>
            <a:r>
              <a:rPr lang="pt-BR" sz="5600" dirty="0">
                <a:latin typeface="Verdana" panose="020B0604030504040204" pitchFamily="34" charset="0"/>
                <a:ea typeface="Verdana" panose="020B0604030504040204" pitchFamily="34" charset="0"/>
                <a:cs typeface="Verdana" panose="020B0604030504040204" pitchFamily="34" charset="0"/>
              </a:rPr>
              <a:t>NETTO, J. P. Cinco notas a propósito da questão social. </a:t>
            </a:r>
            <a:r>
              <a:rPr lang="pt-BR" sz="5600" i="1" dirty="0" err="1">
                <a:latin typeface="Verdana" panose="020B0604030504040204" pitchFamily="34" charset="0"/>
                <a:ea typeface="Verdana" panose="020B0604030504040204" pitchFamily="34" charset="0"/>
                <a:cs typeface="Verdana" panose="020B0604030504040204" pitchFamily="34" charset="0"/>
              </a:rPr>
              <a:t>Temporalis</a:t>
            </a:r>
            <a:r>
              <a:rPr lang="pt-BR" sz="5600" i="1" dirty="0">
                <a:latin typeface="Verdana" panose="020B0604030504040204" pitchFamily="34" charset="0"/>
                <a:ea typeface="Verdana" panose="020B0604030504040204" pitchFamily="34" charset="0"/>
                <a:cs typeface="Verdana" panose="020B0604030504040204" pitchFamily="34" charset="0"/>
              </a:rPr>
              <a:t>:</a:t>
            </a:r>
            <a:r>
              <a:rPr lang="pt-BR" sz="5600" dirty="0">
                <a:latin typeface="Verdana" panose="020B0604030504040204" pitchFamily="34" charset="0"/>
                <a:ea typeface="Verdana" panose="020B0604030504040204" pitchFamily="34" charset="0"/>
                <a:cs typeface="Verdana" panose="020B0604030504040204" pitchFamily="34" charset="0"/>
              </a:rPr>
              <a:t> ABEPSS, Brasília, DF, n. 3, p 41-45, 2001.</a:t>
            </a:r>
          </a:p>
          <a:p>
            <a:r>
              <a:rPr lang="pt-BR" sz="5600" dirty="0">
                <a:latin typeface="Verdana" panose="020B0604030504040204" pitchFamily="34" charset="0"/>
                <a:ea typeface="Verdana" panose="020B0604030504040204" pitchFamily="34" charset="0"/>
                <a:cs typeface="Verdana" panose="020B0604030504040204" pitchFamily="34" charset="0"/>
              </a:rPr>
              <a:t>NEVES, L. M. W. (Org.). </a:t>
            </a:r>
            <a:r>
              <a:rPr lang="pt-BR" sz="5600" i="1" dirty="0">
                <a:latin typeface="Verdana" panose="020B0604030504040204" pitchFamily="34" charset="0"/>
                <a:ea typeface="Verdana" panose="020B0604030504040204" pitchFamily="34" charset="0"/>
                <a:cs typeface="Verdana" panose="020B0604030504040204" pitchFamily="34" charset="0"/>
              </a:rPr>
              <a:t>A nova pedagogia da hegemonia:</a:t>
            </a:r>
            <a:r>
              <a:rPr lang="pt-BR" sz="5600" dirty="0">
                <a:latin typeface="Verdana" panose="020B0604030504040204" pitchFamily="34" charset="0"/>
                <a:ea typeface="Verdana" panose="020B0604030504040204" pitchFamily="34" charset="0"/>
                <a:cs typeface="Verdana" panose="020B0604030504040204" pitchFamily="34" charset="0"/>
              </a:rPr>
              <a:t> estratégias do capital para educar o consenso. São Paulo: Xamã, 2005.</a:t>
            </a:r>
          </a:p>
          <a:p>
            <a:r>
              <a:rPr lang="pt-BR" sz="5600" dirty="0">
                <a:latin typeface="Verdana" panose="020B0604030504040204" pitchFamily="34" charset="0"/>
                <a:ea typeface="Verdana" panose="020B0604030504040204" pitchFamily="34" charset="0"/>
                <a:cs typeface="Verdana" panose="020B0604030504040204" pitchFamily="34" charset="0"/>
              </a:rPr>
              <a:t>PIKETTY, T. O. </a:t>
            </a:r>
            <a:r>
              <a:rPr lang="pt-BR" sz="5600" i="1" dirty="0">
                <a:latin typeface="Verdana" panose="020B0604030504040204" pitchFamily="34" charset="0"/>
                <a:ea typeface="Verdana" panose="020B0604030504040204" pitchFamily="34" charset="0"/>
                <a:cs typeface="Verdana" panose="020B0604030504040204" pitchFamily="34" charset="0"/>
              </a:rPr>
              <a:t>Capital no século XXI.</a:t>
            </a:r>
            <a:r>
              <a:rPr lang="pt-BR" sz="5600" dirty="0">
                <a:latin typeface="Verdana" panose="020B0604030504040204" pitchFamily="34" charset="0"/>
                <a:ea typeface="Verdana" panose="020B0604030504040204" pitchFamily="34" charset="0"/>
                <a:cs typeface="Verdana" panose="020B0604030504040204" pitchFamily="34" charset="0"/>
              </a:rPr>
              <a:t> Rio de Janeiro: Intrínseca, 2014.</a:t>
            </a:r>
          </a:p>
          <a:p>
            <a:r>
              <a:rPr lang="pt-BR" sz="5600" dirty="0">
                <a:latin typeface="Verdana" panose="020B0604030504040204" pitchFamily="34" charset="0"/>
                <a:ea typeface="Verdana" panose="020B0604030504040204" pitchFamily="34" charset="0"/>
                <a:cs typeface="Verdana" panose="020B0604030504040204" pitchFamily="34" charset="0"/>
              </a:rPr>
              <a:t>____________</a:t>
            </a:r>
            <a:r>
              <a:rPr lang="pt-BR" sz="5600" i="1" dirty="0">
                <a:latin typeface="Verdana" panose="020B0604030504040204" pitchFamily="34" charset="0"/>
                <a:ea typeface="Verdana" panose="020B0604030504040204" pitchFamily="34" charset="0"/>
                <a:cs typeface="Verdana" panose="020B0604030504040204" pitchFamily="34" charset="0"/>
              </a:rPr>
              <a:t>A economia da desigualdade</a:t>
            </a:r>
            <a:r>
              <a:rPr lang="pt-BR" sz="5600" dirty="0">
                <a:latin typeface="Verdana" panose="020B0604030504040204" pitchFamily="34" charset="0"/>
                <a:ea typeface="Verdana" panose="020B0604030504040204" pitchFamily="34" charset="0"/>
                <a:cs typeface="Verdana" panose="020B0604030504040204" pitchFamily="34" charset="0"/>
              </a:rPr>
              <a:t>. Rio de Janeiro: Intrínseca, 2015.</a:t>
            </a:r>
          </a:p>
          <a:p>
            <a:endParaRPr lang="pt-BR" dirty="0"/>
          </a:p>
        </p:txBody>
      </p:sp>
    </p:spTree>
    <p:extLst>
      <p:ext uri="{BB962C8B-B14F-4D97-AF65-F5344CB8AC3E}">
        <p14:creationId xmlns:p14="http://schemas.microsoft.com/office/powerpoint/2010/main" val="20090366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E4FE31-E0E4-4C45-BFD1-E1065766A817}"/>
              </a:ext>
            </a:extLst>
          </p:cNvPr>
          <p:cNvSpPr>
            <a:spLocks noGrp="1"/>
          </p:cNvSpPr>
          <p:nvPr>
            <p:ph type="title"/>
          </p:nvPr>
        </p:nvSpPr>
        <p:spPr/>
        <p:txBody>
          <a:bodyPr>
            <a:normAutofit/>
          </a:bodyPr>
          <a:lstStyle/>
          <a:p>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References</a:t>
            </a:r>
            <a:endParaRPr lang="pt-BR" sz="3600" dirty="0"/>
          </a:p>
        </p:txBody>
      </p:sp>
      <p:sp>
        <p:nvSpPr>
          <p:cNvPr id="3" name="Espaço Reservado para Conteúdo 2">
            <a:extLst>
              <a:ext uri="{FF2B5EF4-FFF2-40B4-BE49-F238E27FC236}">
                <a16:creationId xmlns:a16="http://schemas.microsoft.com/office/drawing/2014/main" id="{F8C2B435-CC5E-48B2-88FA-7E63EE652B87}"/>
              </a:ext>
            </a:extLst>
          </p:cNvPr>
          <p:cNvSpPr>
            <a:spLocks noGrp="1"/>
          </p:cNvSpPr>
          <p:nvPr>
            <p:ph idx="1"/>
          </p:nvPr>
        </p:nvSpPr>
        <p:spPr/>
        <p:txBody>
          <a:bodyPr>
            <a:normAutofit/>
          </a:bodyPr>
          <a:lstStyle/>
          <a:p>
            <a:r>
              <a:rPr lang="pt-BR" sz="1400" dirty="0">
                <a:latin typeface="Verdana" panose="020B0604030504040204" pitchFamily="34" charset="0"/>
                <a:ea typeface="Verdana" panose="020B0604030504040204" pitchFamily="34" charset="0"/>
                <a:cs typeface="Verdana" panose="020B0604030504040204" pitchFamily="34" charset="0"/>
              </a:rPr>
              <a:t>PNUD. Progreso multidimensional: </a:t>
            </a:r>
            <a:r>
              <a:rPr lang="pt-BR" sz="1400" dirty="0" err="1">
                <a:latin typeface="Verdana" panose="020B0604030504040204" pitchFamily="34" charset="0"/>
                <a:ea typeface="Verdana" panose="020B0604030504040204" pitchFamily="34" charset="0"/>
                <a:cs typeface="Verdana" panose="020B0604030504040204" pitchFamily="34" charset="0"/>
              </a:rPr>
              <a:t>bienestar</a:t>
            </a:r>
            <a:r>
              <a:rPr lang="pt-BR" sz="1400" dirty="0">
                <a:latin typeface="Verdana" panose="020B0604030504040204" pitchFamily="34" charset="0"/>
                <a:ea typeface="Verdana" panose="020B0604030504040204" pitchFamily="34" charset="0"/>
                <a:cs typeface="Verdana" panose="020B0604030504040204" pitchFamily="34" charset="0"/>
              </a:rPr>
              <a:t> más </a:t>
            </a:r>
            <a:r>
              <a:rPr lang="pt-BR" sz="1400" dirty="0" err="1">
                <a:latin typeface="Verdana" panose="020B0604030504040204" pitchFamily="34" charset="0"/>
                <a:ea typeface="Verdana" panose="020B0604030504040204" pitchFamily="34" charset="0"/>
                <a:cs typeface="Verdana" panose="020B0604030504040204" pitchFamily="34" charset="0"/>
              </a:rPr>
              <a:t>allá</a:t>
            </a:r>
            <a:r>
              <a:rPr lang="pt-BR" sz="1400" dirty="0">
                <a:latin typeface="Verdana" panose="020B0604030504040204" pitchFamily="34" charset="0"/>
                <a:ea typeface="Verdana" panose="020B0604030504040204" pitchFamily="34" charset="0"/>
                <a:cs typeface="Verdana" panose="020B0604030504040204" pitchFamily="34" charset="0"/>
              </a:rPr>
              <a:t> </a:t>
            </a:r>
            <a:r>
              <a:rPr lang="pt-BR" sz="1400" dirty="0" err="1">
                <a:latin typeface="Verdana" panose="020B0604030504040204" pitchFamily="34" charset="0"/>
                <a:ea typeface="Verdana" panose="020B0604030504040204" pitchFamily="34" charset="0"/>
                <a:cs typeface="Verdana" panose="020B0604030504040204" pitchFamily="34" charset="0"/>
              </a:rPr>
              <a:t>del</a:t>
            </a:r>
            <a:r>
              <a:rPr lang="pt-BR" sz="1400" dirty="0">
                <a:latin typeface="Verdana" panose="020B0604030504040204" pitchFamily="34" charset="0"/>
                <a:ea typeface="Verdana" panose="020B0604030504040204" pitchFamily="34" charset="0"/>
                <a:cs typeface="Verdana" panose="020B0604030504040204" pitchFamily="34" charset="0"/>
              </a:rPr>
              <a:t> ingresso. </a:t>
            </a:r>
            <a:r>
              <a:rPr lang="pt-BR" sz="1400" u="sng" dirty="0">
                <a:latin typeface="Verdana" panose="020B0604030504040204" pitchFamily="34" charset="0"/>
                <a:ea typeface="Verdana" panose="020B0604030504040204" pitchFamily="34" charset="0"/>
                <a:cs typeface="Verdana" panose="020B0604030504040204" pitchFamily="34" charset="0"/>
                <a:hlinkClick r:id="rId2"/>
              </a:rPr>
              <a:t>http://www.latinamerica.undp.org/content/rblac/es/home/presscenter/pressreleases/2016/06/14/reca-da-de-millones-de-latinoamericanos-a-la-pobreza-es-evitable-con-pol-ticas-publicas-de-nueva-generaci-n-pnud.html</a:t>
            </a:r>
            <a:r>
              <a:rPr lang="pt-BR" sz="1400" dirty="0">
                <a:latin typeface="Verdana" panose="020B0604030504040204" pitchFamily="34" charset="0"/>
                <a:ea typeface="Verdana" panose="020B0604030504040204" pitchFamily="34" charset="0"/>
                <a:cs typeface="Verdana" panose="020B0604030504040204" pitchFamily="34" charset="0"/>
              </a:rPr>
              <a:t> Acesso em 28 de maio de 2018.</a:t>
            </a:r>
          </a:p>
          <a:p>
            <a:r>
              <a:rPr lang="pt-BR" sz="1400" dirty="0">
                <a:latin typeface="Verdana" panose="020B0604030504040204" pitchFamily="34" charset="0"/>
                <a:ea typeface="Verdana" panose="020B0604030504040204" pitchFamily="34" charset="0"/>
                <a:cs typeface="Verdana" panose="020B0604030504040204" pitchFamily="34" charset="0"/>
              </a:rPr>
              <a:t>RAICHELIS, Raquel. O assistente social como trabalhador assalariado: desafios frente às violações de seus direitos. In: </a:t>
            </a:r>
            <a:r>
              <a:rPr lang="pt-BR" sz="1400" i="1" dirty="0">
                <a:latin typeface="Verdana" panose="020B0604030504040204" pitchFamily="34" charset="0"/>
                <a:ea typeface="Verdana" panose="020B0604030504040204" pitchFamily="34" charset="0"/>
                <a:cs typeface="Verdana" panose="020B0604030504040204" pitchFamily="34" charset="0"/>
              </a:rPr>
              <a:t>Serviço Social e Sociedade </a:t>
            </a:r>
            <a:r>
              <a:rPr lang="pt-BR" sz="1400" dirty="0">
                <a:latin typeface="Verdana" panose="020B0604030504040204" pitchFamily="34" charset="0"/>
                <a:ea typeface="Verdana" panose="020B0604030504040204" pitchFamily="34" charset="0"/>
                <a:cs typeface="Verdana" panose="020B0604030504040204" pitchFamily="34" charset="0"/>
              </a:rPr>
              <a:t>n. 107. São Paulo, Cortez Editora, jul. /set. 2011.</a:t>
            </a:r>
          </a:p>
          <a:p>
            <a:r>
              <a:rPr lang="pt-BR" sz="1400" dirty="0">
                <a:latin typeface="Verdana" panose="020B0604030504040204" pitchFamily="34" charset="0"/>
                <a:ea typeface="Verdana" panose="020B0604030504040204" pitchFamily="34" charset="0"/>
                <a:cs typeface="Verdana" panose="020B0604030504040204" pitchFamily="34" charset="0"/>
              </a:rPr>
              <a:t>______________. Proteção Social e trabalho do assistente social: tendências e disputas na conjuntura de crise mundial. In: </a:t>
            </a:r>
            <a:r>
              <a:rPr lang="pt-BR" sz="1400" i="1" dirty="0">
                <a:latin typeface="Verdana" panose="020B0604030504040204" pitchFamily="34" charset="0"/>
                <a:ea typeface="Verdana" panose="020B0604030504040204" pitchFamily="34" charset="0"/>
                <a:cs typeface="Verdana" panose="020B0604030504040204" pitchFamily="34" charset="0"/>
              </a:rPr>
              <a:t>Serviço Social e Sociedade</a:t>
            </a:r>
            <a:r>
              <a:rPr lang="pt-BR" sz="1400" dirty="0">
                <a:latin typeface="Verdana" panose="020B0604030504040204" pitchFamily="34" charset="0"/>
                <a:ea typeface="Verdana" panose="020B0604030504040204" pitchFamily="34" charset="0"/>
                <a:cs typeface="Verdana" panose="020B0604030504040204" pitchFamily="34" charset="0"/>
              </a:rPr>
              <a:t> n. 116. Especial: Proteção Social. São </a:t>
            </a:r>
            <a:r>
              <a:rPr lang="pt-BR" sz="1400" dirty="0" err="1">
                <a:latin typeface="Verdana" panose="020B0604030504040204" pitchFamily="34" charset="0"/>
                <a:ea typeface="Verdana" panose="020B0604030504040204" pitchFamily="34" charset="0"/>
                <a:cs typeface="Verdana" panose="020B0604030504040204" pitchFamily="34" charset="0"/>
              </a:rPr>
              <a:t>Pa</a:t>
            </a:r>
            <a:endParaRPr lang="pt-BR" sz="1400" dirty="0">
              <a:latin typeface="Verdana" panose="020B0604030504040204" pitchFamily="34" charset="0"/>
              <a:ea typeface="Verdana" panose="020B0604030504040204" pitchFamily="34" charset="0"/>
              <a:cs typeface="Verdana" panose="020B0604030504040204" pitchFamily="34" charset="0"/>
            </a:endParaRPr>
          </a:p>
          <a:p>
            <a:r>
              <a:rPr lang="es-ES_tradnl" sz="1400" dirty="0">
                <a:latin typeface="Verdana" panose="020B0604030504040204" pitchFamily="34" charset="0"/>
                <a:ea typeface="Verdana" panose="020B0604030504040204" pitchFamily="34" charset="0"/>
                <a:cs typeface="Verdana" panose="020B0604030504040204" pitchFamily="34" charset="0"/>
              </a:rPr>
              <a:t>ROSANVALLON, P. </a:t>
            </a:r>
            <a:r>
              <a:rPr lang="es-ES_tradnl" sz="1400" i="1" dirty="0">
                <a:latin typeface="Verdana" panose="020B0604030504040204" pitchFamily="34" charset="0"/>
                <a:ea typeface="Verdana" panose="020B0604030504040204" pitchFamily="34" charset="0"/>
                <a:cs typeface="Verdana" panose="020B0604030504040204" pitchFamily="34" charset="0"/>
              </a:rPr>
              <a:t>La nueva cuestión social. </a:t>
            </a:r>
            <a:r>
              <a:rPr lang="pt-PT" sz="1400" dirty="0">
                <a:latin typeface="Verdana" panose="020B0604030504040204" pitchFamily="34" charset="0"/>
                <a:ea typeface="Verdana" panose="020B0604030504040204" pitchFamily="34" charset="0"/>
                <a:cs typeface="Verdana" panose="020B0604030504040204" pitchFamily="34" charset="0"/>
              </a:rPr>
              <a:t>Repensar el Estado providencia. Buenos Aires: Manancial, 1995.</a:t>
            </a:r>
            <a:endParaRPr lang="pt-BR" sz="1400" dirty="0">
              <a:latin typeface="Verdana" panose="020B0604030504040204" pitchFamily="34" charset="0"/>
              <a:ea typeface="Verdana" panose="020B0604030504040204" pitchFamily="34" charset="0"/>
              <a:cs typeface="Verdana" panose="020B0604030504040204" pitchFamily="34" charset="0"/>
            </a:endParaRPr>
          </a:p>
          <a:p>
            <a:r>
              <a:rPr lang="pt-BR" sz="1400" dirty="0">
                <a:latin typeface="Verdana" panose="020B0604030504040204" pitchFamily="34" charset="0"/>
                <a:ea typeface="Verdana" panose="020B0604030504040204" pitchFamily="34" charset="0"/>
                <a:cs typeface="Verdana" panose="020B0604030504040204" pitchFamily="34" charset="0"/>
              </a:rPr>
              <a:t>______________. </a:t>
            </a:r>
            <a:r>
              <a:rPr lang="pt-PT" sz="1400" i="1" dirty="0">
                <a:latin typeface="Verdana" panose="020B0604030504040204" pitchFamily="34" charset="0"/>
                <a:ea typeface="Verdana" panose="020B0604030504040204" pitchFamily="34" charset="0"/>
                <a:cs typeface="Verdana" panose="020B0604030504040204" pitchFamily="34" charset="0"/>
              </a:rPr>
              <a:t>A crise do Estado providência. </a:t>
            </a:r>
            <a:r>
              <a:rPr lang="pt-PT" sz="1400" dirty="0">
                <a:latin typeface="Verdana" panose="020B0604030504040204" pitchFamily="34" charset="0"/>
                <a:ea typeface="Verdana" panose="020B0604030504040204" pitchFamily="34" charset="0"/>
                <a:cs typeface="Verdana" panose="020B0604030504040204" pitchFamily="34" charset="0"/>
              </a:rPr>
              <a:t>Goiânia: UnB, 1997.</a:t>
            </a:r>
            <a:endParaRPr lang="pt-BR" sz="1400" dirty="0">
              <a:latin typeface="Verdana" panose="020B0604030504040204" pitchFamily="34" charset="0"/>
              <a:ea typeface="Verdana" panose="020B0604030504040204" pitchFamily="34" charset="0"/>
              <a:cs typeface="Verdana" panose="020B0604030504040204" pitchFamily="34" charset="0"/>
            </a:endParaRPr>
          </a:p>
          <a:p>
            <a:r>
              <a:rPr lang="pt-BR" sz="1400" dirty="0">
                <a:latin typeface="Verdana" panose="020B0604030504040204" pitchFamily="34" charset="0"/>
                <a:ea typeface="Verdana" panose="020B0604030504040204" pitchFamily="34" charset="0"/>
                <a:cs typeface="Verdana" panose="020B0604030504040204" pitchFamily="34" charset="0"/>
              </a:rPr>
              <a:t>______________. </a:t>
            </a:r>
            <a:r>
              <a:rPr lang="pt-PT" sz="1400" i="1" dirty="0">
                <a:latin typeface="Verdana" panose="020B0604030504040204" pitchFamily="34" charset="0"/>
                <a:ea typeface="Verdana" panose="020B0604030504040204" pitchFamily="34" charset="0"/>
                <a:cs typeface="Verdana" panose="020B0604030504040204" pitchFamily="34" charset="0"/>
              </a:rPr>
              <a:t>A nova questão social. </a:t>
            </a:r>
            <a:r>
              <a:rPr lang="pt-PT" sz="1400" dirty="0">
                <a:latin typeface="Verdana" panose="020B0604030504040204" pitchFamily="34" charset="0"/>
                <a:ea typeface="Verdana" panose="020B0604030504040204" pitchFamily="34" charset="0"/>
                <a:cs typeface="Verdana" panose="020B0604030504040204" pitchFamily="34" charset="0"/>
              </a:rPr>
              <a:t>Repensando o Estado Providência. Brasília, DF: Instituto Teotônio Vilela, 1998. </a:t>
            </a:r>
            <a:endParaRPr lang="pt-BR" sz="1400" dirty="0">
              <a:latin typeface="Verdana" panose="020B0604030504040204" pitchFamily="34" charset="0"/>
              <a:ea typeface="Verdana" panose="020B0604030504040204" pitchFamily="34" charset="0"/>
              <a:cs typeface="Verdana" panose="020B0604030504040204" pitchFamily="34" charset="0"/>
            </a:endParaRPr>
          </a:p>
          <a:p>
            <a:endParaRPr lang="pt-BR" sz="16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1168216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BC0376-E95D-4C0B-B7D4-ECCDA0027446}"/>
              </a:ext>
            </a:extLst>
          </p:cNvPr>
          <p:cNvSpPr>
            <a:spLocks noGrp="1"/>
          </p:cNvSpPr>
          <p:nvPr>
            <p:ph type="title"/>
          </p:nvPr>
        </p:nvSpPr>
        <p:spPr/>
        <p:txBody>
          <a:bodyPr>
            <a:normAutofit/>
          </a:bodyPr>
          <a:lstStyle/>
          <a:p>
            <a:r>
              <a:rPr lang="en-GB" sz="3600" b="1" dirty="0">
                <a:solidFill>
                  <a:srgbClr val="FF0000"/>
                </a:solidFill>
                <a:latin typeface="Verdana" panose="020B0604030504040204" pitchFamily="34" charset="0"/>
                <a:ea typeface="Verdana" panose="020B0604030504040204" pitchFamily="34" charset="0"/>
                <a:cs typeface="Verdana" panose="020B0604030504040204" pitchFamily="34" charset="0"/>
              </a:rPr>
              <a:t>References</a:t>
            </a:r>
            <a:endParaRPr lang="pt-BR" sz="3600" dirty="0"/>
          </a:p>
        </p:txBody>
      </p:sp>
      <p:sp>
        <p:nvSpPr>
          <p:cNvPr id="3" name="Espaço Reservado para Conteúdo 2">
            <a:extLst>
              <a:ext uri="{FF2B5EF4-FFF2-40B4-BE49-F238E27FC236}">
                <a16:creationId xmlns:a16="http://schemas.microsoft.com/office/drawing/2014/main" id="{6FA38151-226D-4498-A477-085187AB293A}"/>
              </a:ext>
            </a:extLst>
          </p:cNvPr>
          <p:cNvSpPr>
            <a:spLocks noGrp="1"/>
          </p:cNvSpPr>
          <p:nvPr>
            <p:ph idx="1"/>
          </p:nvPr>
        </p:nvSpPr>
        <p:spPr/>
        <p:txBody>
          <a:bodyPr>
            <a:normAutofit lnSpcReduction="10000"/>
          </a:bodyPr>
          <a:lstStyle/>
          <a:p>
            <a:r>
              <a:rPr lang="pt-PT" sz="1600" dirty="0">
                <a:latin typeface="Verdana" panose="020B0604030504040204" pitchFamily="34" charset="0"/>
                <a:ea typeface="Verdana" panose="020B0604030504040204" pitchFamily="34" charset="0"/>
                <a:cs typeface="Verdana" panose="020B0604030504040204" pitchFamily="34" charset="0"/>
              </a:rPr>
              <a:t>TELLES, V. S. </a:t>
            </a:r>
            <a:r>
              <a:rPr lang="pt-PT" sz="1600" i="1" dirty="0">
                <a:latin typeface="Verdana" panose="020B0604030504040204" pitchFamily="34" charset="0"/>
                <a:ea typeface="Verdana" panose="020B0604030504040204" pitchFamily="34" charset="0"/>
                <a:cs typeface="Verdana" panose="020B0604030504040204" pitchFamily="34" charset="0"/>
              </a:rPr>
              <a:t>No fio da navalha: </a:t>
            </a:r>
            <a:r>
              <a:rPr lang="pt-PT" sz="1600" dirty="0">
                <a:latin typeface="Verdana" panose="020B0604030504040204" pitchFamily="34" charset="0"/>
                <a:ea typeface="Verdana" panose="020B0604030504040204" pitchFamily="34" charset="0"/>
                <a:cs typeface="Verdana" panose="020B0604030504040204" pitchFamily="34" charset="0"/>
              </a:rPr>
              <a:t>entre carência e direitos. Petrópolis: Vozes, 1999.</a:t>
            </a:r>
            <a:endParaRPr lang="pt-BR" sz="1600" dirty="0">
              <a:latin typeface="Verdana" panose="020B0604030504040204" pitchFamily="34" charset="0"/>
              <a:ea typeface="Verdana" panose="020B0604030504040204" pitchFamily="34" charset="0"/>
              <a:cs typeface="Verdana" panose="020B0604030504040204" pitchFamily="34" charset="0"/>
            </a:endParaRPr>
          </a:p>
          <a:p>
            <a:r>
              <a:rPr lang="pt-BR" sz="1600" dirty="0">
                <a:latin typeface="Verdana" panose="020B0604030504040204" pitchFamily="34" charset="0"/>
                <a:ea typeface="Verdana" panose="020B0604030504040204" pitchFamily="34" charset="0"/>
                <a:cs typeface="Verdana" panose="020B0604030504040204" pitchFamily="34" charset="0"/>
              </a:rPr>
              <a:t>VIDAL, K. C. O Ensino a Distância: um reflexo da expansão mercantilizada da Educação Superior e os impactos no Serviço Social. Dissertação de Mestrado. PPGSS/PUC-SP. São Paulo: 2016.</a:t>
            </a:r>
          </a:p>
          <a:p>
            <a:r>
              <a:rPr lang="pt-BR" sz="1600" dirty="0">
                <a:latin typeface="Verdana" panose="020B0604030504040204" pitchFamily="34" charset="0"/>
                <a:ea typeface="Verdana" panose="020B0604030504040204" pitchFamily="34" charset="0"/>
                <a:cs typeface="Verdana" panose="020B0604030504040204" pitchFamily="34" charset="0"/>
              </a:rPr>
              <a:t>VALOR ECONOMICO. </a:t>
            </a:r>
            <a:r>
              <a:rPr lang="pt-BR" sz="1600" u="sng" dirty="0">
                <a:latin typeface="Verdana" panose="020B0604030504040204" pitchFamily="34" charset="0"/>
                <a:ea typeface="Verdana" panose="020B0604030504040204" pitchFamily="34" charset="0"/>
                <a:cs typeface="Verdana" panose="020B0604030504040204" pitchFamily="34" charset="0"/>
                <a:hlinkClick r:id="rId2"/>
              </a:rPr>
              <a:t>http://www.valor.com.br/brasil/5446455/pobreza-extrema-aumenta-11-e-atinge-148-milhoes-de-pessoas</a:t>
            </a:r>
            <a:r>
              <a:rPr lang="pt-BR" sz="1600" dirty="0">
                <a:latin typeface="Verdana" panose="020B0604030504040204" pitchFamily="34" charset="0"/>
                <a:ea typeface="Verdana" panose="020B0604030504040204" pitchFamily="34" charset="0"/>
                <a:cs typeface="Verdana" panose="020B0604030504040204" pitchFamily="34" charset="0"/>
              </a:rPr>
              <a:t>. Acesso em 20 de maio de 2018 </a:t>
            </a:r>
          </a:p>
          <a:p>
            <a:r>
              <a:rPr lang="pt-PT" sz="1600" dirty="0">
                <a:latin typeface="Verdana" panose="020B0604030504040204" pitchFamily="34" charset="0"/>
                <a:ea typeface="Verdana" panose="020B0604030504040204" pitchFamily="34" charset="0"/>
                <a:cs typeface="Verdana" panose="020B0604030504040204" pitchFamily="34" charset="0"/>
              </a:rPr>
              <a:t>YAZBEK, M. C.p  Pobreza e exclusão: expressões da questão social.</a:t>
            </a:r>
            <a:r>
              <a:rPr lang="pt-PT" sz="1600" i="1" dirty="0">
                <a:latin typeface="Verdana" panose="020B0604030504040204" pitchFamily="34" charset="0"/>
                <a:ea typeface="Verdana" panose="020B0604030504040204" pitchFamily="34" charset="0"/>
                <a:cs typeface="Verdana" panose="020B0604030504040204" pitchFamily="34" charset="0"/>
              </a:rPr>
              <a:t>Temporalis </a:t>
            </a:r>
            <a:r>
              <a:rPr lang="pt-PT" sz="1600" dirty="0">
                <a:latin typeface="Verdana" panose="020B0604030504040204" pitchFamily="34" charset="0"/>
                <a:ea typeface="Verdana" panose="020B0604030504040204" pitchFamily="34" charset="0"/>
                <a:cs typeface="Verdana" panose="020B0604030504040204" pitchFamily="34" charset="0"/>
              </a:rPr>
              <a:t>ABEPSS, ano III, n.3, p.33-40, jan-jun 2001.</a:t>
            </a:r>
          </a:p>
          <a:p>
            <a:r>
              <a:rPr lang="pt-BR" sz="1600" dirty="0">
                <a:latin typeface="Verdana" panose="020B0604030504040204" pitchFamily="34" charset="0"/>
                <a:ea typeface="Verdana" panose="020B0604030504040204" pitchFamily="34" charset="0"/>
                <a:cs typeface="Verdana" panose="020B0604030504040204" pitchFamily="34" charset="0"/>
              </a:rPr>
              <a:t> </a:t>
            </a:r>
          </a:p>
          <a:p>
            <a:r>
              <a:rPr lang="pt-BR" sz="1600" dirty="0">
                <a:latin typeface="Verdana" panose="020B0604030504040204" pitchFamily="34" charset="0"/>
                <a:ea typeface="Verdana" panose="020B0604030504040204" pitchFamily="34" charset="0"/>
                <a:cs typeface="Verdana" panose="020B0604030504040204" pitchFamily="34" charset="0"/>
              </a:rPr>
              <a:t>Outras fontes eletrônicas:</a:t>
            </a:r>
          </a:p>
          <a:p>
            <a:r>
              <a:rPr lang="pt-BR" sz="1600" u="sng" dirty="0">
                <a:latin typeface="Verdana" panose="020B0604030504040204" pitchFamily="34" charset="0"/>
                <a:ea typeface="Verdana" panose="020B0604030504040204" pitchFamily="34" charset="0"/>
                <a:cs typeface="Verdana" panose="020B0604030504040204" pitchFamily="34" charset="0"/>
                <a:hlinkClick r:id="rId3"/>
              </a:rPr>
              <a:t>https://www1.folha.uol.com.br/mercado/2018/04/deficits-fiscais-sao-nuvem-negra-na-america-latina-diz-banco-mundial.shtml</a:t>
            </a:r>
            <a:endParaRPr lang="pt-BR" sz="1600" dirty="0">
              <a:latin typeface="Verdana" panose="020B0604030504040204" pitchFamily="34" charset="0"/>
              <a:ea typeface="Verdana" panose="020B0604030504040204" pitchFamily="34" charset="0"/>
              <a:cs typeface="Verdana" panose="020B0604030504040204" pitchFamily="34" charset="0"/>
            </a:endParaRPr>
          </a:p>
          <a:p>
            <a:r>
              <a:rPr lang="pt-BR" sz="1600" i="1" dirty="0">
                <a:latin typeface="Verdana" panose="020B0604030504040204" pitchFamily="34" charset="0"/>
                <a:ea typeface="Verdana" panose="020B0604030504040204" pitchFamily="34" charset="0"/>
                <a:cs typeface="Verdana" panose="020B0604030504040204" pitchFamily="34" charset="0"/>
              </a:rPr>
              <a:t> </a:t>
            </a:r>
            <a:r>
              <a:rPr lang="pt-BR" sz="1600" u="sng" dirty="0">
                <a:latin typeface="Verdana" panose="020B0604030504040204" pitchFamily="34" charset="0"/>
                <a:ea typeface="Verdana" panose="020B0604030504040204" pitchFamily="34" charset="0"/>
                <a:cs typeface="Verdana" panose="020B0604030504040204" pitchFamily="34" charset="0"/>
                <a:hlinkClick r:id="rId4"/>
              </a:rPr>
              <a:t>http://www.bancomundial.org/es/region/lac/overview#1</a:t>
            </a:r>
            <a:endParaRPr lang="pt-BR" sz="1600" dirty="0">
              <a:latin typeface="Verdana" panose="020B0604030504040204" pitchFamily="34" charset="0"/>
              <a:ea typeface="Verdana" panose="020B0604030504040204" pitchFamily="34" charset="0"/>
              <a:cs typeface="Verdana" panose="020B0604030504040204" pitchFamily="34" charset="0"/>
            </a:endParaRPr>
          </a:p>
          <a:p>
            <a:r>
              <a:rPr lang="pt-BR" sz="1600" u="sng" dirty="0">
                <a:latin typeface="Verdana" panose="020B0604030504040204" pitchFamily="34" charset="0"/>
                <a:ea typeface="Verdana" panose="020B0604030504040204" pitchFamily="34" charset="0"/>
                <a:cs typeface="Verdana" panose="020B0604030504040204" pitchFamily="34" charset="0"/>
                <a:hlinkClick r:id="rId5"/>
              </a:rPr>
              <a:t>http://www.latinamerica.undp.org/content/rblac/es/home/presscenter/pressreleases/2016/06/14/reca-da-de-millones-de-latinoamericanos-a-la-pobreza-es-evitable-con-pol-ticas-publicas-de-nueva-generaci-n-pnud</a:t>
            </a:r>
            <a:r>
              <a:rPr lang="pt-BR" sz="1400" u="sng" dirty="0">
                <a:latin typeface="Verdana" panose="020B0604030504040204" pitchFamily="34" charset="0"/>
                <a:ea typeface="Verdana" panose="020B0604030504040204" pitchFamily="34" charset="0"/>
                <a:cs typeface="Verdana" panose="020B0604030504040204" pitchFamily="34" charset="0"/>
                <a:hlinkClick r:id="rId5"/>
              </a:rPr>
              <a:t>.html</a:t>
            </a:r>
            <a:endParaRPr lang="pt-BR" sz="1400" dirty="0">
              <a:latin typeface="Verdana" panose="020B0604030504040204" pitchFamily="34" charset="0"/>
              <a:ea typeface="Verdana" panose="020B0604030504040204" pitchFamily="34" charset="0"/>
              <a:cs typeface="Verdana" panose="020B0604030504040204" pitchFamily="34" charset="0"/>
            </a:endParaRPr>
          </a:p>
          <a:p>
            <a:endParaRPr lang="pt-BR" dirty="0"/>
          </a:p>
        </p:txBody>
      </p:sp>
    </p:spTree>
    <p:extLst>
      <p:ext uri="{BB962C8B-B14F-4D97-AF65-F5344CB8AC3E}">
        <p14:creationId xmlns:p14="http://schemas.microsoft.com/office/powerpoint/2010/main" val="2462536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ED1D2F-1382-4155-BFB0-AC455C7319F4}"/>
              </a:ext>
            </a:extLst>
          </p:cNvPr>
          <p:cNvSpPr>
            <a:spLocks noGrp="1"/>
          </p:cNvSpPr>
          <p:nvPr>
            <p:ph type="title"/>
          </p:nvPr>
        </p:nvSpPr>
        <p:spPr>
          <a:xfrm>
            <a:off x="838200" y="-28779"/>
            <a:ext cx="10515600" cy="1325563"/>
          </a:xfrm>
        </p:spPr>
        <p:txBody>
          <a:bodyPr/>
          <a:lstStyle/>
          <a:p>
            <a:r>
              <a:rPr lang="en-GB" b="1" dirty="0">
                <a:solidFill>
                  <a:srgbClr val="FF0000"/>
                </a:solidFill>
                <a:latin typeface="Verdana" panose="020B0604030504040204" pitchFamily="34" charset="0"/>
                <a:ea typeface="Verdana" panose="020B0604030504040204" pitchFamily="34" charset="0"/>
                <a:cs typeface="Verdana" panose="020B0604030504040204" pitchFamily="34" charset="0"/>
              </a:rPr>
              <a:t>Acknowledgements</a:t>
            </a:r>
            <a:endParaRPr lang="pt-BR" dirty="0"/>
          </a:p>
        </p:txBody>
      </p:sp>
      <p:sp>
        <p:nvSpPr>
          <p:cNvPr id="3" name="Espaço Reservado para Conteúdo 2">
            <a:extLst>
              <a:ext uri="{FF2B5EF4-FFF2-40B4-BE49-F238E27FC236}">
                <a16:creationId xmlns:a16="http://schemas.microsoft.com/office/drawing/2014/main" id="{863DFE95-01AB-4BB9-B6DD-47D6F0F28FB4}"/>
              </a:ext>
            </a:extLst>
          </p:cNvPr>
          <p:cNvSpPr>
            <a:spLocks noGrp="1"/>
          </p:cNvSpPr>
          <p:nvPr>
            <p:ph idx="1"/>
          </p:nvPr>
        </p:nvSpPr>
        <p:spPr>
          <a:xfrm>
            <a:off x="894471" y="1280150"/>
            <a:ext cx="10697307" cy="5330420"/>
          </a:xfrm>
        </p:spPr>
        <p:txBody>
          <a:bodyPr>
            <a:noAutofit/>
          </a:bodyPr>
          <a:lstStyle/>
          <a:p>
            <a:pPr algn="just">
              <a:lnSpc>
                <a:spcPct val="110000"/>
              </a:lnSpc>
            </a:pPr>
            <a:r>
              <a:rPr lang="en-GB" sz="2000" dirty="0">
                <a:latin typeface="Verdana" panose="020B0604030504040204" pitchFamily="34" charset="0"/>
                <a:ea typeface="Verdana" panose="020B0604030504040204" pitchFamily="34" charset="0"/>
                <a:cs typeface="Verdana" panose="020B0604030504040204" pitchFamily="34" charset="0"/>
              </a:rPr>
              <a:t>In this horizon, there were advances in </a:t>
            </a:r>
            <a:r>
              <a:rPr lang="en-GB" sz="2000" i="1" dirty="0">
                <a:latin typeface="Verdana" panose="020B0604030504040204" pitchFamily="34" charset="0"/>
                <a:ea typeface="Verdana" panose="020B0604030504040204" pitchFamily="34" charset="0"/>
                <a:cs typeface="Verdana" panose="020B0604030504040204" pitchFamily="34" charset="0"/>
              </a:rPr>
              <a:t>building an essentially-critical proposal of the academic-professional education</a:t>
            </a:r>
            <a:r>
              <a:rPr lang="en-GB" sz="2000" dirty="0">
                <a:latin typeface="Verdana" panose="020B0604030504040204" pitchFamily="34" charset="0"/>
                <a:ea typeface="Verdana" panose="020B0604030504040204" pitchFamily="34" charset="0"/>
                <a:cs typeface="Verdana" panose="020B0604030504040204" pitchFamily="34" charset="0"/>
              </a:rPr>
              <a:t>—in graduation, specialization, and </a:t>
            </a:r>
            <a:r>
              <a:rPr lang="en-GB" sz="2000" i="1" dirty="0" err="1">
                <a:latin typeface="Verdana" panose="020B0604030504040204" pitchFamily="34" charset="0"/>
                <a:ea typeface="Verdana" panose="020B0604030504040204" pitchFamily="34" charset="0"/>
                <a:cs typeface="Verdana" panose="020B0604030504040204" pitchFamily="34" charset="0"/>
              </a:rPr>
              <a:t>stricto</a:t>
            </a:r>
            <a:r>
              <a:rPr lang="en-GB" sz="2000" i="1" dirty="0">
                <a:latin typeface="Verdana" panose="020B0604030504040204" pitchFamily="34" charset="0"/>
                <a:ea typeface="Verdana" panose="020B0604030504040204" pitchFamily="34" charset="0"/>
                <a:cs typeface="Verdana" panose="020B0604030504040204" pitchFamily="34" charset="0"/>
              </a:rPr>
              <a:t> </a:t>
            </a:r>
            <a:r>
              <a:rPr lang="en-GB" sz="2000" i="1" dirty="0" err="1">
                <a:latin typeface="Verdana" panose="020B0604030504040204" pitchFamily="34" charset="0"/>
                <a:ea typeface="Verdana" panose="020B0604030504040204" pitchFamily="34" charset="0"/>
                <a:cs typeface="Verdana" panose="020B0604030504040204" pitchFamily="34" charset="0"/>
              </a:rPr>
              <a:t>sensu</a:t>
            </a:r>
            <a:r>
              <a:rPr lang="en-GB" sz="2000" i="1" dirty="0">
                <a:latin typeface="Verdana" panose="020B0604030504040204" pitchFamily="34" charset="0"/>
                <a:ea typeface="Verdana" panose="020B0604030504040204" pitchFamily="34" charset="0"/>
                <a:cs typeface="Verdana" panose="020B0604030504040204" pitchFamily="34" charset="0"/>
              </a:rPr>
              <a:t> </a:t>
            </a:r>
            <a:r>
              <a:rPr lang="en-GB" sz="2000" dirty="0">
                <a:latin typeface="Verdana" panose="020B0604030504040204" pitchFamily="34" charset="0"/>
                <a:ea typeface="Verdana" panose="020B0604030504040204" pitchFamily="34" charset="0"/>
                <a:cs typeface="Verdana" panose="020B0604030504040204" pitchFamily="34" charset="0"/>
              </a:rPr>
              <a:t>post-graduation (Master’s and Doctor’s Degrees) levels. An education predominantly of higher level rooted in the historical particularities of Latin America and the Caribbean, with scientific-discipline rigor, recognized </a:t>
            </a:r>
            <a:r>
              <a:rPr lang="en-GB" sz="2000" i="1" dirty="0">
                <a:latin typeface="Verdana" panose="020B0604030504040204" pitchFamily="34" charset="0"/>
                <a:ea typeface="Verdana" panose="020B0604030504040204" pitchFamily="34" charset="0"/>
                <a:cs typeface="Verdana" panose="020B0604030504040204" pitchFamily="34" charset="0"/>
              </a:rPr>
              <a:t>as area of knowledge </a:t>
            </a:r>
            <a:r>
              <a:rPr lang="en-GB" sz="2000" dirty="0">
                <a:latin typeface="Verdana" panose="020B0604030504040204" pitchFamily="34" charset="0"/>
                <a:ea typeface="Verdana" panose="020B0604030504040204" pitchFamily="34" charset="0"/>
                <a:cs typeface="Verdana" panose="020B0604030504040204" pitchFamily="34" charset="0"/>
              </a:rPr>
              <a:t>in the field of Human and Social Sciences by part of the state policies of higher education; and </a:t>
            </a:r>
            <a:r>
              <a:rPr lang="en-GB" sz="2000" i="1" dirty="0">
                <a:latin typeface="Verdana" panose="020B0604030504040204" pitchFamily="34" charset="0"/>
                <a:ea typeface="Verdana" panose="020B0604030504040204" pitchFamily="34" charset="0"/>
                <a:cs typeface="Verdana" panose="020B0604030504040204" pitchFamily="34" charset="0"/>
              </a:rPr>
              <a:t>profession</a:t>
            </a:r>
            <a:r>
              <a:rPr lang="en-GB" sz="2000" dirty="0">
                <a:latin typeface="Verdana" panose="020B0604030504040204" pitchFamily="34" charset="0"/>
                <a:ea typeface="Verdana" panose="020B0604030504040204" pitchFamily="34" charset="0"/>
                <a:cs typeface="Verdana" panose="020B0604030504040204" pitchFamily="34" charset="0"/>
              </a:rPr>
              <a:t> with social legitimacy as seen by the social subjects with whom we work, committed to their social needs and collective interests.</a:t>
            </a:r>
          </a:p>
          <a:p>
            <a:pPr algn="just">
              <a:lnSpc>
                <a:spcPct val="110000"/>
              </a:lnSpc>
            </a:pPr>
            <a:endParaRPr lang="en-GB" sz="2000" dirty="0">
              <a:latin typeface="Verdana" panose="020B0604030504040204" pitchFamily="34" charset="0"/>
              <a:ea typeface="Verdana" panose="020B0604030504040204" pitchFamily="34" charset="0"/>
              <a:cs typeface="Verdana" panose="020B0604030504040204" pitchFamily="34" charset="0"/>
            </a:endParaRPr>
          </a:p>
          <a:p>
            <a:pPr algn="just">
              <a:lnSpc>
                <a:spcPct val="110000"/>
              </a:lnSpc>
            </a:pPr>
            <a:r>
              <a:rPr lang="en-GB" sz="2000" dirty="0">
                <a:latin typeface="Verdana" panose="020B0604030504040204" pitchFamily="34" charset="0"/>
                <a:ea typeface="Verdana" panose="020B0604030504040204" pitchFamily="34" charset="0"/>
                <a:cs typeface="Verdana" panose="020B0604030504040204" pitchFamily="34" charset="0"/>
              </a:rPr>
              <a:t>This work is divided into five sections: 1) Education in Social Work in Latin America; 2) Inequalities, poverty, and struggles that challenge the Latin American Social Work; 3) The higher education policy and the Social Work education; 4) An experience under construction: the Brazilian case; 5) Final considerations.</a:t>
            </a:r>
            <a:endParaRPr lang="pt-BR" sz="2000" dirty="0">
              <a:latin typeface="Verdana" panose="020B0604030504040204" pitchFamily="34" charset="0"/>
              <a:ea typeface="Verdana" panose="020B0604030504040204" pitchFamily="34" charset="0"/>
              <a:cs typeface="Verdana" panose="020B0604030504040204" pitchFamily="34" charset="0"/>
            </a:endParaRPr>
          </a:p>
          <a:p>
            <a:pPr algn="just">
              <a:lnSpc>
                <a:spcPct val="110000"/>
              </a:lnSpc>
            </a:pPr>
            <a:endParaRPr lang="en-GB" sz="2000" b="1" dirty="0">
              <a:latin typeface="Verdana" panose="020B0604030504040204" pitchFamily="34" charset="0"/>
              <a:ea typeface="Verdana" panose="020B0604030504040204" pitchFamily="34" charset="0"/>
              <a:cs typeface="Verdana" panose="020B0604030504040204" pitchFamily="34" charset="0"/>
            </a:endParaRPr>
          </a:p>
          <a:p>
            <a:pPr algn="just">
              <a:lnSpc>
                <a:spcPct val="110000"/>
              </a:lnSpc>
            </a:pPr>
            <a:endParaRPr lang="pt-BR" sz="2000" b="1" dirty="0">
              <a:latin typeface="Verdana" panose="020B0604030504040204" pitchFamily="34" charset="0"/>
              <a:ea typeface="Verdana" panose="020B0604030504040204" pitchFamily="34" charset="0"/>
              <a:cs typeface="Verdana" panose="020B0604030504040204" pitchFamily="34" charset="0"/>
            </a:endParaRPr>
          </a:p>
          <a:p>
            <a:pPr>
              <a:lnSpc>
                <a:spcPct val="110000"/>
              </a:lnSpc>
            </a:pPr>
            <a:endParaRPr lang="pt-BR" sz="2000" b="1" dirty="0">
              <a:latin typeface="Verdana" panose="020B0604030504040204" pitchFamily="34" charset="0"/>
              <a:ea typeface="Verdana" panose="020B0604030504040204" pitchFamily="34" charset="0"/>
              <a:cs typeface="Verdana" panose="020B0604030504040204" pitchFamily="34" charset="0"/>
            </a:endParaRPr>
          </a:p>
          <a:p>
            <a:pPr>
              <a:lnSpc>
                <a:spcPct val="110000"/>
              </a:lnSpc>
            </a:pPr>
            <a:endParaRPr lang="pt-BR"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341961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5BAE2B-DBA9-41DC-8896-F8D205E155E3}"/>
              </a:ext>
            </a:extLst>
          </p:cNvPr>
          <p:cNvSpPr>
            <a:spLocks noGrp="1"/>
          </p:cNvSpPr>
          <p:nvPr>
            <p:ph type="title"/>
          </p:nvPr>
        </p:nvSpPr>
        <p:spPr/>
        <p:txBody>
          <a:bodyPr>
            <a:normAutofit fontScale="90000"/>
          </a:bodyPr>
          <a:lstStyle/>
          <a:p>
            <a:pPr algn="ctr"/>
            <a:r>
              <a:rPr lang="en-GB" b="1" dirty="0">
                <a:solidFill>
                  <a:srgbClr val="FF0000"/>
                </a:solidFill>
                <a:latin typeface="Verdana" panose="020B0604030504040204" pitchFamily="34" charset="0"/>
                <a:ea typeface="Verdana" panose="020B0604030504040204" pitchFamily="34" charset="0"/>
                <a:cs typeface="Verdana" panose="020B0604030504040204" pitchFamily="34" charset="0"/>
              </a:rPr>
              <a:t>1. Education in Social Work in Latin America</a:t>
            </a:r>
            <a:br>
              <a:rPr lang="pt-BR" dirty="0"/>
            </a:br>
            <a:endParaRPr lang="pt-BR"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Espaço Reservado para Conteúdo 2">
            <a:extLst>
              <a:ext uri="{FF2B5EF4-FFF2-40B4-BE49-F238E27FC236}">
                <a16:creationId xmlns:a16="http://schemas.microsoft.com/office/drawing/2014/main" id="{7B800F92-702E-4A03-B6DC-76339E92EBA7}"/>
              </a:ext>
            </a:extLst>
          </p:cNvPr>
          <p:cNvSpPr>
            <a:spLocks noGrp="1"/>
          </p:cNvSpPr>
          <p:nvPr>
            <p:ph idx="1"/>
          </p:nvPr>
        </p:nvSpPr>
        <p:spPr>
          <a:xfrm>
            <a:off x="627180" y="1586469"/>
            <a:ext cx="11063068" cy="4986754"/>
          </a:xfrm>
        </p:spPr>
        <p:txBody>
          <a:bodyPr>
            <a:noAutofit/>
          </a:bodyPr>
          <a:lstStyle/>
          <a:p>
            <a:pPr algn="just">
              <a:lnSpc>
                <a:spcPct val="100000"/>
              </a:lnSpc>
            </a:pPr>
            <a:r>
              <a:rPr lang="en-GB" sz="2000" dirty="0">
                <a:latin typeface="Verdana" panose="020B0604030504040204" pitchFamily="34" charset="0"/>
                <a:ea typeface="Verdana" panose="020B0604030504040204" pitchFamily="34" charset="0"/>
                <a:cs typeface="Verdana" panose="020B0604030504040204" pitchFamily="34" charset="0"/>
              </a:rPr>
              <a:t>The starting point to think education in Social Work in Latin America is the recognition of unity in the diversity of Education in Social Work</a:t>
            </a:r>
            <a:r>
              <a:rPr lang="pt-BR" sz="2000" dirty="0">
                <a:latin typeface="Verdana" panose="020B0604030504040204" pitchFamily="34" charset="0"/>
                <a:ea typeface="Verdana" panose="020B0604030504040204" pitchFamily="34" charset="0"/>
                <a:cs typeface="Verdana" panose="020B0604030504040204" pitchFamily="34" charset="0"/>
              </a:rPr>
              <a:t>. </a:t>
            </a:r>
            <a:r>
              <a:rPr lang="en-GB" sz="2000" dirty="0">
                <a:latin typeface="Verdana" panose="020B0604030504040204" pitchFamily="34" charset="0"/>
                <a:ea typeface="Verdana" panose="020B0604030504040204" pitchFamily="34" charset="0"/>
                <a:cs typeface="Verdana" panose="020B0604030504040204" pitchFamily="34" charset="0"/>
              </a:rPr>
              <a:t>Diversity results from: </a:t>
            </a:r>
          </a:p>
          <a:p>
            <a:pPr algn="just">
              <a:lnSpc>
                <a:spcPct val="100000"/>
              </a:lnSpc>
            </a:pPr>
            <a:endParaRPr lang="en-GB" sz="2000" dirty="0">
              <a:latin typeface="Verdana" panose="020B0604030504040204" pitchFamily="34" charset="0"/>
              <a:ea typeface="Verdana" panose="020B0604030504040204" pitchFamily="34" charset="0"/>
              <a:cs typeface="Verdana" panose="020B0604030504040204" pitchFamily="34" charset="0"/>
            </a:endParaRPr>
          </a:p>
          <a:p>
            <a:pPr lvl="1" algn="just">
              <a:lnSpc>
                <a:spcPct val="100000"/>
              </a:lnSpc>
              <a:buFont typeface="Wingdings" panose="05000000000000000000" pitchFamily="2" charset="2"/>
              <a:buChar char="Ø"/>
            </a:pPr>
            <a:r>
              <a:rPr lang="en-GB" sz="2000" dirty="0">
                <a:latin typeface="Verdana" panose="020B0604030504040204" pitchFamily="34" charset="0"/>
                <a:ea typeface="Verdana" panose="020B0604030504040204" pitchFamily="34" charset="0"/>
                <a:cs typeface="Verdana" panose="020B0604030504040204" pitchFamily="34" charset="0"/>
              </a:rPr>
              <a:t> historical particularities of the formation of society and of state in our countries and of the path of Social Work in its scope.</a:t>
            </a:r>
          </a:p>
          <a:p>
            <a:pPr lvl="1" algn="just">
              <a:lnSpc>
                <a:spcPct val="100000"/>
              </a:lnSpc>
              <a:buFont typeface="Wingdings" panose="05000000000000000000" pitchFamily="2" charset="2"/>
              <a:buChar char="Ø"/>
            </a:pPr>
            <a:r>
              <a:rPr lang="en-GB" sz="2000" dirty="0">
                <a:latin typeface="Verdana" panose="020B0604030504040204" pitchFamily="34" charset="0"/>
                <a:ea typeface="Verdana" panose="020B0604030504040204" pitchFamily="34" charset="0"/>
                <a:cs typeface="Verdana" panose="020B0604030504040204" pitchFamily="34" charset="0"/>
              </a:rPr>
              <a:t> differences of institutionalization and academic development of education in the Social Work area: medium, higher, </a:t>
            </a:r>
            <a:r>
              <a:rPr lang="en-GB" sz="2000" i="1" dirty="0" err="1">
                <a:latin typeface="Verdana" panose="020B0604030504040204" pitchFamily="34" charset="0"/>
                <a:ea typeface="Verdana" panose="020B0604030504040204" pitchFamily="34" charset="0"/>
                <a:cs typeface="Verdana" panose="020B0604030504040204" pitchFamily="34" charset="0"/>
              </a:rPr>
              <a:t>lato</a:t>
            </a:r>
            <a:r>
              <a:rPr lang="en-GB" sz="2000" dirty="0">
                <a:latin typeface="Verdana" panose="020B0604030504040204" pitchFamily="34" charset="0"/>
                <a:ea typeface="Verdana" panose="020B0604030504040204" pitchFamily="34" charset="0"/>
                <a:cs typeface="Verdana" panose="020B0604030504040204" pitchFamily="34" charset="0"/>
              </a:rPr>
              <a:t> (specialization) and </a:t>
            </a:r>
            <a:r>
              <a:rPr lang="en-GB" sz="2000" i="1" dirty="0" err="1">
                <a:latin typeface="Verdana" panose="020B0604030504040204" pitchFamily="34" charset="0"/>
                <a:ea typeface="Verdana" panose="020B0604030504040204" pitchFamily="34" charset="0"/>
                <a:cs typeface="Verdana" panose="020B0604030504040204" pitchFamily="34" charset="0"/>
              </a:rPr>
              <a:t>stricto</a:t>
            </a:r>
            <a:r>
              <a:rPr lang="en-GB" sz="2000" i="1" dirty="0">
                <a:latin typeface="Verdana" panose="020B0604030504040204" pitchFamily="34" charset="0"/>
                <a:ea typeface="Verdana" panose="020B0604030504040204" pitchFamily="34" charset="0"/>
                <a:cs typeface="Verdana" panose="020B0604030504040204" pitchFamily="34" charset="0"/>
              </a:rPr>
              <a:t> </a:t>
            </a:r>
            <a:r>
              <a:rPr lang="en-GB" sz="2000" i="1" dirty="0" err="1">
                <a:latin typeface="Verdana" panose="020B0604030504040204" pitchFamily="34" charset="0"/>
                <a:ea typeface="Verdana" panose="020B0604030504040204" pitchFamily="34" charset="0"/>
                <a:cs typeface="Verdana" panose="020B0604030504040204" pitchFamily="34" charset="0"/>
              </a:rPr>
              <a:t>sensu</a:t>
            </a:r>
            <a:r>
              <a:rPr lang="en-GB" sz="2000" i="1" dirty="0">
                <a:latin typeface="Verdana" panose="020B0604030504040204" pitchFamily="34" charset="0"/>
                <a:ea typeface="Verdana" panose="020B0604030504040204" pitchFamily="34" charset="0"/>
                <a:cs typeface="Verdana" panose="020B0604030504040204" pitchFamily="34" charset="0"/>
              </a:rPr>
              <a:t> </a:t>
            </a:r>
            <a:r>
              <a:rPr lang="en-GB" sz="2000" dirty="0">
                <a:latin typeface="Verdana" panose="020B0604030504040204" pitchFamily="34" charset="0"/>
                <a:ea typeface="Verdana" panose="020B0604030504040204" pitchFamily="34" charset="0"/>
                <a:cs typeface="Verdana" panose="020B0604030504040204" pitchFamily="34" charset="0"/>
              </a:rPr>
              <a:t>(M.Sc., D.Sc., PhD, postdoc) post-graduate levels. These differences affect the reserve of political-organisational, theoretical-methodological, and ethical-political forces in Social Work.</a:t>
            </a:r>
          </a:p>
          <a:p>
            <a:pPr lvl="1" algn="just">
              <a:lnSpc>
                <a:spcPct val="100000"/>
              </a:lnSpc>
              <a:buFont typeface="Wingdings" panose="05000000000000000000" pitchFamily="2" charset="2"/>
              <a:buChar char="Ø"/>
            </a:pPr>
            <a:r>
              <a:rPr lang="en-GB" sz="2000" dirty="0">
                <a:latin typeface="Verdana" panose="020B0604030504040204" pitchFamily="34" charset="0"/>
                <a:ea typeface="Verdana" panose="020B0604030504040204" pitchFamily="34" charset="0"/>
                <a:cs typeface="Verdana" panose="020B0604030504040204" pitchFamily="34" charset="0"/>
              </a:rPr>
              <a:t> Systemic theoretic and methodological conceptions, of a post-modern and historical-critical nature, coexist in the Latin American debate, and have headed formulations and research in Social Work, with incidences in daily labour.</a:t>
            </a:r>
            <a:endParaRPr lang="pt-BR" sz="2000"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00000"/>
              </a:lnSpc>
              <a:buNone/>
            </a:pPr>
            <a:r>
              <a:rPr lang="en-GB" sz="2000" dirty="0">
                <a:latin typeface="Verdana" panose="020B0604030504040204" pitchFamily="34" charset="0"/>
                <a:ea typeface="Verdana" panose="020B0604030504040204" pitchFamily="34" charset="0"/>
                <a:cs typeface="Verdana" panose="020B0604030504040204" pitchFamily="34" charset="0"/>
              </a:rPr>
              <a:t> </a:t>
            </a:r>
            <a:endParaRPr lang="pt-BR"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254918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D07B03-185E-461C-B208-2C38F1B5A24E}"/>
              </a:ext>
            </a:extLst>
          </p:cNvPr>
          <p:cNvSpPr>
            <a:spLocks noGrp="1"/>
          </p:cNvSpPr>
          <p:nvPr>
            <p:ph type="title"/>
          </p:nvPr>
        </p:nvSpPr>
        <p:spPr>
          <a:xfrm>
            <a:off x="697520" y="632417"/>
            <a:ext cx="10515600" cy="1325563"/>
          </a:xfrm>
        </p:spPr>
        <p:txBody>
          <a:bodyPr>
            <a:normAutofit/>
          </a:bodyPr>
          <a:lstStyle/>
          <a:p>
            <a:pPr algn="ctr"/>
            <a:r>
              <a:rPr lang="en-GB" sz="4000" b="1" dirty="0">
                <a:solidFill>
                  <a:srgbClr val="FF0000"/>
                </a:solidFill>
                <a:latin typeface="Verdana" panose="020B0604030504040204" pitchFamily="34" charset="0"/>
                <a:ea typeface="Verdana" panose="020B0604030504040204" pitchFamily="34" charset="0"/>
                <a:cs typeface="Verdana" panose="020B0604030504040204" pitchFamily="34" charset="0"/>
              </a:rPr>
              <a:t> 1. Education in Social Work in Latin America</a:t>
            </a:r>
            <a:endParaRPr lang="pt-BR"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Espaço Reservado para Conteúdo 2">
            <a:extLst>
              <a:ext uri="{FF2B5EF4-FFF2-40B4-BE49-F238E27FC236}">
                <a16:creationId xmlns:a16="http://schemas.microsoft.com/office/drawing/2014/main" id="{ED4B4EE4-8EDC-4000-B04E-F3E5701F4072}"/>
              </a:ext>
            </a:extLst>
          </p:cNvPr>
          <p:cNvSpPr>
            <a:spLocks noGrp="1"/>
          </p:cNvSpPr>
          <p:nvPr>
            <p:ph idx="1"/>
          </p:nvPr>
        </p:nvSpPr>
        <p:spPr>
          <a:xfrm>
            <a:off x="838200" y="2139615"/>
            <a:ext cx="10515600" cy="3754752"/>
          </a:xfrm>
        </p:spPr>
        <p:txBody>
          <a:bodyPr>
            <a:normAutofit lnSpcReduction="10000"/>
          </a:bodyPr>
          <a:lstStyle/>
          <a:p>
            <a:pPr algn="just">
              <a:lnSpc>
                <a:spcPct val="100000"/>
              </a:lnSpc>
            </a:pPr>
            <a:r>
              <a:rPr lang="en-GB" sz="2000" dirty="0">
                <a:latin typeface="Verdana" panose="020B0604030504040204" pitchFamily="34" charset="0"/>
                <a:ea typeface="Verdana" panose="020B0604030504040204" pitchFamily="34" charset="0"/>
                <a:cs typeface="Verdana" panose="020B0604030504040204" pitchFamily="34" charset="0"/>
              </a:rPr>
              <a:t>Recognizing this diversity urges the </a:t>
            </a:r>
            <a:r>
              <a:rPr lang="en-GB" sz="2000" i="1" dirty="0">
                <a:latin typeface="Verdana" panose="020B0604030504040204" pitchFamily="34" charset="0"/>
                <a:ea typeface="Verdana" panose="020B0604030504040204" pitchFamily="34" charset="0"/>
                <a:cs typeface="Verdana" panose="020B0604030504040204" pitchFamily="34" charset="0"/>
              </a:rPr>
              <a:t>plural, respectful debate of collective enrichment to face common challenges</a:t>
            </a:r>
            <a:r>
              <a:rPr lang="en-GB" sz="2000" dirty="0">
                <a:latin typeface="Verdana" panose="020B0604030504040204" pitchFamily="34" charset="0"/>
                <a:ea typeface="Verdana" panose="020B0604030504040204" pitchFamily="34" charset="0"/>
                <a:cs typeface="Verdana" panose="020B0604030504040204" pitchFamily="34" charset="0"/>
              </a:rPr>
              <a:t>: </a:t>
            </a:r>
          </a:p>
          <a:p>
            <a:pPr algn="just">
              <a:lnSpc>
                <a:spcPct val="100000"/>
              </a:lnSpc>
            </a:pPr>
            <a:endParaRPr lang="en-GB" sz="2000" dirty="0">
              <a:latin typeface="Verdana" panose="020B0604030504040204" pitchFamily="34" charset="0"/>
              <a:ea typeface="Verdana" panose="020B0604030504040204" pitchFamily="34" charset="0"/>
              <a:cs typeface="Verdana" panose="020B0604030504040204" pitchFamily="34" charset="0"/>
            </a:endParaRPr>
          </a:p>
          <a:p>
            <a:pPr lvl="1" algn="just">
              <a:lnSpc>
                <a:spcPct val="100000"/>
              </a:lnSpc>
              <a:buFont typeface="Wingdings" pitchFamily="2" charset="2"/>
              <a:buChar char="Ø"/>
            </a:pPr>
            <a:r>
              <a:rPr lang="en-GB" sz="2000" dirty="0">
                <a:latin typeface="Verdana" panose="020B0604030504040204" pitchFamily="34" charset="0"/>
                <a:ea typeface="Verdana" panose="020B0604030504040204" pitchFamily="34" charset="0"/>
                <a:cs typeface="Verdana" panose="020B0604030504040204" pitchFamily="34" charset="0"/>
              </a:rPr>
              <a:t>the academic, ethical-political improvement of the education and of professional activity;</a:t>
            </a:r>
          </a:p>
          <a:p>
            <a:pPr lvl="1" algn="just">
              <a:lnSpc>
                <a:spcPct val="100000"/>
              </a:lnSpc>
              <a:buFont typeface="Wingdings" pitchFamily="2" charset="2"/>
              <a:buChar char="Ø"/>
            </a:pPr>
            <a:r>
              <a:rPr lang="en-GB" sz="2000" dirty="0">
                <a:latin typeface="Verdana" panose="020B0604030504040204" pitchFamily="34" charset="0"/>
                <a:ea typeface="Verdana" panose="020B0604030504040204" pitchFamily="34" charset="0"/>
                <a:cs typeface="Verdana" panose="020B0604030504040204" pitchFamily="34" charset="0"/>
              </a:rPr>
              <a:t> the recognition of Social Work as an area of knowledge by the scientific community;</a:t>
            </a:r>
          </a:p>
          <a:p>
            <a:pPr lvl="1" algn="just">
              <a:lnSpc>
                <a:spcPct val="100000"/>
              </a:lnSpc>
              <a:buFont typeface="Wingdings" pitchFamily="2" charset="2"/>
              <a:buChar char="Ø"/>
            </a:pPr>
            <a:r>
              <a:rPr lang="en-GB" sz="2000" dirty="0">
                <a:latin typeface="Verdana" panose="020B0604030504040204" pitchFamily="34" charset="0"/>
                <a:ea typeface="Verdana" panose="020B0604030504040204" pitchFamily="34" charset="0"/>
                <a:cs typeface="Verdana" panose="020B0604030504040204" pitchFamily="34" charset="0"/>
              </a:rPr>
              <a:t> the widening of social legitimacy bases with other professionals and the public of provided services;</a:t>
            </a:r>
          </a:p>
          <a:p>
            <a:pPr lvl="1" algn="just">
              <a:lnSpc>
                <a:spcPct val="100000"/>
              </a:lnSpc>
              <a:buFont typeface="Wingdings" pitchFamily="2" charset="2"/>
              <a:buChar char="Ø"/>
            </a:pPr>
            <a:r>
              <a:rPr lang="en-GB" sz="2000" dirty="0">
                <a:latin typeface="Verdana" panose="020B0604030504040204" pitchFamily="34" charset="0"/>
                <a:ea typeface="Verdana" panose="020B0604030504040204" pitchFamily="34" charset="0"/>
                <a:cs typeface="Verdana" panose="020B0604030504040204" pitchFamily="34" charset="0"/>
              </a:rPr>
              <a:t> the expansion of occupational spaces of social workers and their ethical commitments with values that dignify humankind.</a:t>
            </a:r>
            <a:endParaRPr lang="pt-BR"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732470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7C5F88-FA25-49EB-8A79-16DA9A1F347C}"/>
              </a:ext>
            </a:extLst>
          </p:cNvPr>
          <p:cNvSpPr>
            <a:spLocks noGrp="1"/>
          </p:cNvSpPr>
          <p:nvPr>
            <p:ph type="title"/>
          </p:nvPr>
        </p:nvSpPr>
        <p:spPr>
          <a:xfrm>
            <a:off x="838200" y="322921"/>
            <a:ext cx="10515600" cy="1325563"/>
          </a:xfrm>
        </p:spPr>
        <p:txBody>
          <a:bodyPr>
            <a:normAutofit/>
          </a:bodyPr>
          <a:lstStyle/>
          <a:p>
            <a:pPr algn="ctr"/>
            <a:r>
              <a:rPr lang="en-GB" sz="4000" b="1" dirty="0">
                <a:solidFill>
                  <a:srgbClr val="FF0000"/>
                </a:solidFill>
                <a:latin typeface="Verdana" panose="020B0604030504040204" pitchFamily="34" charset="0"/>
                <a:ea typeface="Verdana" panose="020B0604030504040204" pitchFamily="34" charset="0"/>
                <a:cs typeface="Verdana" panose="020B0604030504040204" pitchFamily="34" charset="0"/>
              </a:rPr>
              <a:t>1. Education in Social Work in Latin America</a:t>
            </a:r>
            <a:endParaRPr lang="pt-BR"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Espaço Reservado para Conteúdo 2">
            <a:extLst>
              <a:ext uri="{FF2B5EF4-FFF2-40B4-BE49-F238E27FC236}">
                <a16:creationId xmlns:a16="http://schemas.microsoft.com/office/drawing/2014/main" id="{18850ACB-6D4F-473B-8F8B-0049DBDCF393}"/>
              </a:ext>
            </a:extLst>
          </p:cNvPr>
          <p:cNvSpPr>
            <a:spLocks noGrp="1"/>
          </p:cNvSpPr>
          <p:nvPr>
            <p:ph idx="1"/>
          </p:nvPr>
        </p:nvSpPr>
        <p:spPr>
          <a:xfrm>
            <a:off x="838200" y="1825624"/>
            <a:ext cx="10570698" cy="4840967"/>
          </a:xfrm>
        </p:spPr>
        <p:txBody>
          <a:bodyPr>
            <a:noAutofit/>
          </a:bodyPr>
          <a:lstStyle/>
          <a:p>
            <a:pPr algn="just">
              <a:lnSpc>
                <a:spcPct val="100000"/>
              </a:lnSpc>
            </a:pPr>
            <a:r>
              <a:rPr lang="en-GB" sz="2000" dirty="0">
                <a:latin typeface="Verdana" panose="020B0604030504040204" pitchFamily="34" charset="0"/>
                <a:ea typeface="Verdana" panose="020B0604030504040204" pitchFamily="34" charset="0"/>
                <a:cs typeface="Verdana" panose="020B0604030504040204" pitchFamily="34" charset="0"/>
              </a:rPr>
              <a:t>The financial crisis that started in Europe in 2007, driven by the bankruptcy of Lehman Bank in 2008, spreads over the eurozone and the world circuit. The crisis is underpinned by the </a:t>
            </a:r>
            <a:r>
              <a:rPr lang="en-GB" sz="2000" i="1" dirty="0">
                <a:latin typeface="Verdana" panose="020B0604030504040204" pitchFamily="34" charset="0"/>
                <a:ea typeface="Verdana" panose="020B0604030504040204" pitchFamily="34" charset="0"/>
                <a:cs typeface="Verdana" panose="020B0604030504040204" pitchFamily="34" charset="0"/>
              </a:rPr>
              <a:t>over-accumulation of specially-elevated production capacities</a:t>
            </a:r>
            <a:r>
              <a:rPr lang="en-GB" sz="2000" dirty="0">
                <a:latin typeface="Verdana" panose="020B0604030504040204" pitchFamily="34" charset="0"/>
                <a:ea typeface="Verdana" panose="020B0604030504040204" pitchFamily="34" charset="0"/>
                <a:cs typeface="Verdana" panose="020B0604030504040204" pitchFamily="34" charset="0"/>
              </a:rPr>
              <a:t> and by </a:t>
            </a:r>
            <a:r>
              <a:rPr lang="en-GB" sz="2000" i="1" dirty="0">
                <a:latin typeface="Verdana" panose="020B0604030504040204" pitchFamily="34" charset="0"/>
                <a:ea typeface="Verdana" panose="020B0604030504040204" pitchFamily="34" charset="0"/>
                <a:cs typeface="Verdana" panose="020B0604030504040204" pitchFamily="34" charset="0"/>
              </a:rPr>
              <a:t>overproduction</a:t>
            </a:r>
            <a:r>
              <a:rPr lang="en-GB" sz="2000" dirty="0">
                <a:latin typeface="Verdana" panose="020B0604030504040204" pitchFamily="34" charset="0"/>
                <a:ea typeface="Verdana" panose="020B0604030504040204" pitchFamily="34" charset="0"/>
                <a:cs typeface="Verdana" panose="020B0604030504040204" pitchFamily="34" charset="0"/>
              </a:rPr>
              <a:t>, accompanied by an </a:t>
            </a:r>
            <a:r>
              <a:rPr lang="en-GB" sz="2000" i="1" dirty="0">
                <a:latin typeface="Verdana" panose="020B0604030504040204" pitchFamily="34" charset="0"/>
                <a:ea typeface="Verdana" panose="020B0604030504040204" pitchFamily="34" charset="0"/>
                <a:cs typeface="Verdana" panose="020B0604030504040204" pitchFamily="34" charset="0"/>
              </a:rPr>
              <a:t>unprecedented accumulation of fictitious capital</a:t>
            </a:r>
            <a:r>
              <a:rPr lang="en-GB" sz="2000" dirty="0">
                <a:latin typeface="Verdana" panose="020B0604030504040204" pitchFamily="34" charset="0"/>
                <a:ea typeface="Verdana" panose="020B0604030504040204" pitchFamily="34" charset="0"/>
                <a:cs typeface="Verdana" panose="020B0604030504040204" pitchFamily="34" charset="0"/>
              </a:rPr>
              <a:t> (</a:t>
            </a:r>
            <a:r>
              <a:rPr lang="es-MX" sz="2000" dirty="0">
                <a:latin typeface="Verdana" panose="020B0604030504040204" pitchFamily="34" charset="0"/>
                <a:ea typeface="Verdana" panose="020B0604030504040204" pitchFamily="34" charset="0"/>
                <a:cs typeface="Verdana" panose="020B0604030504040204" pitchFamily="34" charset="0"/>
              </a:rPr>
              <a:t>CHESNAIS, 2012, 2013</a:t>
            </a:r>
            <a:r>
              <a:rPr lang="en-GB" sz="2000" dirty="0">
                <a:latin typeface="Verdana" panose="020B0604030504040204" pitchFamily="34" charset="0"/>
                <a:ea typeface="Verdana" panose="020B0604030504040204" pitchFamily="34" charset="0"/>
                <a:cs typeface="Verdana" panose="020B0604030504040204" pitchFamily="34" charset="0"/>
              </a:rPr>
              <a:t>).</a:t>
            </a:r>
          </a:p>
          <a:p>
            <a:pPr algn="just">
              <a:lnSpc>
                <a:spcPct val="100000"/>
              </a:lnSpc>
            </a:pPr>
            <a:endParaRPr lang="en-GB" sz="2000" dirty="0">
              <a:latin typeface="Verdana" panose="020B0604030504040204" pitchFamily="34" charset="0"/>
              <a:ea typeface="Verdana" panose="020B0604030504040204" pitchFamily="34" charset="0"/>
              <a:cs typeface="Verdana" panose="020B0604030504040204" pitchFamily="34" charset="0"/>
            </a:endParaRPr>
          </a:p>
          <a:p>
            <a:pPr algn="just">
              <a:lnSpc>
                <a:spcPct val="100000"/>
              </a:lnSpc>
            </a:pPr>
            <a:r>
              <a:rPr lang="en-GB" sz="2000" dirty="0">
                <a:latin typeface="Verdana" panose="020B0604030504040204" pitchFamily="34" charset="0"/>
                <a:ea typeface="Verdana" panose="020B0604030504040204" pitchFamily="34" charset="0"/>
                <a:cs typeface="Verdana" panose="020B0604030504040204" pitchFamily="34" charset="0"/>
              </a:rPr>
              <a:t> This is supported by over-exploitation of workers and by the inhumane face of wars driven by world power cliques. We see sparking once again political and religious intolerance, xenophobia, forced mass displacements of populations in search of a place to survive, as well as resistance to immigrants and political refugees. </a:t>
            </a:r>
          </a:p>
          <a:p>
            <a:pPr algn="just">
              <a:lnSpc>
                <a:spcPct val="100000"/>
              </a:lnSpc>
            </a:pPr>
            <a:endParaRPr lang="en-GB" sz="2000" dirty="0">
              <a:latin typeface="Verdana" panose="020B0604030504040204" pitchFamily="34" charset="0"/>
              <a:ea typeface="Verdana" panose="020B0604030504040204" pitchFamily="34" charset="0"/>
              <a:cs typeface="Verdana" panose="020B0604030504040204" pitchFamily="34" charset="0"/>
            </a:endParaRPr>
          </a:p>
          <a:p>
            <a:pPr algn="just">
              <a:lnSpc>
                <a:spcPct val="100000"/>
              </a:lnSpc>
            </a:pPr>
            <a:r>
              <a:rPr lang="en-GB" sz="2000" dirty="0">
                <a:latin typeface="Verdana" panose="020B0604030504040204" pitchFamily="34" charset="0"/>
                <a:ea typeface="Verdana" panose="020B0604030504040204" pitchFamily="34" charset="0"/>
                <a:cs typeface="Verdana" panose="020B0604030504040204" pitchFamily="34" charset="0"/>
              </a:rPr>
              <a:t>We are living difficult times, “times of affliction and not of applause,” as Brazilian poet </a:t>
            </a:r>
            <a:r>
              <a:rPr lang="en-GB" sz="2000" dirty="0" err="1">
                <a:latin typeface="Verdana" panose="020B0604030504040204" pitchFamily="34" charset="0"/>
                <a:ea typeface="Verdana" panose="020B0604030504040204" pitchFamily="34" charset="0"/>
                <a:cs typeface="Verdana" panose="020B0604030504040204" pitchFamily="34" charset="0"/>
              </a:rPr>
              <a:t>Ledo</a:t>
            </a:r>
            <a:r>
              <a:rPr lang="en-GB" sz="2000" dirty="0">
                <a:latin typeface="Verdana" panose="020B0604030504040204" pitchFamily="34" charset="0"/>
                <a:ea typeface="Verdana" panose="020B0604030504040204" pitchFamily="34" charset="0"/>
                <a:cs typeface="Verdana" panose="020B0604030504040204" pitchFamily="34" charset="0"/>
              </a:rPr>
              <a:t> Ivo would put it. </a:t>
            </a:r>
          </a:p>
          <a:p>
            <a:pPr algn="just">
              <a:lnSpc>
                <a:spcPct val="100000"/>
              </a:lnSpc>
            </a:pPr>
            <a:endParaRPr lang="en-GB"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037321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EFC5CA-EB2C-44C1-9D7B-A86C479E1D2A}"/>
              </a:ext>
            </a:extLst>
          </p:cNvPr>
          <p:cNvSpPr>
            <a:spLocks noGrp="1"/>
          </p:cNvSpPr>
          <p:nvPr>
            <p:ph type="title"/>
          </p:nvPr>
        </p:nvSpPr>
        <p:spPr>
          <a:xfrm>
            <a:off x="337626" y="196309"/>
            <a:ext cx="11437034" cy="1325563"/>
          </a:xfrm>
        </p:spPr>
        <p:txBody>
          <a:bodyPr>
            <a:normAutofit/>
          </a:bodyPr>
          <a:lstStyle/>
          <a:p>
            <a:pPr algn="ctr"/>
            <a:r>
              <a:rPr lang="en-GB" sz="4000" b="1" dirty="0">
                <a:solidFill>
                  <a:srgbClr val="FF0000"/>
                </a:solidFill>
                <a:latin typeface="Verdana" panose="020B0604030504040204" pitchFamily="34" charset="0"/>
                <a:ea typeface="Verdana" panose="020B0604030504040204" pitchFamily="34" charset="0"/>
                <a:cs typeface="Verdana" panose="020B0604030504040204" pitchFamily="34" charset="0"/>
              </a:rPr>
              <a:t>1. Education in Social Work in Latin America</a:t>
            </a:r>
            <a:endParaRPr lang="pt-BR" sz="4000" dirty="0"/>
          </a:p>
        </p:txBody>
      </p:sp>
      <p:sp>
        <p:nvSpPr>
          <p:cNvPr id="3" name="Espaço Reservado para Conteúdo 2">
            <a:extLst>
              <a:ext uri="{FF2B5EF4-FFF2-40B4-BE49-F238E27FC236}">
                <a16:creationId xmlns:a16="http://schemas.microsoft.com/office/drawing/2014/main" id="{594E8F77-4171-42E0-846B-FCB362E37392}"/>
              </a:ext>
            </a:extLst>
          </p:cNvPr>
          <p:cNvSpPr>
            <a:spLocks noGrp="1"/>
          </p:cNvSpPr>
          <p:nvPr>
            <p:ph idx="1"/>
          </p:nvPr>
        </p:nvSpPr>
        <p:spPr>
          <a:xfrm>
            <a:off x="346879" y="1416192"/>
            <a:ext cx="11413711" cy="5250400"/>
          </a:xfrm>
        </p:spPr>
        <p:txBody>
          <a:bodyPr>
            <a:normAutofit fontScale="25000" lnSpcReduction="20000"/>
          </a:bodyPr>
          <a:lstStyle/>
          <a:p>
            <a:pPr algn="just">
              <a:lnSpc>
                <a:spcPct val="110000"/>
              </a:lnSpc>
              <a:spcBef>
                <a:spcPts val="300"/>
              </a:spcBef>
            </a:pPr>
            <a:r>
              <a:rPr lang="en-GB" sz="8000" dirty="0">
                <a:latin typeface="Verdana" panose="020B0604030504040204" pitchFamily="34" charset="0"/>
                <a:ea typeface="Verdana" panose="020B0604030504040204" pitchFamily="34" charset="0"/>
                <a:cs typeface="Verdana" panose="020B0604030504040204" pitchFamily="34" charset="0"/>
              </a:rPr>
              <a:t>Concurrently, the pillaging of natural resources of the planet and the rising commodification of natural riches: exploitation, in capitalist lines, of minerals, water, air, and forests, which requires access to private property of land and to State licences for the economic exploration of resources in protected regions.</a:t>
            </a:r>
          </a:p>
          <a:p>
            <a:pPr algn="just">
              <a:lnSpc>
                <a:spcPct val="110000"/>
              </a:lnSpc>
              <a:spcBef>
                <a:spcPts val="300"/>
              </a:spcBef>
            </a:pPr>
            <a:endParaRPr lang="en-GB" sz="8000" dirty="0">
              <a:latin typeface="Verdana" panose="020B0604030504040204" pitchFamily="34" charset="0"/>
              <a:ea typeface="Verdana" panose="020B0604030504040204" pitchFamily="34" charset="0"/>
              <a:cs typeface="Verdana" panose="020B0604030504040204" pitchFamily="34" charset="0"/>
            </a:endParaRPr>
          </a:p>
          <a:p>
            <a:pPr algn="just">
              <a:lnSpc>
                <a:spcPct val="110000"/>
              </a:lnSpc>
              <a:spcBef>
                <a:spcPts val="300"/>
              </a:spcBef>
            </a:pPr>
            <a:r>
              <a:rPr lang="en-GB" sz="8000" dirty="0">
                <a:latin typeface="Verdana" panose="020B0604030504040204" pitchFamily="34" charset="0"/>
                <a:ea typeface="Verdana" panose="020B0604030504040204" pitchFamily="34" charset="0"/>
                <a:cs typeface="Verdana" panose="020B0604030504040204" pitchFamily="34" charset="0"/>
              </a:rPr>
              <a:t>Countercyclical policies of liberalist nature to face the crisis express a class project to restore and consolidate the power of capital, privatising profits and socialising costs (HARVEY, 2011). The gap between rich and poor is thus widened, radicalising social inequalities and struggles against such inequalities, which is reflected on the daily life of the majority of subordinate classes.</a:t>
            </a:r>
          </a:p>
          <a:p>
            <a:pPr algn="just">
              <a:lnSpc>
                <a:spcPct val="110000"/>
              </a:lnSpc>
              <a:spcBef>
                <a:spcPts val="300"/>
              </a:spcBef>
            </a:pPr>
            <a:endParaRPr lang="en-GB" sz="8000" dirty="0">
              <a:latin typeface="Verdana" panose="020B0604030504040204" pitchFamily="34" charset="0"/>
              <a:ea typeface="Verdana" panose="020B0604030504040204" pitchFamily="34" charset="0"/>
              <a:cs typeface="Verdana" panose="020B0604030504040204" pitchFamily="34" charset="0"/>
            </a:endParaRPr>
          </a:p>
          <a:p>
            <a:pPr algn="just">
              <a:lnSpc>
                <a:spcPct val="110000"/>
              </a:lnSpc>
              <a:spcBef>
                <a:spcPts val="300"/>
              </a:spcBef>
            </a:pPr>
            <a:r>
              <a:rPr lang="en-GB" sz="8000" dirty="0">
                <a:latin typeface="Verdana" panose="020B0604030504040204" pitchFamily="34" charset="0"/>
                <a:ea typeface="Verdana" panose="020B0604030504040204" pitchFamily="34" charset="0"/>
                <a:cs typeface="Verdana" panose="020B0604030504040204" pitchFamily="34" charset="0"/>
              </a:rPr>
              <a:t>In Brazil we witness the advancement of the conservative, regressive reaction led by the elites of powers of the Republic and by the great media which resulted in ousting the democratically-elect President of the Republic, materialised in the political, judicial, and mediatic coup of 2016;</a:t>
            </a:r>
          </a:p>
          <a:p>
            <a:pPr algn="just">
              <a:lnSpc>
                <a:spcPct val="110000"/>
              </a:lnSpc>
              <a:spcBef>
                <a:spcPts val="300"/>
              </a:spcBef>
            </a:pPr>
            <a:endParaRPr lang="en-GB" sz="8000" dirty="0">
              <a:latin typeface="Verdana" panose="020B0604030504040204" pitchFamily="34" charset="0"/>
              <a:ea typeface="Verdana" panose="020B0604030504040204" pitchFamily="34" charset="0"/>
              <a:cs typeface="Verdana" panose="020B0604030504040204" pitchFamily="34" charset="0"/>
            </a:endParaRPr>
          </a:p>
          <a:p>
            <a:pPr algn="just">
              <a:lnSpc>
                <a:spcPct val="110000"/>
              </a:lnSpc>
              <a:spcBef>
                <a:spcPts val="300"/>
              </a:spcBef>
            </a:pPr>
            <a:r>
              <a:rPr lang="en-GB" sz="8000" dirty="0">
                <a:latin typeface="Verdana" panose="020B0604030504040204" pitchFamily="34" charset="0"/>
                <a:ea typeface="Verdana" panose="020B0604030504040204" pitchFamily="34" charset="0"/>
                <a:cs typeface="Verdana" panose="020B0604030504040204" pitchFamily="34" charset="0"/>
              </a:rPr>
              <a:t>and in the political imprisonment of former President Luiz </a:t>
            </a:r>
            <a:r>
              <a:rPr lang="en-GB" sz="8000" dirty="0" err="1">
                <a:latin typeface="Verdana" panose="020B0604030504040204" pitchFamily="34" charset="0"/>
                <a:ea typeface="Verdana" panose="020B0604030504040204" pitchFamily="34" charset="0"/>
                <a:cs typeface="Verdana" panose="020B0604030504040204" pitchFamily="34" charset="0"/>
              </a:rPr>
              <a:t>Inácio</a:t>
            </a:r>
            <a:r>
              <a:rPr lang="en-GB" sz="8000" dirty="0">
                <a:latin typeface="Verdana" panose="020B0604030504040204" pitchFamily="34" charset="0"/>
                <a:ea typeface="Verdana" panose="020B0604030504040204" pitchFamily="34" charset="0"/>
                <a:cs typeface="Verdana" panose="020B0604030504040204" pitchFamily="34" charset="0"/>
              </a:rPr>
              <a:t> Lula da Silva, who is leading current polls for presidential elections, both from the Workers’ Party</a:t>
            </a:r>
            <a:endParaRPr lang="pt-BR" sz="8000" dirty="0">
              <a:latin typeface="Verdana" panose="020B0604030504040204" pitchFamily="34" charset="0"/>
              <a:ea typeface="Verdana" panose="020B0604030504040204" pitchFamily="34" charset="0"/>
              <a:cs typeface="Verdana" panose="020B0604030504040204" pitchFamily="34" charset="0"/>
            </a:endParaRPr>
          </a:p>
          <a:p>
            <a:pPr>
              <a:lnSpc>
                <a:spcPct val="110000"/>
              </a:lnSpc>
              <a:spcBef>
                <a:spcPts val="300"/>
              </a:spcBef>
            </a:pPr>
            <a:endParaRPr lang="pt-BR" sz="8000" dirty="0">
              <a:latin typeface="Verdana" panose="020B0604030504040204" pitchFamily="34" charset="0"/>
              <a:ea typeface="Verdana" panose="020B0604030504040204" pitchFamily="34" charset="0"/>
              <a:cs typeface="Verdana" panose="020B0604030504040204" pitchFamily="34" charset="0"/>
            </a:endParaRPr>
          </a:p>
          <a:p>
            <a:pPr>
              <a:lnSpc>
                <a:spcPct val="110000"/>
              </a:lnSpc>
              <a:spcBef>
                <a:spcPts val="300"/>
              </a:spcBef>
            </a:pPr>
            <a:endParaRPr lang="pt-BR" dirty="0"/>
          </a:p>
        </p:txBody>
      </p:sp>
    </p:spTree>
    <p:extLst>
      <p:ext uri="{BB962C8B-B14F-4D97-AF65-F5344CB8AC3E}">
        <p14:creationId xmlns:p14="http://schemas.microsoft.com/office/powerpoint/2010/main" val="2511696809"/>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916</TotalTime>
  <Words>7794</Words>
  <Application>Microsoft Office PowerPoint</Application>
  <PresentationFormat>Widescreen</PresentationFormat>
  <Paragraphs>318</Paragraphs>
  <Slides>47</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47</vt:i4>
      </vt:variant>
    </vt:vector>
  </HeadingPairs>
  <TitlesOfParts>
    <vt:vector size="53" baseType="lpstr">
      <vt:lpstr>Arial</vt:lpstr>
      <vt:lpstr>Calibri</vt:lpstr>
      <vt:lpstr>Calibri Light</vt:lpstr>
      <vt:lpstr>Verdana</vt:lpstr>
      <vt:lpstr>Wingdings</vt:lpstr>
      <vt:lpstr>Tema do Office</vt:lpstr>
      <vt:lpstr>Apresentação do PowerPoint</vt:lpstr>
      <vt:lpstr>   Session 151. Strengthening education to meet need of communities  KATHERINE KENDALL SPEECH Professor Marilda Villela Iamamoto</vt:lpstr>
      <vt:lpstr>Acknowledgements </vt:lpstr>
      <vt:lpstr>Acknowledgements</vt:lpstr>
      <vt:lpstr>Acknowledgements</vt:lpstr>
      <vt:lpstr>1. Education in Social Work in Latin America </vt:lpstr>
      <vt:lpstr> 1. Education in Social Work in Latin America</vt:lpstr>
      <vt:lpstr>1. Education in Social Work in Latin America</vt:lpstr>
      <vt:lpstr>1. Education in Social Work in Latin America</vt:lpstr>
      <vt:lpstr>1. Education in Social Work in Latin America </vt:lpstr>
      <vt:lpstr>1. Education in Social Work in Latin America </vt:lpstr>
      <vt:lpstr>1. Education in Social Work in Latin America</vt:lpstr>
      <vt:lpstr>2. Inequalities, poverty, and struggles that challenge the Latin American Social Work  </vt:lpstr>
      <vt:lpstr>2. Inequalities, poverty, and struggles that challenge the Latin American Social Work</vt:lpstr>
      <vt:lpstr>2. Inequalities, poverty, and struggles that challenge the Latin American Social Work</vt:lpstr>
      <vt:lpstr>2. Inequalities, poverty, and struggles that challenge the Latin American Social Work</vt:lpstr>
      <vt:lpstr>2. Inequalities, poverty, and struggles that challenge the Latin American Social Work</vt:lpstr>
      <vt:lpstr>2. Inequalities, poverty, and struggles that challenge the Latin American Social Work</vt:lpstr>
      <vt:lpstr>2. Inequalities, poverty, and struggles that challenge the Latin American Social Work</vt:lpstr>
      <vt:lpstr>2. Inequalities, poverty, and struggles that challenge the Latin American Social Work</vt:lpstr>
      <vt:lpstr>3. The higher education policy and the Social Work education </vt:lpstr>
      <vt:lpstr>3. The higher education policy and the Social Work education</vt:lpstr>
      <vt:lpstr>3. The higher education policy and the Social Work education</vt:lpstr>
      <vt:lpstr>4. An experience under construction: the Brazilian case </vt:lpstr>
      <vt:lpstr>4. An experience under construction:  the Brazilian case  </vt:lpstr>
      <vt:lpstr>4. An experience under construction:  the Brazilian case </vt:lpstr>
      <vt:lpstr>4. An experience under construction:  the Brazilian case </vt:lpstr>
      <vt:lpstr>4. An experience under construction: the Brazilian case </vt:lpstr>
      <vt:lpstr>4. An experience under construction:  the Brazilian case </vt:lpstr>
      <vt:lpstr>4. An experience under construction:  the Brazilian case </vt:lpstr>
      <vt:lpstr>4. An experience under construction:  the Brazilian case </vt:lpstr>
      <vt:lpstr>4. An experience under construction:  the Brazilian case </vt:lpstr>
      <vt:lpstr>4. An experience under construction:  the Brazilian case </vt:lpstr>
      <vt:lpstr>4. An experience under construction:  the Brazilian case </vt:lpstr>
      <vt:lpstr>4. An experience under construction:  the Brazilian case </vt:lpstr>
      <vt:lpstr>5. Final considerations  </vt:lpstr>
      <vt:lpstr>5. Final considerations</vt:lpstr>
      <vt:lpstr>5. Final considerations</vt:lpstr>
      <vt:lpstr>5. Final considerations</vt:lpstr>
      <vt:lpstr>5. Final considerations</vt:lpstr>
      <vt:lpstr>References  </vt:lpstr>
      <vt:lpstr>References</vt:lpstr>
      <vt:lpstr>References  </vt:lpstr>
      <vt:lpstr>References</vt:lpstr>
      <vt:lpstr>References</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Marilda</dc:creator>
  <cp:lastModifiedBy>Marilda</cp:lastModifiedBy>
  <cp:revision>67</cp:revision>
  <dcterms:created xsi:type="dcterms:W3CDTF">2018-07-02T07:14:57Z</dcterms:created>
  <dcterms:modified xsi:type="dcterms:W3CDTF">2018-07-07T17:57:29Z</dcterms:modified>
</cp:coreProperties>
</file>