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3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8208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4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736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18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68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6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5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6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3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9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5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48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0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8B5E8-F40B-4B49-806F-6447E3466180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C3C26C-2FA1-4BB8-9397-8C899F9C3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2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ssw-aiets.org/219-2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31B5-8B52-4C59-8364-2BB57DA22F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International Project  Activities IASSW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2016-2018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A94473-ABC5-41C9-8A64-75BAA37A7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8287" y="4551948"/>
            <a:ext cx="7744288" cy="1655762"/>
          </a:xfrm>
        </p:spPr>
        <p:txBody>
          <a:bodyPr/>
          <a:lstStyle/>
          <a:p>
            <a:pPr algn="l"/>
            <a:r>
              <a:rPr lang="en-US" dirty="0" smtClean="0"/>
              <a:t>Chair, </a:t>
            </a:r>
            <a:r>
              <a:rPr lang="en-US" dirty="0" smtClean="0"/>
              <a:t>David McNabb. </a:t>
            </a:r>
          </a:p>
          <a:p>
            <a:pPr algn="l"/>
            <a:r>
              <a:rPr lang="en-GB" dirty="0" smtClean="0"/>
              <a:t>Members: Teresa </a:t>
            </a:r>
            <a:r>
              <a:rPr lang="en-GB" dirty="0"/>
              <a:t>Bertotti, </a:t>
            </a:r>
            <a:r>
              <a:rPr lang="en-GB" dirty="0" err="1"/>
              <a:t>Zulkarnain</a:t>
            </a:r>
            <a:r>
              <a:rPr lang="en-GB" dirty="0"/>
              <a:t> A. </a:t>
            </a:r>
            <a:r>
              <a:rPr lang="en-GB" dirty="0" err="1"/>
              <a:t>Hatta</a:t>
            </a:r>
            <a:r>
              <a:rPr lang="en-GB" dirty="0"/>
              <a:t>, Raymond  Kloppenburg, Linda Kreitzer, Karene-Anne Nathaniel-DeCaires, Letnie Rock, Ute </a:t>
            </a:r>
            <a:r>
              <a:rPr lang="en-GB" dirty="0" smtClean="0"/>
              <a:t>Straub</a:t>
            </a:r>
            <a:r>
              <a:rPr lang="en-US" dirty="0"/>
              <a:t>.</a:t>
            </a:r>
            <a:endParaRPr lang="en-N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45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94D54-40FF-4AC2-A046-B30B1BB1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dirty="0" smtClean="0"/>
              <a:t>International Projects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D8530-0CEC-44DF-BEBA-5C81AFE7D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337481"/>
            <a:ext cx="6687176" cy="489464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 smtClean="0"/>
              <a:t>Project Goals</a:t>
            </a:r>
          </a:p>
          <a:p>
            <a:pPr marL="0" lvl="0" indent="0">
              <a:buNone/>
            </a:pPr>
            <a:r>
              <a:rPr lang="en-US" dirty="0" smtClean="0"/>
              <a:t>The </a:t>
            </a:r>
            <a:r>
              <a:rPr lang="en-US" dirty="0"/>
              <a:t>project can be expected to make a direct and meaningful contribution to at least one of the following areas: </a:t>
            </a:r>
            <a:endParaRPr lang="en-NZ" dirty="0"/>
          </a:p>
          <a:p>
            <a:r>
              <a:rPr lang="fi-FI" dirty="0"/>
              <a:t>Curriculum </a:t>
            </a:r>
            <a:r>
              <a:rPr lang="fi-FI" dirty="0" smtClean="0"/>
              <a:t>&amp; practice development; Field instruction; Teaching methods; </a:t>
            </a:r>
            <a:r>
              <a:rPr lang="en-US" dirty="0"/>
              <a:t>Community </a:t>
            </a:r>
            <a:r>
              <a:rPr lang="en-US" dirty="0" smtClean="0"/>
              <a:t>engagement </a:t>
            </a:r>
            <a:r>
              <a:rPr lang="en-US" dirty="0"/>
              <a:t>of staff and </a:t>
            </a:r>
            <a:r>
              <a:rPr lang="en-US" dirty="0" smtClean="0"/>
              <a:t>students</a:t>
            </a:r>
            <a:r>
              <a:rPr lang="fi-FI" dirty="0" smtClean="0"/>
              <a:t>; Staff development, etc.</a:t>
            </a:r>
            <a:endParaRPr lang="en-NZ" dirty="0"/>
          </a:p>
          <a:p>
            <a:pPr marL="0" lvl="0" indent="0">
              <a:buNone/>
            </a:pPr>
            <a:r>
              <a:rPr lang="en-US" b="1" dirty="0" smtClean="0"/>
              <a:t>Funding</a:t>
            </a:r>
          </a:p>
          <a:p>
            <a:pPr marL="0" lvl="0" indent="0">
              <a:buNone/>
            </a:pPr>
            <a:r>
              <a:rPr lang="en-US" dirty="0" smtClean="0"/>
              <a:t>Each </a:t>
            </a:r>
            <a:r>
              <a:rPr lang="en-US" dirty="0"/>
              <a:t>year around USD16,000 is allocated for International Projects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r>
              <a:rPr lang="en-US" b="1" dirty="0" smtClean="0"/>
              <a:t>Project Membership</a:t>
            </a:r>
          </a:p>
          <a:p>
            <a:r>
              <a:rPr lang="en-GB" dirty="0"/>
              <a:t>The project coordinator and two thirds of the partners have to be IASSW school members and one third can be individual members.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5824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94D54-40FF-4AC2-A046-B30B1BB1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dirty="0" smtClean="0"/>
              <a:t>International Projects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507" y="1211522"/>
            <a:ext cx="7929349" cy="526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890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94D54-40FF-4AC2-A046-B30B1BB1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dirty="0" smtClean="0"/>
              <a:t>International Projects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947052"/>
              </p:ext>
            </p:extLst>
          </p:nvPr>
        </p:nvGraphicFramePr>
        <p:xfrm>
          <a:off x="798394" y="1310182"/>
          <a:ext cx="7745105" cy="482434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872306">
                  <a:extLst>
                    <a:ext uri="{9D8B030D-6E8A-4147-A177-3AD203B41FA5}">
                      <a16:colId xmlns:a16="http://schemas.microsoft.com/office/drawing/2014/main" val="4199692864"/>
                    </a:ext>
                  </a:extLst>
                </a:gridCol>
                <a:gridCol w="2872799">
                  <a:extLst>
                    <a:ext uri="{9D8B030D-6E8A-4147-A177-3AD203B41FA5}">
                      <a16:colId xmlns:a16="http://schemas.microsoft.com/office/drawing/2014/main" val="1681930079"/>
                    </a:ext>
                  </a:extLst>
                </a:gridCol>
              </a:tblGrid>
              <a:tr h="357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Project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Countries</a:t>
                      </a:r>
                      <a:endParaRPr lang="en-N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221670"/>
                  </a:ext>
                </a:extLst>
              </a:tr>
              <a:tr h="933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Integrating the human rights of sexual and gender minorities into social work education: A leadership and knowledge synthesis project.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UK, NZ, Colombia, Canada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89102"/>
                  </a:ext>
                </a:extLst>
              </a:tr>
              <a:tr h="933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Development of a Global Partnership to Further Social Work Education, Practice and Research in International Military Social Work (IMilSW).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USA, Ukraine, Australia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7502267"/>
                  </a:ext>
                </a:extLst>
              </a:tr>
              <a:tr h="311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Strengthening Social Work Field Education in Ethiopia </a:t>
                      </a:r>
                      <a:endParaRPr lang="en-N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Ethiopia, USA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155019"/>
                  </a:ext>
                </a:extLst>
              </a:tr>
              <a:tr h="622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Lived experience of young people after they leave care homes/ centers to live independently in Vietnam.</a:t>
                      </a:r>
                      <a:endParaRPr lang="en-N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NZ, Vietnam, Ireland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4088982"/>
                  </a:ext>
                </a:extLst>
              </a:tr>
              <a:tr h="622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Cross-fertilising Bush Adventure Therapy and Contemporary Green Perspectives within Social Work Education.</a:t>
                      </a:r>
                      <a:endParaRPr lang="en-N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Australia, USA, Canada, Taiwan (associate)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117981"/>
                  </a:ext>
                </a:extLst>
              </a:tr>
              <a:tr h="933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Critical reflection on incorporating emerging global human rights issues in social work education: A comparison between Hong Kong and Canada.</a:t>
                      </a:r>
                      <a:endParaRPr lang="en-N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Canada, Hong Kong</a:t>
                      </a:r>
                      <a:endParaRPr lang="en-N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2925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057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94D54-40FF-4AC2-A046-B30B1BB1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dirty="0" smtClean="0"/>
              <a:t>International Projects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D8530-0CEC-44DF-BEBA-5C81AFE7D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337481"/>
            <a:ext cx="6687176" cy="489464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 smtClean="0"/>
              <a:t>Announcement</a:t>
            </a:r>
          </a:p>
          <a:p>
            <a:pPr marL="0" lvl="0" indent="0">
              <a:buNone/>
            </a:pPr>
            <a:r>
              <a:rPr lang="en-NZ" dirty="0" smtClean="0"/>
              <a:t>Call for proposals 30 November 2018, on our website:</a:t>
            </a:r>
          </a:p>
          <a:p>
            <a:pPr marL="0" lvl="0" indent="0">
              <a:buNone/>
            </a:pPr>
            <a:r>
              <a:rPr lang="en-US" dirty="0">
                <a:hlinkClick r:id="rId2"/>
              </a:rPr>
              <a:t>https://www.iassw-aiets.org/219-2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lvl="0" indent="0">
              <a:buNone/>
            </a:pPr>
            <a:endParaRPr lang="en-US" sz="1800" b="1" dirty="0" smtClean="0"/>
          </a:p>
          <a:p>
            <a:pPr marL="0" lvl="0" indent="0">
              <a:buNone/>
            </a:pPr>
            <a:r>
              <a:rPr lang="en-US" sz="1800" b="1" dirty="0" smtClean="0"/>
              <a:t>Benefits</a:t>
            </a:r>
          </a:p>
          <a:p>
            <a:pPr lvl="0">
              <a:buFontTx/>
              <a:buChar char="-"/>
            </a:pPr>
            <a:r>
              <a:rPr lang="en-US" dirty="0" smtClean="0"/>
              <a:t>Develop knowledge and practice</a:t>
            </a:r>
          </a:p>
          <a:p>
            <a:pPr lvl="0">
              <a:buFontTx/>
              <a:buChar char="-"/>
            </a:pPr>
            <a:r>
              <a:rPr lang="en-US" sz="1800" dirty="0" smtClean="0"/>
              <a:t>Support research and events</a:t>
            </a:r>
          </a:p>
          <a:p>
            <a:pPr lvl="0">
              <a:buFontTx/>
              <a:buChar char="-"/>
            </a:pPr>
            <a:r>
              <a:rPr lang="en-US" dirty="0" smtClean="0"/>
              <a:t>Produce publications and resources</a:t>
            </a:r>
            <a:endParaRPr lang="en-US" sz="1800" dirty="0" smtClean="0"/>
          </a:p>
          <a:p>
            <a:pPr lvl="0">
              <a:buFontTx/>
              <a:buChar char="-"/>
            </a:pPr>
            <a:r>
              <a:rPr lang="en-US" dirty="0" smtClean="0"/>
              <a:t>Collaborations across the world</a:t>
            </a:r>
            <a:endParaRPr lang="en-US" sz="1800" dirty="0" smtClean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b="1" dirty="0" smtClean="0"/>
              <a:t>Apply for an International Project Grant!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5715080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286</TotalTime>
  <Words>304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</vt:lpstr>
      <vt:lpstr>International Project  Activities IASSW 2016-2018</vt:lpstr>
      <vt:lpstr>International Projects</vt:lpstr>
      <vt:lpstr>International Projects</vt:lpstr>
      <vt:lpstr>International Projects</vt:lpstr>
      <vt:lpstr>International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Capacity Building Activities  2016-2018</dc:title>
  <dc:creator>Darla Coffey</dc:creator>
  <cp:lastModifiedBy>David McNabb</cp:lastModifiedBy>
  <cp:revision>19</cp:revision>
  <dcterms:created xsi:type="dcterms:W3CDTF">2018-06-25T15:12:04Z</dcterms:created>
  <dcterms:modified xsi:type="dcterms:W3CDTF">2018-07-02T14:08:01Z</dcterms:modified>
</cp:coreProperties>
</file>