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59" r:id="rId4"/>
    <p:sldId id="261"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79"/>
    <p:restoredTop sz="94676"/>
  </p:normalViewPr>
  <p:slideViewPr>
    <p:cSldViewPr snapToGrid="0" snapToObjects="1">
      <p:cViewPr varScale="1">
        <p:scale>
          <a:sx n="112" d="100"/>
          <a:sy n="112" d="100"/>
        </p:scale>
        <p:origin x="57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user\Desktop\Dublin-July%202018\BOARD%20MEETING\REPORT\OFFICE%20BEARERS\Secretray\IASSW%20members%20master%20list_April%202018xlsx.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user\Desktop\Dublin-July%202018\BOARD%20MEETING\REPORT\OFFICE%20BEARERS\Secretray\IASSW%20members%20master%20list_April%202018xlsx.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a:t>Distribution</a:t>
            </a:r>
            <a:r>
              <a:rPr lang="en-US" sz="1600" baseline="0" dirty="0"/>
              <a:t> of IASSW Membership</a:t>
            </a:r>
            <a:endParaRPr lang="en-US" sz="1600" dirty="0"/>
          </a:p>
        </c:rich>
      </c:tx>
      <c:layout>
        <c:manualLayout>
          <c:xMode val="edge"/>
          <c:yMode val="edge"/>
          <c:x val="0.21488775625534848"/>
          <c:y val="4.4154232102202692E-2"/>
        </c:manualLayout>
      </c:layout>
      <c:overlay val="0"/>
    </c:title>
    <c:autoTitleDeleted val="0"/>
    <c:view3D>
      <c:rotX val="15"/>
      <c:rotY val="20"/>
      <c:rAngAx val="1"/>
    </c:view3D>
    <c:floor>
      <c:thickness val="0"/>
    </c:floor>
    <c:sideWall>
      <c:thickness val="0"/>
    </c:sideWall>
    <c:backWall>
      <c:thickness val="0"/>
    </c:backWall>
    <c:plotArea>
      <c:layout>
        <c:manualLayout>
          <c:layoutTarget val="inner"/>
          <c:xMode val="edge"/>
          <c:yMode val="edge"/>
          <c:x val="8.1930774278215227E-2"/>
          <c:y val="1.3099014193682449E-2"/>
          <c:w val="0.78303331875182269"/>
          <c:h val="0.94332045101114936"/>
        </c:manualLayout>
      </c:layout>
      <c:bar3DChart>
        <c:barDir val="col"/>
        <c:grouping val="clustered"/>
        <c:varyColors val="0"/>
        <c:ser>
          <c:idx val="0"/>
          <c:order val="0"/>
          <c:tx>
            <c:strRef>
              <c:f>Sheet2!$B$1</c:f>
              <c:strCache>
                <c:ptCount val="1"/>
                <c:pt idx="0">
                  <c:v>Dec-17</c:v>
                </c:pt>
              </c:strCache>
            </c:strRef>
          </c:tx>
          <c:invertIfNegative val="0"/>
          <c:dLbls>
            <c:dLbl>
              <c:idx val="0"/>
              <c:layout>
                <c:manualLayout>
                  <c:x val="-1.3636364124422482E-3"/>
                  <c:y val="-3.76015476178531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DA6-404A-8A8B-7B18FEB867B5}"/>
                </c:ext>
              </c:extLst>
            </c:dLbl>
            <c:dLbl>
              <c:idx val="1"/>
              <c:layout>
                <c:manualLayout>
                  <c:x val="-4.9999424191934212E-17"/>
                  <c:y val="-4.80464219561456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DA6-404A-8A8B-7B18FEB867B5}"/>
                </c:ext>
              </c:extLst>
            </c:dLbl>
            <c:dLbl>
              <c:idx val="2"/>
              <c:layout>
                <c:manualLayout>
                  <c:x val="-9.9998848383868424E-17"/>
                  <c:y val="-3.969052248551164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DA6-404A-8A8B-7B18FEB867B5}"/>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Sheet2!$A$2:$A$4</c:f>
              <c:strCache>
                <c:ptCount val="3"/>
                <c:pt idx="0">
                  <c:v>Schools</c:v>
                </c:pt>
                <c:pt idx="1">
                  <c:v>Individuals&amp;Life</c:v>
                </c:pt>
                <c:pt idx="2">
                  <c:v>Affiliated</c:v>
                </c:pt>
              </c:strCache>
            </c:strRef>
          </c:cat>
          <c:val>
            <c:numRef>
              <c:f>Sheet2!$B$2:$B$4</c:f>
              <c:numCache>
                <c:formatCode>General</c:formatCode>
                <c:ptCount val="3"/>
                <c:pt idx="0">
                  <c:v>478</c:v>
                </c:pt>
                <c:pt idx="1">
                  <c:v>203</c:v>
                </c:pt>
                <c:pt idx="2">
                  <c:v>6</c:v>
                </c:pt>
              </c:numCache>
            </c:numRef>
          </c:val>
          <c:extLst>
            <c:ext xmlns:c16="http://schemas.microsoft.com/office/drawing/2014/chart" uri="{C3380CC4-5D6E-409C-BE32-E72D297353CC}">
              <c16:uniqueId val="{00000003-8DA6-404A-8A8B-7B18FEB867B5}"/>
            </c:ext>
          </c:extLst>
        </c:ser>
        <c:ser>
          <c:idx val="1"/>
          <c:order val="1"/>
          <c:tx>
            <c:strRef>
              <c:f>Sheet2!$C$1</c:f>
              <c:strCache>
                <c:ptCount val="1"/>
                <c:pt idx="0">
                  <c:v>May-18</c:v>
                </c:pt>
              </c:strCache>
            </c:strRef>
          </c:tx>
          <c:invertIfNegative val="0"/>
          <c:dLbls>
            <c:dLbl>
              <c:idx val="0"/>
              <c:layout>
                <c:manualLayout>
                  <c:x val="0"/>
                  <c:y val="-2.506769841190209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DA6-404A-8A8B-7B18FEB867B5}"/>
                </c:ext>
              </c:extLst>
            </c:dLbl>
            <c:dLbl>
              <c:idx val="1"/>
              <c:layout>
                <c:manualLayout>
                  <c:x val="0"/>
                  <c:y val="-2.506769841190216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DA6-404A-8A8B-7B18FEB867B5}"/>
                </c:ext>
              </c:extLst>
            </c:dLbl>
            <c:dLbl>
              <c:idx val="2"/>
              <c:layout>
                <c:manualLayout>
                  <c:x val="-9.9998848383868424E-17"/>
                  <c:y val="-4.177949735317030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DA6-404A-8A8B-7B18FEB867B5}"/>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Sheet2!$A$2:$A$4</c:f>
              <c:strCache>
                <c:ptCount val="3"/>
                <c:pt idx="0">
                  <c:v>Schools</c:v>
                </c:pt>
                <c:pt idx="1">
                  <c:v>Individuals&amp;Life</c:v>
                </c:pt>
                <c:pt idx="2">
                  <c:v>Affiliated</c:v>
                </c:pt>
              </c:strCache>
            </c:strRef>
          </c:cat>
          <c:val>
            <c:numRef>
              <c:f>Sheet2!$C$2:$C$4</c:f>
              <c:numCache>
                <c:formatCode>General</c:formatCode>
                <c:ptCount val="3"/>
                <c:pt idx="0">
                  <c:v>508</c:v>
                </c:pt>
                <c:pt idx="1">
                  <c:v>246</c:v>
                </c:pt>
                <c:pt idx="2">
                  <c:v>6</c:v>
                </c:pt>
              </c:numCache>
            </c:numRef>
          </c:val>
          <c:extLst>
            <c:ext xmlns:c16="http://schemas.microsoft.com/office/drawing/2014/chart" uri="{C3380CC4-5D6E-409C-BE32-E72D297353CC}">
              <c16:uniqueId val="{00000007-8DA6-404A-8A8B-7B18FEB867B5}"/>
            </c:ext>
          </c:extLst>
        </c:ser>
        <c:dLbls>
          <c:showLegendKey val="0"/>
          <c:showVal val="1"/>
          <c:showCatName val="0"/>
          <c:showSerName val="0"/>
          <c:showPercent val="0"/>
          <c:showBubbleSize val="0"/>
        </c:dLbls>
        <c:gapWidth val="150"/>
        <c:shape val="box"/>
        <c:axId val="211749376"/>
        <c:axId val="219240064"/>
        <c:axId val="0"/>
      </c:bar3DChart>
      <c:catAx>
        <c:axId val="211749376"/>
        <c:scaling>
          <c:orientation val="minMax"/>
        </c:scaling>
        <c:delete val="0"/>
        <c:axPos val="b"/>
        <c:numFmt formatCode="General" sourceLinked="0"/>
        <c:majorTickMark val="out"/>
        <c:minorTickMark val="none"/>
        <c:tickLblPos val="nextTo"/>
        <c:crossAx val="219240064"/>
        <c:crosses val="autoZero"/>
        <c:auto val="1"/>
        <c:lblAlgn val="ctr"/>
        <c:lblOffset val="100"/>
        <c:noMultiLvlLbl val="0"/>
      </c:catAx>
      <c:valAx>
        <c:axId val="219240064"/>
        <c:scaling>
          <c:orientation val="minMax"/>
        </c:scaling>
        <c:delete val="0"/>
        <c:axPos val="l"/>
        <c:majorGridlines/>
        <c:numFmt formatCode="General" sourceLinked="1"/>
        <c:majorTickMark val="out"/>
        <c:minorTickMark val="none"/>
        <c:tickLblPos val="nextTo"/>
        <c:crossAx val="211749376"/>
        <c:crosses val="autoZero"/>
        <c:crossBetween val="between"/>
      </c:valAx>
    </c:plotArea>
    <c:legend>
      <c:legendPos val="r"/>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b="1" i="0" baseline="0" dirty="0">
                <a:effectLst/>
              </a:rPr>
              <a:t>Distribution of IASSW members by regions</a:t>
            </a:r>
            <a:endParaRPr lang="en-US" sz="1600" dirty="0">
              <a:effectLst/>
            </a:endParaRPr>
          </a:p>
        </c:rich>
      </c:tx>
      <c:layout>
        <c:manualLayout>
          <c:xMode val="edge"/>
          <c:yMode val="edge"/>
          <c:x val="0.25361585782638413"/>
          <c:y val="2.4342503662705549E-3"/>
        </c:manualLayout>
      </c:layout>
      <c:overlay val="1"/>
    </c:title>
    <c:autoTitleDeleted val="0"/>
    <c:plotArea>
      <c:layout>
        <c:manualLayout>
          <c:layoutTarget val="inner"/>
          <c:xMode val="edge"/>
          <c:yMode val="edge"/>
          <c:x val="0.15144654765044321"/>
          <c:y val="5.6545401269737915E-2"/>
          <c:w val="0.65276139525621502"/>
          <c:h val="0.76465570568126318"/>
        </c:manualLayout>
      </c:layout>
      <c:barChart>
        <c:barDir val="col"/>
        <c:grouping val="clustered"/>
        <c:varyColors val="0"/>
        <c:ser>
          <c:idx val="0"/>
          <c:order val="0"/>
          <c:tx>
            <c:strRef>
              <c:f>Sheet2!$B$6</c:f>
              <c:strCache>
                <c:ptCount val="1"/>
                <c:pt idx="0">
                  <c:v>Schools</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Sheet2!$A$7:$A$11</c:f>
              <c:strCache>
                <c:ptCount val="5"/>
                <c:pt idx="0">
                  <c:v>Africa</c:v>
                </c:pt>
                <c:pt idx="1">
                  <c:v>Asia and Pacific</c:v>
                </c:pt>
                <c:pt idx="2">
                  <c:v>Europe and Middle East</c:v>
                </c:pt>
                <c:pt idx="3">
                  <c:v>Latin American</c:v>
                </c:pt>
                <c:pt idx="4">
                  <c:v>North American and Caribbean</c:v>
                </c:pt>
              </c:strCache>
            </c:strRef>
          </c:cat>
          <c:val>
            <c:numRef>
              <c:f>Sheet2!$B$7:$B$11</c:f>
              <c:numCache>
                <c:formatCode>General</c:formatCode>
                <c:ptCount val="5"/>
                <c:pt idx="0">
                  <c:v>33</c:v>
                </c:pt>
                <c:pt idx="1">
                  <c:v>266</c:v>
                </c:pt>
                <c:pt idx="2">
                  <c:v>118</c:v>
                </c:pt>
                <c:pt idx="3">
                  <c:v>7</c:v>
                </c:pt>
                <c:pt idx="4">
                  <c:v>84</c:v>
                </c:pt>
              </c:numCache>
            </c:numRef>
          </c:val>
          <c:extLst>
            <c:ext xmlns:c16="http://schemas.microsoft.com/office/drawing/2014/chart" uri="{C3380CC4-5D6E-409C-BE32-E72D297353CC}">
              <c16:uniqueId val="{00000000-8C6C-544D-B354-7187FBC2878D}"/>
            </c:ext>
          </c:extLst>
        </c:ser>
        <c:ser>
          <c:idx val="1"/>
          <c:order val="1"/>
          <c:tx>
            <c:strRef>
              <c:f>Sheet2!$C$6</c:f>
              <c:strCache>
                <c:ptCount val="1"/>
                <c:pt idx="0">
                  <c:v>Individuals &amp;Life</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Sheet2!$A$7:$A$11</c:f>
              <c:strCache>
                <c:ptCount val="5"/>
                <c:pt idx="0">
                  <c:v>Africa</c:v>
                </c:pt>
                <c:pt idx="1">
                  <c:v>Asia and Pacific</c:v>
                </c:pt>
                <c:pt idx="2">
                  <c:v>Europe and Middle East</c:v>
                </c:pt>
                <c:pt idx="3">
                  <c:v>Latin American</c:v>
                </c:pt>
                <c:pt idx="4">
                  <c:v>North American and Caribbean</c:v>
                </c:pt>
              </c:strCache>
            </c:strRef>
          </c:cat>
          <c:val>
            <c:numRef>
              <c:f>Sheet2!$C$7:$C$11</c:f>
              <c:numCache>
                <c:formatCode>General</c:formatCode>
                <c:ptCount val="5"/>
                <c:pt idx="0">
                  <c:v>9</c:v>
                </c:pt>
                <c:pt idx="1">
                  <c:v>70</c:v>
                </c:pt>
                <c:pt idx="2">
                  <c:v>38</c:v>
                </c:pt>
                <c:pt idx="3">
                  <c:v>13</c:v>
                </c:pt>
                <c:pt idx="4">
                  <c:v>116</c:v>
                </c:pt>
              </c:numCache>
            </c:numRef>
          </c:val>
          <c:extLst>
            <c:ext xmlns:c16="http://schemas.microsoft.com/office/drawing/2014/chart" uri="{C3380CC4-5D6E-409C-BE32-E72D297353CC}">
              <c16:uniqueId val="{00000001-8C6C-544D-B354-7187FBC2878D}"/>
            </c:ext>
          </c:extLst>
        </c:ser>
        <c:ser>
          <c:idx val="2"/>
          <c:order val="2"/>
          <c:tx>
            <c:strRef>
              <c:f>Sheet2!$D$6</c:f>
              <c:strCache>
                <c:ptCount val="1"/>
                <c:pt idx="0">
                  <c:v>Affiliated</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Sheet2!$A$7:$A$11</c:f>
              <c:strCache>
                <c:ptCount val="5"/>
                <c:pt idx="0">
                  <c:v>Africa</c:v>
                </c:pt>
                <c:pt idx="1">
                  <c:v>Asia and Pacific</c:v>
                </c:pt>
                <c:pt idx="2">
                  <c:v>Europe and Middle East</c:v>
                </c:pt>
                <c:pt idx="3">
                  <c:v>Latin American</c:v>
                </c:pt>
                <c:pt idx="4">
                  <c:v>North American and Caribbean</c:v>
                </c:pt>
              </c:strCache>
            </c:strRef>
          </c:cat>
          <c:val>
            <c:numRef>
              <c:f>Sheet2!$D$7:$D$11</c:f>
              <c:numCache>
                <c:formatCode>General</c:formatCode>
                <c:ptCount val="5"/>
                <c:pt idx="0">
                  <c:v>1</c:v>
                </c:pt>
                <c:pt idx="1">
                  <c:v>1</c:v>
                </c:pt>
                <c:pt idx="2">
                  <c:v>2</c:v>
                </c:pt>
                <c:pt idx="3">
                  <c:v>0</c:v>
                </c:pt>
                <c:pt idx="4">
                  <c:v>2</c:v>
                </c:pt>
              </c:numCache>
            </c:numRef>
          </c:val>
          <c:extLst>
            <c:ext xmlns:c16="http://schemas.microsoft.com/office/drawing/2014/chart" uri="{C3380CC4-5D6E-409C-BE32-E72D297353CC}">
              <c16:uniqueId val="{00000002-8C6C-544D-B354-7187FBC2878D}"/>
            </c:ext>
          </c:extLst>
        </c:ser>
        <c:dLbls>
          <c:dLblPos val="outEnd"/>
          <c:showLegendKey val="0"/>
          <c:showVal val="1"/>
          <c:showCatName val="0"/>
          <c:showSerName val="0"/>
          <c:showPercent val="0"/>
          <c:showBubbleSize val="0"/>
        </c:dLbls>
        <c:gapWidth val="150"/>
        <c:axId val="187355136"/>
        <c:axId val="132118144"/>
      </c:barChart>
      <c:catAx>
        <c:axId val="187355136"/>
        <c:scaling>
          <c:orientation val="minMax"/>
        </c:scaling>
        <c:delete val="0"/>
        <c:axPos val="b"/>
        <c:numFmt formatCode="General" sourceLinked="0"/>
        <c:majorTickMark val="out"/>
        <c:minorTickMark val="none"/>
        <c:tickLblPos val="nextTo"/>
        <c:crossAx val="132118144"/>
        <c:crosses val="autoZero"/>
        <c:auto val="1"/>
        <c:lblAlgn val="ctr"/>
        <c:lblOffset val="100"/>
        <c:noMultiLvlLbl val="0"/>
      </c:catAx>
      <c:valAx>
        <c:axId val="132118144"/>
        <c:scaling>
          <c:orientation val="minMax"/>
        </c:scaling>
        <c:delete val="0"/>
        <c:axPos val="l"/>
        <c:majorGridlines/>
        <c:numFmt formatCode="General" sourceLinked="1"/>
        <c:majorTickMark val="out"/>
        <c:minorTickMark val="none"/>
        <c:tickLblPos val="nextTo"/>
        <c:crossAx val="187355136"/>
        <c:crosses val="autoZero"/>
        <c:crossBetween val="between"/>
      </c:valAx>
    </c:plotArea>
    <c:legend>
      <c:legendPos val="r"/>
      <c:layout>
        <c:manualLayout>
          <c:xMode val="edge"/>
          <c:yMode val="edge"/>
          <c:x val="0.74405756696680869"/>
          <c:y val="0.1857228861564624"/>
          <c:w val="0.22313313706600071"/>
          <c:h val="0.18062556414966724"/>
        </c:manualLayout>
      </c:layout>
      <c:overlay val="0"/>
    </c:legend>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6/22/18</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6/22/18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6/22/18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6/22/18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6/22/18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6/22/18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6/22/18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6/22/18</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6/22/18</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63CFF-39F5-5548-BE97-1DE7708E040F}"/>
              </a:ext>
            </a:extLst>
          </p:cNvPr>
          <p:cNvSpPr>
            <a:spLocks noGrp="1"/>
          </p:cNvSpPr>
          <p:nvPr>
            <p:ph type="ctrTitle"/>
          </p:nvPr>
        </p:nvSpPr>
        <p:spPr>
          <a:xfrm>
            <a:off x="948691" y="802298"/>
            <a:ext cx="10106162" cy="2541431"/>
          </a:xfrm>
        </p:spPr>
        <p:txBody>
          <a:bodyPr>
            <a:normAutofit/>
          </a:bodyPr>
          <a:lstStyle/>
          <a:p>
            <a:r>
              <a:rPr lang="en-US" sz="5400" dirty="0"/>
              <a:t>IASSW Secretary’s Report</a:t>
            </a:r>
          </a:p>
        </p:txBody>
      </p:sp>
      <p:sp>
        <p:nvSpPr>
          <p:cNvPr id="3" name="Subtitle 2">
            <a:extLst>
              <a:ext uri="{FF2B5EF4-FFF2-40B4-BE49-F238E27FC236}">
                <a16:creationId xmlns:a16="http://schemas.microsoft.com/office/drawing/2014/main" id="{A65B0A9E-E24D-F144-9FFE-BA6D931443AD}"/>
              </a:ext>
            </a:extLst>
          </p:cNvPr>
          <p:cNvSpPr>
            <a:spLocks noGrp="1"/>
          </p:cNvSpPr>
          <p:nvPr>
            <p:ph type="subTitle" idx="1"/>
          </p:nvPr>
        </p:nvSpPr>
        <p:spPr/>
        <p:txBody>
          <a:bodyPr/>
          <a:lstStyle/>
          <a:p>
            <a:r>
              <a:rPr lang="en-US" dirty="0"/>
              <a:t>Barbara W. Shank, IASSW Secretary, Membership Chair</a:t>
            </a:r>
          </a:p>
          <a:p>
            <a:r>
              <a:rPr lang="en-US" dirty="0"/>
              <a:t>July 2018 – World Conference – Dublin, Ireland</a:t>
            </a:r>
          </a:p>
        </p:txBody>
      </p:sp>
    </p:spTree>
    <p:extLst>
      <p:ext uri="{BB962C8B-B14F-4D97-AF65-F5344CB8AC3E}">
        <p14:creationId xmlns:p14="http://schemas.microsoft.com/office/powerpoint/2010/main" val="1716135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4323461-753C-A74E-B497-9A0AEB2FE529}"/>
              </a:ext>
            </a:extLst>
          </p:cNvPr>
          <p:cNvSpPr>
            <a:spLocks noGrp="1"/>
          </p:cNvSpPr>
          <p:nvPr>
            <p:ph type="title"/>
          </p:nvPr>
        </p:nvSpPr>
        <p:spPr>
          <a:xfrm>
            <a:off x="1449217" y="91440"/>
            <a:ext cx="9605635" cy="1794510"/>
          </a:xfrm>
        </p:spPr>
        <p:txBody>
          <a:bodyPr>
            <a:normAutofit fontScale="90000"/>
          </a:bodyPr>
          <a:lstStyle/>
          <a:p>
            <a:r>
              <a:rPr lang="en-US" sz="1400" b="1" dirty="0"/>
              <a:t>IASSW Membership – May 2018 </a:t>
            </a:r>
            <a:br>
              <a:rPr lang="en-US" sz="1400" dirty="0"/>
            </a:br>
            <a:r>
              <a:rPr lang="en-US" sz="1400" b="1" dirty="0"/>
              <a:t>508 institutional </a:t>
            </a:r>
            <a:r>
              <a:rPr lang="en-US" sz="1400" dirty="0"/>
              <a:t>members, </a:t>
            </a:r>
            <a:r>
              <a:rPr lang="en-US" sz="1400" b="1" dirty="0"/>
              <a:t>246 individual &amp; life </a:t>
            </a:r>
            <a:r>
              <a:rPr lang="en-US" sz="1400" dirty="0"/>
              <a:t>members and </a:t>
            </a:r>
            <a:r>
              <a:rPr lang="en-US" sz="1400" b="1" dirty="0"/>
              <a:t>6 affiliate </a:t>
            </a:r>
            <a:r>
              <a:rPr lang="en-US" sz="1400" dirty="0"/>
              <a:t>members </a:t>
            </a:r>
            <a:r>
              <a:rPr lang="en-US" sz="1400" b="1" dirty="0"/>
              <a:t>(760 in total</a:t>
            </a:r>
            <a:r>
              <a:rPr lang="en-US" sz="1400" dirty="0"/>
              <a:t>).  As compare to December 2017,  IASSW has an increase in membership by 73 total, 30 schools and 43 individual members. </a:t>
            </a:r>
            <a:br>
              <a:rPr lang="en-US" sz="1400" dirty="0"/>
            </a:br>
            <a:br>
              <a:rPr lang="en-US" sz="1400" dirty="0"/>
            </a:br>
            <a:r>
              <a:rPr lang="en-US" sz="1400" dirty="0"/>
              <a:t>The largest increase in membership is from the Asia and Pacific region with both increases in institutional and individual members.  All regions have an overall increase in membership with a total membership of </a:t>
            </a:r>
            <a:r>
              <a:rPr lang="en-US" sz="1400" b="1" dirty="0"/>
              <a:t>687 in December 2017</a:t>
            </a:r>
            <a:r>
              <a:rPr lang="en-US" sz="1400" dirty="0"/>
              <a:t> and </a:t>
            </a:r>
            <a:r>
              <a:rPr lang="en-US" sz="1400" b="1" dirty="0"/>
              <a:t>760 in May 2018</a:t>
            </a:r>
            <a:r>
              <a:rPr lang="en-US" sz="1400" dirty="0"/>
              <a:t>.  Our smallest membership is in the Africa and Latin American regions.  </a:t>
            </a:r>
            <a:br>
              <a:rPr lang="en-US" sz="1300" dirty="0"/>
            </a:br>
            <a:br>
              <a:rPr lang="en-US" sz="1300" dirty="0"/>
            </a:br>
            <a:r>
              <a:rPr lang="en-US" sz="1300" b="1" dirty="0"/>
              <a:t>There is potential to increase membership in each of the five regions.</a:t>
            </a:r>
            <a:br>
              <a:rPr lang="en-US" sz="1300" b="1" dirty="0"/>
            </a:br>
            <a:br>
              <a:rPr lang="en-US" sz="1400" dirty="0"/>
            </a:br>
            <a:endParaRPr lang="en-US" sz="1400" dirty="0"/>
          </a:p>
        </p:txBody>
      </p:sp>
      <p:graphicFrame>
        <p:nvGraphicFramePr>
          <p:cNvPr id="7" name="Content Placeholder 6">
            <a:extLst>
              <a:ext uri="{FF2B5EF4-FFF2-40B4-BE49-F238E27FC236}">
                <a16:creationId xmlns:a16="http://schemas.microsoft.com/office/drawing/2014/main" id="{8772B69D-64C9-534F-A96D-5D20FBA676CC}"/>
              </a:ext>
            </a:extLst>
          </p:cNvPr>
          <p:cNvGraphicFramePr>
            <a:graphicFrameLocks noGrp="1"/>
          </p:cNvGraphicFramePr>
          <p:nvPr>
            <p:ph sz="half" idx="1"/>
            <p:extLst>
              <p:ext uri="{D42A27DB-BD31-4B8C-83A1-F6EECF244321}">
                <p14:modId xmlns:p14="http://schemas.microsoft.com/office/powerpoint/2010/main" val="1580659327"/>
              </p:ext>
            </p:extLst>
          </p:nvPr>
        </p:nvGraphicFramePr>
        <p:xfrm>
          <a:off x="1447800" y="2183130"/>
          <a:ext cx="4645025" cy="361187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ontent Placeholder 7">
            <a:extLst>
              <a:ext uri="{FF2B5EF4-FFF2-40B4-BE49-F238E27FC236}">
                <a16:creationId xmlns:a16="http://schemas.microsoft.com/office/drawing/2014/main" id="{CA805AAE-184E-0C44-9183-4E44D936527B}"/>
              </a:ext>
            </a:extLst>
          </p:cNvPr>
          <p:cNvGraphicFramePr>
            <a:graphicFrameLocks noGrp="1"/>
          </p:cNvGraphicFramePr>
          <p:nvPr>
            <p:ph sz="half" idx="2"/>
            <p:extLst>
              <p:ext uri="{D42A27DB-BD31-4B8C-83A1-F6EECF244321}">
                <p14:modId xmlns:p14="http://schemas.microsoft.com/office/powerpoint/2010/main" val="3898248896"/>
              </p:ext>
            </p:extLst>
          </p:nvPr>
        </p:nvGraphicFramePr>
        <p:xfrm>
          <a:off x="6413500" y="2034540"/>
          <a:ext cx="4645025" cy="38633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88390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1259B83-42EC-794E-8D53-F5FB2DD1C806}"/>
              </a:ext>
            </a:extLst>
          </p:cNvPr>
          <p:cNvSpPr txBox="1"/>
          <p:nvPr/>
        </p:nvSpPr>
        <p:spPr>
          <a:xfrm>
            <a:off x="514350" y="357187"/>
            <a:ext cx="11444288" cy="5078313"/>
          </a:xfrm>
          <a:prstGeom prst="rect">
            <a:avLst/>
          </a:prstGeom>
          <a:noFill/>
        </p:spPr>
        <p:txBody>
          <a:bodyPr wrap="square" rtlCol="0">
            <a:spAutoFit/>
          </a:bodyPr>
          <a:lstStyle/>
          <a:p>
            <a:endParaRPr lang="en-US" b="1" dirty="0"/>
          </a:p>
          <a:p>
            <a:endParaRPr lang="en-US" b="1" dirty="0"/>
          </a:p>
          <a:p>
            <a:r>
              <a:rPr lang="en-US" b="1" dirty="0"/>
              <a:t>UPDATING OF IASSW MANUAL OF POLICIES AND PROCEDURES</a:t>
            </a:r>
            <a:endParaRPr lang="en-US" dirty="0"/>
          </a:p>
          <a:p>
            <a:r>
              <a:rPr lang="en-US" dirty="0"/>
              <a:t>The IASSW Manual of Policies and Procedures last updated in January 2017.  Secretary is aligning the IASSW Bylaws, Constitution and Manual of Policies and Procedures to ensure consistency and completeness. </a:t>
            </a:r>
          </a:p>
          <a:p>
            <a:r>
              <a:rPr lang="en-US" dirty="0"/>
              <a:t>Approval of policy for retaining, archiving and destruction of documents in process.</a:t>
            </a:r>
          </a:p>
          <a:p>
            <a:endParaRPr lang="en-US" dirty="0"/>
          </a:p>
          <a:p>
            <a:r>
              <a:rPr lang="en-US" b="1" dirty="0"/>
              <a:t>Strategic Review – Task Force on Strategic Planning</a:t>
            </a:r>
            <a:endParaRPr lang="en-US" dirty="0"/>
          </a:p>
          <a:p>
            <a:r>
              <a:rPr lang="en-US" dirty="0"/>
              <a:t>EOI (Expressions of Interest) was circulated for consultation on implementation of relocating and reincorporation, strategic planning and future development of IASSW.  Proposals reviewed, Committee Chaired by John </a:t>
            </a:r>
            <a:r>
              <a:rPr lang="en-US" dirty="0" err="1"/>
              <a:t>Rautenbach</a:t>
            </a:r>
            <a:r>
              <a:rPr lang="en-US" dirty="0"/>
              <a:t>.</a:t>
            </a:r>
          </a:p>
          <a:p>
            <a:r>
              <a:rPr lang="en-US" dirty="0"/>
              <a:t> </a:t>
            </a:r>
          </a:p>
          <a:p>
            <a:r>
              <a:rPr lang="en-US" b="1" dirty="0"/>
              <a:t>GDPR Data Processing Agreement</a:t>
            </a:r>
            <a:endParaRPr lang="en-US" dirty="0"/>
          </a:p>
          <a:p>
            <a:r>
              <a:rPr lang="en-US" dirty="0"/>
              <a:t>GDPR is a regulation that requires organizations  to protect the personal data and privacy of EU citizens for transactions that occur within EU member states. </a:t>
            </a:r>
            <a:endParaRPr lang="en-US" b="1" dirty="0"/>
          </a:p>
          <a:p>
            <a:r>
              <a:rPr lang="en-US" dirty="0"/>
              <a:t>Executed Data Protection Information Sheets and Data Processing Agreements with SAGE Publications and </a:t>
            </a:r>
            <a:r>
              <a:rPr lang="en-US" dirty="0" err="1"/>
              <a:t>iXyr</a:t>
            </a:r>
            <a:r>
              <a:rPr lang="en-US" dirty="0"/>
              <a:t> (web).   Data Processing Agreement with Tate &amp; Tryon pending signature by Tate &amp; Tryon.</a:t>
            </a:r>
          </a:p>
          <a:p>
            <a:r>
              <a:rPr lang="en-US" dirty="0"/>
              <a:t> </a:t>
            </a:r>
            <a:endParaRPr lang="en-US" b="1" dirty="0"/>
          </a:p>
          <a:p>
            <a:endParaRPr lang="en-US" dirty="0"/>
          </a:p>
        </p:txBody>
      </p:sp>
    </p:spTree>
    <p:extLst>
      <p:ext uri="{BB962C8B-B14F-4D97-AF65-F5344CB8AC3E}">
        <p14:creationId xmlns:p14="http://schemas.microsoft.com/office/powerpoint/2010/main" val="37137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B98CC21-C38A-B44F-B456-40E19F8C9EA7}"/>
              </a:ext>
            </a:extLst>
          </p:cNvPr>
          <p:cNvSpPr txBox="1"/>
          <p:nvPr/>
        </p:nvSpPr>
        <p:spPr>
          <a:xfrm>
            <a:off x="708660" y="525780"/>
            <a:ext cx="10538460" cy="4247317"/>
          </a:xfrm>
          <a:prstGeom prst="rect">
            <a:avLst/>
          </a:prstGeom>
          <a:noFill/>
        </p:spPr>
        <p:txBody>
          <a:bodyPr wrap="square" rtlCol="0">
            <a:spAutoFit/>
          </a:bodyPr>
          <a:lstStyle/>
          <a:p>
            <a:endParaRPr lang="en-US" dirty="0"/>
          </a:p>
          <a:p>
            <a:r>
              <a:rPr lang="en-US" b="1" dirty="0"/>
              <a:t>Tripartite Committee</a:t>
            </a:r>
            <a:endParaRPr lang="en-US" dirty="0"/>
          </a:p>
          <a:p>
            <a:r>
              <a:rPr lang="en-US" dirty="0"/>
              <a:t>The Tripartite Committee (IASSW, IFSW and ICSW) met in London, January 2018.   Held annual SAGE meeting to discuss administration and operation of the joint International Social Work Journal. </a:t>
            </a:r>
          </a:p>
          <a:p>
            <a:r>
              <a:rPr lang="en-US" dirty="0"/>
              <a:t>Call for co-editors of International Journal was drafted. Co-editors, </a:t>
            </a:r>
            <a:r>
              <a:rPr lang="en-GB" dirty="0"/>
              <a:t>Patrick O’Leary, Griffith University, Australia and Ming-sum </a:t>
            </a:r>
            <a:r>
              <a:rPr lang="en-GB" dirty="0" err="1"/>
              <a:t>Tsui</a:t>
            </a:r>
            <a:r>
              <a:rPr lang="en-GB" dirty="0"/>
              <a:t>, Caritas Institute of Higher Education, Hong-Kong </a:t>
            </a:r>
            <a:r>
              <a:rPr lang="en-US" dirty="0"/>
              <a:t>were selected.</a:t>
            </a:r>
          </a:p>
          <a:p>
            <a:r>
              <a:rPr lang="en-US" b="1" dirty="0"/>
              <a:t> </a:t>
            </a:r>
            <a:endParaRPr lang="en-US" dirty="0"/>
          </a:p>
          <a:p>
            <a:r>
              <a:rPr lang="en-US" b="1" dirty="0"/>
              <a:t>IASSW Elections</a:t>
            </a:r>
            <a:endParaRPr lang="en-US" dirty="0"/>
          </a:p>
          <a:p>
            <a:r>
              <a:rPr lang="en-US" dirty="0" err="1"/>
              <a:t>Tetyana</a:t>
            </a:r>
            <a:r>
              <a:rPr lang="en-US" dirty="0"/>
              <a:t> </a:t>
            </a:r>
            <a:r>
              <a:rPr lang="en-US" dirty="0" err="1"/>
              <a:t>Semigina</a:t>
            </a:r>
            <a:r>
              <a:rPr lang="en-US" dirty="0"/>
              <a:t> chaired the Nominating Committee.  The committee did an excellent job of securing nominations for the treasurer and open Board positions. </a:t>
            </a:r>
          </a:p>
          <a:p>
            <a:r>
              <a:rPr lang="en-US" dirty="0" err="1"/>
              <a:t>Helle</a:t>
            </a:r>
            <a:r>
              <a:rPr lang="en-US" dirty="0"/>
              <a:t> Strauss (former secretary) chaired the Counting Committee with assistance from David McNabb, Nilsa Burgos (nominating committee) and Ute Straub. </a:t>
            </a:r>
          </a:p>
          <a:p>
            <a:endParaRPr lang="en-US" dirty="0"/>
          </a:p>
          <a:p>
            <a:r>
              <a:rPr lang="en-US" dirty="0" err="1"/>
              <a:t>Helle</a:t>
            </a:r>
            <a:r>
              <a:rPr lang="en-US" dirty="0"/>
              <a:t> Strauss will announce the outcome of the election for Treasurer and Board.</a:t>
            </a:r>
          </a:p>
          <a:p>
            <a:endParaRPr lang="en-US" dirty="0"/>
          </a:p>
        </p:txBody>
      </p:sp>
    </p:spTree>
    <p:extLst>
      <p:ext uri="{BB962C8B-B14F-4D97-AF65-F5344CB8AC3E}">
        <p14:creationId xmlns:p14="http://schemas.microsoft.com/office/powerpoint/2010/main" val="396778815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40</TotalTime>
  <Words>208</Words>
  <Application>Microsoft Macintosh PowerPoint</Application>
  <PresentationFormat>Widescreen</PresentationFormat>
  <Paragraphs>35</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Gill Sans MT</vt:lpstr>
      <vt:lpstr>Gallery</vt:lpstr>
      <vt:lpstr>IASSW Secretary’s Report</vt:lpstr>
      <vt:lpstr>IASSW Membership – May 2018  508 institutional members, 246 individual &amp; life members and 6 affiliate members (760 in total).  As compare to December 2017,  IASSW has an increase in membership by 73 total, 30 schools and 43 individual members.   The largest increase in membership is from the Asia and Pacific region with both increases in institutional and individual members.  All regions have an overall increase in membership with a total membership of 687 in December 2017 and 760 in May 2018.  Our smallest membership is in the Africa and Latin American regions.    There is potential to increase membership in each of the five regions.  </vt:lpstr>
      <vt:lpstr>PowerPoint Presentation</vt:lpstr>
      <vt:lpstr>PowerPoint Presentation</vt:lpstr>
    </vt:vector>
  </TitlesOfParts>
  <Company/>
  <LinksUpToDate>false</LinksUpToDate>
  <SharedDoc>false</SharedDoc>
  <HyperlinksChanged>false</HyperlinksChanged>
  <AppVersion>16.0014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IASSW Secretary’s Report</dc:title>
  <dc:creator>Shank, Barbara W.</dc:creator>
  <cp:lastModifiedBy>Shank, Barbara W.</cp:lastModifiedBy>
  <cp:revision>7</cp:revision>
  <dcterms:created xsi:type="dcterms:W3CDTF">2018-06-18T22:53:48Z</dcterms:created>
  <dcterms:modified xsi:type="dcterms:W3CDTF">2018-06-22T15:07:54Z</dcterms:modified>
</cp:coreProperties>
</file>