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1" r:id="rId5"/>
    <p:sldId id="258" r:id="rId6"/>
    <p:sldId id="259" r:id="rId7"/>
    <p:sldId id="262" r:id="rId8"/>
    <p:sldId id="264" r:id="rId9"/>
    <p:sldId id="265"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2DD12AD5-F353-4102-88CB-B04EA1279DEB}" type="datetimeFigureOut">
              <a:rPr lang="en-NZ" smtClean="0"/>
              <a:pPr/>
              <a:t>3/07/2018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3FC9FD7-39FF-42A8-BB98-D127F1E01044}" type="slidenum">
              <a:rPr lang="en-NZ" smtClean="0"/>
              <a:pPr/>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2DD12AD5-F353-4102-88CB-B04EA1279DEB}" type="datetimeFigureOut">
              <a:rPr lang="en-NZ" smtClean="0"/>
              <a:pPr/>
              <a:t>3/07/2018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3FC9FD7-39FF-42A8-BB98-D127F1E01044}" type="slidenum">
              <a:rPr lang="en-NZ" smtClean="0"/>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2DD12AD5-F353-4102-88CB-B04EA1279DEB}" type="datetimeFigureOut">
              <a:rPr lang="en-NZ" smtClean="0"/>
              <a:pPr/>
              <a:t>3/07/2018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3FC9FD7-39FF-42A8-BB98-D127F1E01044}" type="slidenum">
              <a:rPr lang="en-NZ" smtClean="0"/>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2DD12AD5-F353-4102-88CB-B04EA1279DEB}" type="datetimeFigureOut">
              <a:rPr lang="en-NZ" smtClean="0"/>
              <a:pPr/>
              <a:t>3/07/2018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3FC9FD7-39FF-42A8-BB98-D127F1E01044}" type="slidenum">
              <a:rPr lang="en-NZ" smtClean="0"/>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D12AD5-F353-4102-88CB-B04EA1279DEB}" type="datetimeFigureOut">
              <a:rPr lang="en-NZ" smtClean="0"/>
              <a:pPr/>
              <a:t>3/07/2018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3FC9FD7-39FF-42A8-BB98-D127F1E01044}" type="slidenum">
              <a:rPr lang="en-NZ" smtClean="0"/>
              <a:pPr/>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2DD12AD5-F353-4102-88CB-B04EA1279DEB}" type="datetimeFigureOut">
              <a:rPr lang="en-NZ" smtClean="0"/>
              <a:pPr/>
              <a:t>3/07/2018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3FC9FD7-39FF-42A8-BB98-D127F1E01044}" type="slidenum">
              <a:rPr lang="en-NZ" smtClean="0"/>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2DD12AD5-F353-4102-88CB-B04EA1279DEB}" type="datetimeFigureOut">
              <a:rPr lang="en-NZ" smtClean="0"/>
              <a:pPr/>
              <a:t>3/07/2018</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D3FC9FD7-39FF-42A8-BB98-D127F1E01044}" type="slidenum">
              <a:rPr lang="en-NZ" smtClean="0"/>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2DD12AD5-F353-4102-88CB-B04EA1279DEB}" type="datetimeFigureOut">
              <a:rPr lang="en-NZ" smtClean="0"/>
              <a:pPr/>
              <a:t>3/07/2018</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D3FC9FD7-39FF-42A8-BB98-D127F1E01044}" type="slidenum">
              <a:rPr lang="en-NZ" smtClean="0"/>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12AD5-F353-4102-88CB-B04EA1279DEB}" type="datetimeFigureOut">
              <a:rPr lang="en-NZ" smtClean="0"/>
              <a:pPr/>
              <a:t>3/07/2018</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D3FC9FD7-39FF-42A8-BB98-D127F1E01044}" type="slidenum">
              <a:rPr lang="en-NZ" smtClean="0"/>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D12AD5-F353-4102-88CB-B04EA1279DEB}" type="datetimeFigureOut">
              <a:rPr lang="en-NZ" smtClean="0"/>
              <a:pPr/>
              <a:t>3/07/2018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3FC9FD7-39FF-42A8-BB98-D127F1E01044}" type="slidenum">
              <a:rPr lang="en-NZ" smtClean="0"/>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D12AD5-F353-4102-88CB-B04EA1279DEB}" type="datetimeFigureOut">
              <a:rPr lang="en-NZ" smtClean="0"/>
              <a:pPr/>
              <a:t>3/07/2018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3FC9FD7-39FF-42A8-BB98-D127F1E01044}" type="slidenum">
              <a:rPr lang="en-NZ" smtClean="0"/>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D12AD5-F353-4102-88CB-B04EA1279DEB}" type="datetimeFigureOut">
              <a:rPr lang="en-NZ" smtClean="0"/>
              <a:pPr/>
              <a:t>3/07/2018</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C9FD7-39FF-42A8-BB98-D127F1E01044}" type="slidenum">
              <a:rPr lang="en-NZ" smtClean="0"/>
              <a:pPr/>
              <a:t>‹#›</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smtClean="0"/>
              <a:t>Treasurer’s Report</a:t>
            </a:r>
            <a:endParaRPr lang="en-NZ" dirty="0"/>
          </a:p>
        </p:txBody>
      </p:sp>
      <p:sp>
        <p:nvSpPr>
          <p:cNvPr id="3" name="Subtitle 2"/>
          <p:cNvSpPr>
            <a:spLocks noGrp="1"/>
          </p:cNvSpPr>
          <p:nvPr>
            <p:ph type="subTitle" idx="1"/>
          </p:nvPr>
        </p:nvSpPr>
        <p:spPr/>
        <p:txBody>
          <a:bodyPr>
            <a:normAutofit/>
          </a:bodyPr>
          <a:lstStyle/>
          <a:p>
            <a:r>
              <a:rPr lang="en-NZ" sz="2400" dirty="0" smtClean="0">
                <a:solidFill>
                  <a:schemeClr val="tx1"/>
                </a:solidFill>
              </a:rPr>
              <a:t>July 2018</a:t>
            </a:r>
          </a:p>
          <a:p>
            <a:r>
              <a:rPr lang="en-NZ" sz="2400" dirty="0" smtClean="0">
                <a:solidFill>
                  <a:schemeClr val="tx1"/>
                </a:solidFill>
              </a:rPr>
              <a:t>Dublin, Ireland</a:t>
            </a:r>
          </a:p>
          <a:p>
            <a:endParaRPr lang="en-NZ" sz="2400" dirty="0" smtClean="0">
              <a:solidFill>
                <a:schemeClr val="tx1"/>
              </a:solidFill>
            </a:endParaRPr>
          </a:p>
          <a:p>
            <a:pPr algn="r"/>
            <a:r>
              <a:rPr lang="en-NZ" sz="1800" dirty="0" smtClean="0">
                <a:solidFill>
                  <a:schemeClr val="tx1"/>
                </a:solidFill>
              </a:rPr>
              <a:t>Prepared by Mark Henrickson, Treasurer</a:t>
            </a:r>
          </a:p>
          <a:p>
            <a:pPr algn="r"/>
            <a:endParaRPr lang="en-NZ" sz="1800" dirty="0"/>
          </a:p>
        </p:txBody>
      </p:sp>
      <p:pic>
        <p:nvPicPr>
          <p:cNvPr id="1026" name="Picture 2"/>
          <p:cNvPicPr>
            <a:picLocks noChangeAspect="1" noChangeArrowheads="1"/>
          </p:cNvPicPr>
          <p:nvPr/>
        </p:nvPicPr>
        <p:blipFill>
          <a:blip r:embed="rId2" cstate="print"/>
          <a:srcRect/>
          <a:stretch>
            <a:fillRect/>
          </a:stretch>
        </p:blipFill>
        <p:spPr bwMode="auto">
          <a:xfrm>
            <a:off x="42870" y="0"/>
            <a:ext cx="9101130" cy="1313524"/>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NZ" sz="2400" b="1" dirty="0" smtClean="0"/>
              <a:t>Thank you!</a:t>
            </a:r>
          </a:p>
          <a:p>
            <a:pPr lvl="2">
              <a:buFont typeface="Wingdings" panose="05000000000000000000" pitchFamily="2" charset="2"/>
              <a:buChar char="§"/>
            </a:pPr>
            <a:r>
              <a:rPr lang="en-NZ" sz="2000" dirty="0" smtClean="0"/>
              <a:t>Thanks to IASSW members who renew on time and answer their emails in a timely way!</a:t>
            </a:r>
          </a:p>
          <a:p>
            <a:pPr lvl="2">
              <a:buFont typeface="Wingdings" panose="05000000000000000000" pitchFamily="2" charset="2"/>
              <a:buChar char="§"/>
            </a:pPr>
            <a:r>
              <a:rPr lang="en-NZ" sz="2000" dirty="0" smtClean="0"/>
              <a:t>Thanks to the President and Executive Officer </a:t>
            </a:r>
            <a:r>
              <a:rPr lang="en-NZ" sz="2000" dirty="0" err="1" smtClean="0"/>
              <a:t>Rashmi</a:t>
            </a:r>
            <a:r>
              <a:rPr lang="en-NZ" sz="2000" dirty="0" smtClean="0"/>
              <a:t> Pandey for their invaluable and timely assistance</a:t>
            </a:r>
          </a:p>
          <a:p>
            <a:pPr lvl="2">
              <a:buFont typeface="Wingdings" panose="05000000000000000000" pitchFamily="2" charset="2"/>
              <a:buChar char="§"/>
            </a:pPr>
            <a:r>
              <a:rPr lang="en-NZ" sz="2000" dirty="0" smtClean="0"/>
              <a:t>Profound thanks to the Budget and Finance Committee (Darla Spence Coffey, John </a:t>
            </a:r>
            <a:r>
              <a:rPr lang="en-NZ" sz="2000" dirty="0" err="1" smtClean="0"/>
              <a:t>Rautenbach</a:t>
            </a:r>
            <a:r>
              <a:rPr lang="en-NZ" sz="2000" dirty="0" smtClean="0"/>
              <a:t> and Sheri McConnell), for their timely and wise counsel on complex matters, Solidarity Fund decisions, and for being willing to hear my out</a:t>
            </a:r>
          </a:p>
          <a:p>
            <a:pPr lvl="2">
              <a:buFont typeface="Wingdings" panose="05000000000000000000" pitchFamily="2" charset="2"/>
              <a:buChar char="§"/>
            </a:pPr>
            <a:r>
              <a:rPr lang="en-NZ" sz="2000" dirty="0" smtClean="0"/>
              <a:t>My thanks to the entire Board for helping to develop and manage a sound budget and budgeting process that is responsive to a dynamic global fiscal and social work environment</a:t>
            </a:r>
            <a:r>
              <a:rPr lang="en-NZ" sz="2000" smtClean="0"/>
              <a:t>, that </a:t>
            </a:r>
            <a:r>
              <a:rPr lang="en-NZ" sz="2000" dirty="0" smtClean="0"/>
              <a:t>is fiscally responsible and transparent, and for being willing to learn that responsible management of money is a social work responsibility</a:t>
            </a:r>
          </a:p>
        </p:txBody>
      </p:sp>
      <p:pic>
        <p:nvPicPr>
          <p:cNvPr id="4" name="Picture 2"/>
          <p:cNvPicPr>
            <a:picLocks noChangeAspect="1" noChangeArrowheads="1"/>
          </p:cNvPicPr>
          <p:nvPr/>
        </p:nvPicPr>
        <p:blipFill>
          <a:blip r:embed="rId2" cstate="print"/>
          <a:srcRect/>
          <a:stretch>
            <a:fillRect/>
          </a:stretch>
        </p:blipFill>
        <p:spPr bwMode="auto">
          <a:xfrm>
            <a:off x="0" y="0"/>
            <a:ext cx="9144000" cy="1313524"/>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4968552"/>
          </a:xfrm>
        </p:spPr>
        <p:txBody>
          <a:bodyPr>
            <a:normAutofit fontScale="85000" lnSpcReduction="20000"/>
          </a:bodyPr>
          <a:lstStyle/>
          <a:p>
            <a:r>
              <a:rPr lang="en-NZ" sz="2800" b="1" dirty="0" smtClean="0"/>
              <a:t>IASSW is in a strong and stable financial position</a:t>
            </a:r>
          </a:p>
          <a:p>
            <a:pPr lvl="1">
              <a:buFont typeface="Wingdings" panose="05000000000000000000" pitchFamily="2" charset="2"/>
              <a:buChar char="§"/>
            </a:pPr>
            <a:r>
              <a:rPr lang="en-NZ" sz="2400" dirty="0" smtClean="0"/>
              <a:t>Total </a:t>
            </a:r>
            <a:r>
              <a:rPr lang="en-NZ" sz="2400" dirty="0"/>
              <a:t>assets of $</a:t>
            </a:r>
            <a:r>
              <a:rPr lang="en-NZ" sz="2400" dirty="0" smtClean="0"/>
              <a:t>356,721 at 31/12/17, </a:t>
            </a:r>
            <a:r>
              <a:rPr lang="en-NZ" sz="2400" dirty="0"/>
              <a:t>an increase of $45,677 over </a:t>
            </a:r>
            <a:r>
              <a:rPr lang="en-NZ" sz="2400" dirty="0" smtClean="0"/>
              <a:t>31/12/16, </a:t>
            </a:r>
            <a:r>
              <a:rPr lang="en-NZ" sz="2400" dirty="0"/>
              <a:t>largely due </a:t>
            </a:r>
            <a:r>
              <a:rPr lang="en-NZ" sz="2400" dirty="0" smtClean="0"/>
              <a:t>to investment growth</a:t>
            </a:r>
            <a:endParaRPr lang="en-NZ" sz="2400" dirty="0"/>
          </a:p>
          <a:p>
            <a:pPr lvl="1">
              <a:buFont typeface="Wingdings" panose="05000000000000000000" pitchFamily="2" charset="2"/>
              <a:buChar char="§"/>
            </a:pPr>
            <a:r>
              <a:rPr lang="en-NZ" sz="2400" dirty="0"/>
              <a:t>We made a net profit of $</a:t>
            </a:r>
            <a:r>
              <a:rPr lang="en-NZ" sz="2400" dirty="0" smtClean="0"/>
              <a:t>49,895</a:t>
            </a:r>
            <a:r>
              <a:rPr lang="en-NZ" sz="2400" dirty="0"/>
              <a:t> </a:t>
            </a:r>
            <a:r>
              <a:rPr lang="en-NZ" sz="2400" dirty="0" smtClean="0"/>
              <a:t>in 2017</a:t>
            </a:r>
          </a:p>
          <a:p>
            <a:pPr lvl="1">
              <a:buFont typeface="Wingdings" panose="05000000000000000000" pitchFamily="2" charset="2"/>
              <a:buChar char="§"/>
            </a:pPr>
            <a:r>
              <a:rPr lang="en-NZ" sz="2400" dirty="0" smtClean="0"/>
              <a:t>Institutional membership income was sh</a:t>
            </a:r>
            <a:r>
              <a:rPr lang="en-NZ" sz="2200" dirty="0" smtClean="0"/>
              <a:t>ort </a:t>
            </a:r>
            <a:r>
              <a:rPr lang="en-NZ" sz="2200" dirty="0"/>
              <a:t>of our income target </a:t>
            </a:r>
            <a:r>
              <a:rPr lang="en-NZ" sz="2200" dirty="0" smtClean="0"/>
              <a:t>by </a:t>
            </a:r>
            <a:r>
              <a:rPr lang="en-NZ" sz="2200" dirty="0"/>
              <a:t>about $9,000, </a:t>
            </a:r>
            <a:r>
              <a:rPr lang="en-NZ" sz="2200" dirty="0" smtClean="0"/>
              <a:t>but we exceeded </a:t>
            </a:r>
            <a:r>
              <a:rPr lang="en-NZ" sz="2200" dirty="0"/>
              <a:t>our target for bulk memberships by $</a:t>
            </a:r>
            <a:r>
              <a:rPr lang="en-NZ" sz="2200" dirty="0" smtClean="0"/>
              <a:t>13,000 (this is a positive trend)</a:t>
            </a:r>
            <a:endParaRPr lang="en-NZ" sz="2000" dirty="0" smtClean="0"/>
          </a:p>
          <a:p>
            <a:pPr lvl="1">
              <a:buFont typeface="Wingdings" panose="05000000000000000000" pitchFamily="2" charset="2"/>
              <a:buChar char="§"/>
            </a:pPr>
            <a:r>
              <a:rPr lang="en-NZ" sz="2400" dirty="0" smtClean="0"/>
              <a:t>Other income</a:t>
            </a:r>
          </a:p>
          <a:p>
            <a:pPr lvl="2"/>
            <a:r>
              <a:rPr lang="en-NZ" sz="2000" dirty="0" smtClean="0"/>
              <a:t>Website a modest source of income through advertising, with room to grow– tell your friends!</a:t>
            </a:r>
          </a:p>
          <a:p>
            <a:pPr lvl="2"/>
            <a:r>
              <a:rPr lang="en-NZ" sz="2000" dirty="0" smtClean="0"/>
              <a:t>IASSW Foundation pass-through grant for capacity building </a:t>
            </a:r>
          </a:p>
          <a:p>
            <a:pPr lvl="1">
              <a:buFont typeface="Wingdings" panose="05000000000000000000" pitchFamily="2" charset="2"/>
              <a:buChar char="§"/>
            </a:pPr>
            <a:r>
              <a:rPr lang="en-NZ" sz="2400" dirty="0" smtClean="0"/>
              <a:t>Expenses increased by ~$22,000 </a:t>
            </a:r>
            <a:r>
              <a:rPr lang="en-NZ" sz="2400" dirty="0"/>
              <a:t>over </a:t>
            </a:r>
            <a:r>
              <a:rPr lang="en-NZ" sz="2400" dirty="0" smtClean="0"/>
              <a:t>2016, showing greater programme activity</a:t>
            </a:r>
          </a:p>
          <a:p>
            <a:pPr lvl="2"/>
            <a:r>
              <a:rPr lang="en-NZ" sz="2100" dirty="0"/>
              <a:t>While the Capacity Building Committee appears to have overspent by nearly 300%, this spend was offset by grant income from the IASSW Foundation to support workshops in Vietnam</a:t>
            </a:r>
            <a:endParaRPr lang="en-NZ" sz="2100" i="1" dirty="0" smtClean="0"/>
          </a:p>
          <a:p>
            <a:pPr lvl="1">
              <a:buFont typeface="Wingdings" panose="05000000000000000000" pitchFamily="2" charset="2"/>
              <a:buChar char="§"/>
            </a:pPr>
            <a:r>
              <a:rPr lang="en-AU" sz="2200" dirty="0" smtClean="0"/>
              <a:t>A copy of the audited CY2017 financial report and the CY2018 Operating Budget are available in the printed report</a:t>
            </a:r>
            <a:endParaRPr lang="en-NZ" sz="2200" dirty="0" smtClean="0"/>
          </a:p>
          <a:p>
            <a:pPr lvl="2"/>
            <a:endParaRPr lang="en-NZ" dirty="0"/>
          </a:p>
        </p:txBody>
      </p:sp>
      <p:pic>
        <p:nvPicPr>
          <p:cNvPr id="4" name="Picture 2"/>
          <p:cNvPicPr>
            <a:picLocks noChangeAspect="1" noChangeArrowheads="1"/>
          </p:cNvPicPr>
          <p:nvPr/>
        </p:nvPicPr>
        <p:blipFill>
          <a:blip r:embed="rId2" cstate="print"/>
          <a:srcRect/>
          <a:stretch>
            <a:fillRect/>
          </a:stretch>
        </p:blipFill>
        <p:spPr bwMode="auto">
          <a:xfrm>
            <a:off x="0" y="0"/>
            <a:ext cx="9101130" cy="1313524"/>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02117" cy="1310754"/>
          </a:xfrm>
          <a:prstGeom prst="rect">
            <a:avLst/>
          </a:prstGeom>
        </p:spPr>
      </p:pic>
      <p:sp>
        <p:nvSpPr>
          <p:cNvPr id="2" name="Title 1"/>
          <p:cNvSpPr>
            <a:spLocks noGrp="1"/>
          </p:cNvSpPr>
          <p:nvPr>
            <p:ph type="title"/>
          </p:nvPr>
        </p:nvSpPr>
        <p:spPr/>
        <p:txBody>
          <a:bodyPr/>
          <a:lstStyle/>
          <a:p>
            <a:r>
              <a:rPr lang="en-NZ" dirty="0" smtClean="0"/>
              <a:t> </a:t>
            </a:r>
            <a:endParaRPr lang="en-NZ" dirty="0"/>
          </a:p>
        </p:txBody>
      </p:sp>
      <p:pic>
        <p:nvPicPr>
          <p:cNvPr id="7" name="Content Placeholder 6"/>
          <p:cNvPicPr>
            <a:picLocks noGrp="1" noChangeAspect="1"/>
          </p:cNvPicPr>
          <p:nvPr>
            <p:ph idx="1"/>
          </p:nvPr>
        </p:nvPicPr>
        <p:blipFill>
          <a:blip r:embed="rId3"/>
          <a:stretch>
            <a:fillRect/>
          </a:stretch>
        </p:blipFill>
        <p:spPr>
          <a:xfrm>
            <a:off x="1259632" y="1329391"/>
            <a:ext cx="6510149" cy="4979929"/>
          </a:xfrm>
          <a:prstGeom prst="rect">
            <a:avLst/>
          </a:prstGeom>
        </p:spPr>
      </p:pic>
      <p:sp>
        <p:nvSpPr>
          <p:cNvPr id="8" name="TextBox 7"/>
          <p:cNvSpPr txBox="1"/>
          <p:nvPr/>
        </p:nvSpPr>
        <p:spPr>
          <a:xfrm>
            <a:off x="6876256" y="6143291"/>
            <a:ext cx="1944216" cy="307777"/>
          </a:xfrm>
          <a:prstGeom prst="rect">
            <a:avLst/>
          </a:prstGeom>
          <a:noFill/>
        </p:spPr>
        <p:txBody>
          <a:bodyPr wrap="square" rtlCol="0">
            <a:spAutoFit/>
          </a:bodyPr>
          <a:lstStyle/>
          <a:p>
            <a:r>
              <a:rPr lang="en-NZ" sz="1400" dirty="0"/>
              <a:t>b</a:t>
            </a:r>
            <a:r>
              <a:rPr lang="en-NZ" sz="1400" dirty="0" smtClean="0"/>
              <a:t>ased on 2018 Q1 data</a:t>
            </a:r>
            <a:endParaRPr lang="en-NZ" sz="1400" dirty="0"/>
          </a:p>
        </p:txBody>
      </p:sp>
    </p:spTree>
    <p:extLst>
      <p:ext uri="{BB962C8B-B14F-4D97-AF65-F5344CB8AC3E}">
        <p14:creationId xmlns:p14="http://schemas.microsoft.com/office/powerpoint/2010/main" val="2245207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NZ" sz="2400" b="1" dirty="0" smtClean="0"/>
              <a:t>Membership income</a:t>
            </a:r>
            <a:endParaRPr lang="en-NZ" sz="2800" b="1" dirty="0" smtClean="0"/>
          </a:p>
          <a:p>
            <a:pPr lvl="1">
              <a:buFont typeface="Wingdings" panose="05000000000000000000" pitchFamily="2" charset="2"/>
              <a:buChar char="§"/>
            </a:pPr>
            <a:r>
              <a:rPr lang="en-NZ" sz="2200" dirty="0" smtClean="0"/>
              <a:t>Invoicing system has been in place for all members for three years</a:t>
            </a:r>
          </a:p>
          <a:p>
            <a:pPr lvl="2"/>
            <a:r>
              <a:rPr lang="en-NZ" sz="2000" dirty="0" smtClean="0"/>
              <a:t>1 November every year invoices are sent for the following year</a:t>
            </a:r>
          </a:p>
          <a:p>
            <a:pPr lvl="2"/>
            <a:r>
              <a:rPr lang="en-NZ" sz="2000" dirty="0" smtClean="0"/>
              <a:t>Please help us by responding to the invoice the first time, renew on time!!</a:t>
            </a:r>
          </a:p>
          <a:p>
            <a:pPr lvl="2"/>
            <a:r>
              <a:rPr lang="en-NZ" sz="2000" dirty="0" smtClean="0"/>
              <a:t>Advise the Secretary and Treasurer when the contact person changes</a:t>
            </a:r>
          </a:p>
          <a:p>
            <a:pPr lvl="1">
              <a:buFont typeface="Wingdings" panose="05000000000000000000" pitchFamily="2" charset="2"/>
              <a:buChar char="§"/>
            </a:pPr>
            <a:r>
              <a:rPr lang="en-NZ" sz="2000" dirty="0" smtClean="0"/>
              <a:t>‘Bulk’ membership arrangements are in place with </a:t>
            </a:r>
            <a:r>
              <a:rPr lang="en-NZ" sz="2000" dirty="0"/>
              <a:t>Aotearoa New </a:t>
            </a:r>
            <a:r>
              <a:rPr lang="en-NZ" sz="2000" dirty="0" smtClean="0"/>
              <a:t>Zealand, Belgium, P.R. China, Finland, Israel, Hong Kong, Japan, Puerto Rico, and South Africa; other group arrangements are in place with Bangladesh, ASSWA, Indonesia, Vietnam</a:t>
            </a:r>
          </a:p>
          <a:p>
            <a:pPr lvl="2"/>
            <a:r>
              <a:rPr lang="en-NZ" sz="2000" dirty="0" smtClean="0"/>
              <a:t>Such arrangements are encouraged wherever possible; discounts are available</a:t>
            </a:r>
          </a:p>
        </p:txBody>
      </p:sp>
      <p:pic>
        <p:nvPicPr>
          <p:cNvPr id="4" name="Picture 2"/>
          <p:cNvPicPr>
            <a:picLocks noChangeAspect="1" noChangeArrowheads="1"/>
          </p:cNvPicPr>
          <p:nvPr/>
        </p:nvPicPr>
        <p:blipFill>
          <a:blip r:embed="rId2" cstate="print"/>
          <a:srcRect/>
          <a:stretch>
            <a:fillRect/>
          </a:stretch>
        </p:blipFill>
        <p:spPr bwMode="auto">
          <a:xfrm>
            <a:off x="0" y="0"/>
            <a:ext cx="9144000" cy="1313524"/>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NZ" sz="2400" b="1" dirty="0" smtClean="0"/>
              <a:t>Audit</a:t>
            </a:r>
            <a:endParaRPr lang="en-NZ" b="1" dirty="0" smtClean="0"/>
          </a:p>
          <a:p>
            <a:pPr lvl="1">
              <a:buFont typeface="Wingdings" panose="05000000000000000000" pitchFamily="2" charset="2"/>
              <a:buChar char="§"/>
            </a:pPr>
            <a:r>
              <a:rPr lang="en-NZ" sz="2000" dirty="0"/>
              <a:t>IASSW-AIETS completed a full </a:t>
            </a:r>
            <a:r>
              <a:rPr lang="en-NZ" sz="2000" dirty="0" smtClean="0"/>
              <a:t>audit </a:t>
            </a:r>
            <a:r>
              <a:rPr lang="en-NZ" sz="2000" dirty="0"/>
              <a:t>for </a:t>
            </a:r>
            <a:r>
              <a:rPr lang="en-NZ" sz="2000" dirty="0" smtClean="0"/>
              <a:t>CY2017 in accordance with the Board’s policy</a:t>
            </a:r>
          </a:p>
          <a:p>
            <a:pPr lvl="2">
              <a:buFont typeface="Wingdings" panose="05000000000000000000" pitchFamily="2" charset="2"/>
              <a:buChar char="§"/>
            </a:pPr>
            <a:r>
              <a:rPr lang="en-NZ" sz="2000" dirty="0" smtClean="0"/>
              <a:t>The </a:t>
            </a:r>
            <a:r>
              <a:rPr lang="en-NZ" sz="2000" dirty="0"/>
              <a:t>Auditor’s letter is </a:t>
            </a:r>
            <a:r>
              <a:rPr lang="en-NZ" sz="2000" dirty="0" smtClean="0"/>
              <a:t>attached </a:t>
            </a:r>
            <a:r>
              <a:rPr lang="en-NZ" sz="2000" dirty="0"/>
              <a:t>to </a:t>
            </a:r>
            <a:r>
              <a:rPr lang="en-NZ" sz="2000" dirty="0" smtClean="0"/>
              <a:t>the printed report</a:t>
            </a:r>
          </a:p>
          <a:p>
            <a:pPr lvl="2">
              <a:buFont typeface="Wingdings" panose="05000000000000000000" pitchFamily="2" charset="2"/>
              <a:buChar char="§"/>
            </a:pPr>
            <a:r>
              <a:rPr lang="en-NZ" sz="2000" dirty="0" smtClean="0"/>
              <a:t>A </a:t>
            </a:r>
            <a:r>
              <a:rPr lang="en-NZ" sz="2000" dirty="0"/>
              <a:t>copy of the full audit report </a:t>
            </a:r>
            <a:r>
              <a:rPr lang="en-NZ" sz="2000" dirty="0" smtClean="0"/>
              <a:t>can be made available </a:t>
            </a:r>
            <a:r>
              <a:rPr lang="en-NZ" sz="2000" dirty="0"/>
              <a:t>on </a:t>
            </a:r>
            <a:r>
              <a:rPr lang="en-NZ" sz="2000" dirty="0" smtClean="0"/>
              <a:t>request, and will be posted to the website</a:t>
            </a:r>
          </a:p>
          <a:p>
            <a:pPr lvl="2">
              <a:buFont typeface="Wingdings" panose="05000000000000000000" pitchFamily="2" charset="2"/>
              <a:buChar char="§"/>
            </a:pPr>
            <a:r>
              <a:rPr lang="en-NZ" sz="2000" dirty="0" smtClean="0"/>
              <a:t>There </a:t>
            </a:r>
            <a:r>
              <a:rPr lang="en-NZ" sz="2000" dirty="0"/>
              <a:t>were no significant issues in respect of this </a:t>
            </a:r>
            <a:r>
              <a:rPr lang="en-NZ" sz="2000" dirty="0" smtClean="0"/>
              <a:t>audit</a:t>
            </a:r>
          </a:p>
          <a:p>
            <a:pPr lvl="3"/>
            <a:r>
              <a:rPr lang="en-AU" sz="1800" dirty="0" smtClean="0"/>
              <a:t>There were two policy recommendations, on documentation retention and destruction, and on capitalisation of assets</a:t>
            </a:r>
            <a:endParaRPr lang="en-NZ" sz="1800" dirty="0"/>
          </a:p>
          <a:p>
            <a:endParaRPr lang="en-NZ" dirty="0"/>
          </a:p>
        </p:txBody>
      </p:sp>
      <p:pic>
        <p:nvPicPr>
          <p:cNvPr id="4" name="Picture 2"/>
          <p:cNvPicPr>
            <a:picLocks noChangeAspect="1" noChangeArrowheads="1"/>
          </p:cNvPicPr>
          <p:nvPr/>
        </p:nvPicPr>
        <p:blipFill>
          <a:blip r:embed="rId2" cstate="print"/>
          <a:srcRect/>
          <a:stretch>
            <a:fillRect/>
          </a:stretch>
        </p:blipFill>
        <p:spPr bwMode="auto">
          <a:xfrm>
            <a:off x="0" y="0"/>
            <a:ext cx="9144000" cy="1313524"/>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8229600" cy="4641379"/>
          </a:xfrm>
        </p:spPr>
        <p:txBody>
          <a:bodyPr>
            <a:noAutofit/>
          </a:bodyPr>
          <a:lstStyle/>
          <a:p>
            <a:r>
              <a:rPr lang="en-NZ" sz="2400" b="1" dirty="0" smtClean="0"/>
              <a:t>Investments</a:t>
            </a:r>
          </a:p>
          <a:p>
            <a:pPr lvl="1">
              <a:buFont typeface="Wingdings" panose="05000000000000000000" pitchFamily="2" charset="2"/>
              <a:buChar char="§"/>
            </a:pPr>
            <a:r>
              <a:rPr lang="en-NZ" sz="2200" dirty="0" smtClean="0"/>
              <a:t>IASSW-AIETS Board revised our investment policy in July 2015 to reflect an ethical investment strategy</a:t>
            </a:r>
          </a:p>
          <a:p>
            <a:pPr lvl="2">
              <a:buFont typeface="Wingdings" panose="05000000000000000000" pitchFamily="2" charset="2"/>
              <a:buChar char="§"/>
            </a:pPr>
            <a:r>
              <a:rPr lang="en-NZ" sz="2000" dirty="0"/>
              <a:t>We </a:t>
            </a:r>
            <a:r>
              <a:rPr lang="en-NZ" sz="2000" dirty="0" smtClean="0"/>
              <a:t>have </a:t>
            </a:r>
            <a:r>
              <a:rPr lang="en-NZ" sz="2000" dirty="0"/>
              <a:t>not </a:t>
            </a:r>
            <a:r>
              <a:rPr lang="en-NZ" sz="2000" dirty="0" smtClean="0"/>
              <a:t>seen </a:t>
            </a:r>
            <a:r>
              <a:rPr lang="en-NZ" sz="2000" dirty="0"/>
              <a:t>the major gains </a:t>
            </a:r>
            <a:r>
              <a:rPr lang="en-NZ" sz="2000" dirty="0" smtClean="0"/>
              <a:t>or </a:t>
            </a:r>
            <a:r>
              <a:rPr lang="en-NZ" sz="2000" dirty="0"/>
              <a:t>losses of standard </a:t>
            </a:r>
            <a:r>
              <a:rPr lang="en-NZ" sz="2000" dirty="0" smtClean="0"/>
              <a:t>investments</a:t>
            </a:r>
          </a:p>
          <a:p>
            <a:pPr lvl="2">
              <a:buFont typeface="Wingdings" panose="05000000000000000000" pitchFamily="2" charset="2"/>
              <a:buChar char="§"/>
            </a:pPr>
            <a:r>
              <a:rPr lang="en-NZ" sz="2000" dirty="0" smtClean="0"/>
              <a:t>We have seen substantial growth in our investments, and at the close of 2017 we had investments of US$283,641.27</a:t>
            </a:r>
          </a:p>
          <a:p>
            <a:pPr lvl="3">
              <a:buFont typeface="Wingdings" panose="05000000000000000000" pitchFamily="2" charset="2"/>
              <a:buChar char="§"/>
            </a:pPr>
            <a:r>
              <a:rPr lang="en-NZ" sz="1800" dirty="0" smtClean="0"/>
              <a:t>Approximately US$21,000 is designated as the Eileen </a:t>
            </a:r>
            <a:r>
              <a:rPr lang="en-NZ" sz="1800" dirty="0" err="1" smtClean="0"/>
              <a:t>Younghusband</a:t>
            </a:r>
            <a:r>
              <a:rPr lang="en-NZ" sz="1800" dirty="0" smtClean="0"/>
              <a:t> Fund to support the EY lecture at these international conferences</a:t>
            </a:r>
          </a:p>
          <a:p>
            <a:pPr lvl="2">
              <a:buFont typeface="Wingdings" panose="05000000000000000000" pitchFamily="2" charset="2"/>
              <a:buChar char="§"/>
            </a:pPr>
            <a:r>
              <a:rPr lang="en-AU" sz="2000" b="1" dirty="0" smtClean="0"/>
              <a:t>This means we are strong and stable as an independent association for the foreseeable future</a:t>
            </a:r>
            <a:endParaRPr lang="en-NZ" sz="2000" b="1" dirty="0" smtClean="0"/>
          </a:p>
          <a:p>
            <a:pPr lvl="2"/>
            <a:endParaRPr lang="en-NZ" sz="1600" dirty="0" smtClean="0"/>
          </a:p>
        </p:txBody>
      </p:sp>
      <p:pic>
        <p:nvPicPr>
          <p:cNvPr id="4" name="Picture 2"/>
          <p:cNvPicPr>
            <a:picLocks noChangeAspect="1" noChangeArrowheads="1"/>
          </p:cNvPicPr>
          <p:nvPr/>
        </p:nvPicPr>
        <p:blipFill>
          <a:blip r:embed="rId2" cstate="print"/>
          <a:srcRect/>
          <a:stretch>
            <a:fillRect/>
          </a:stretch>
        </p:blipFill>
        <p:spPr bwMode="auto">
          <a:xfrm>
            <a:off x="0" y="0"/>
            <a:ext cx="9144000" cy="1313524"/>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NZ" sz="2400" b="1" dirty="0" smtClean="0"/>
              <a:t>Financial management</a:t>
            </a:r>
          </a:p>
          <a:p>
            <a:pPr lvl="1">
              <a:buFont typeface="Wingdings" panose="05000000000000000000" pitchFamily="2" charset="2"/>
              <a:buChar char="§"/>
            </a:pPr>
            <a:r>
              <a:rPr lang="en-NZ" sz="2200" dirty="0" smtClean="0"/>
              <a:t>We are very aware that a disproportionate share of our budget goes to fiscal management and compliance costs</a:t>
            </a:r>
          </a:p>
          <a:p>
            <a:pPr lvl="2"/>
            <a:r>
              <a:rPr lang="en-NZ" sz="2000" dirty="0" smtClean="0"/>
              <a:t>The Budget and Finance Committee went through an extensive process consulting lawyers, accounts, and international financial and banking experts, and several different international banks, to see if and how we could reduce management expenses</a:t>
            </a:r>
          </a:p>
          <a:p>
            <a:pPr lvl="2"/>
            <a:r>
              <a:rPr lang="en-NZ" sz="2000" dirty="0" smtClean="0"/>
              <a:t>With a non-US treasurer this is almost impossible thanks to US regulations; any change will inevitably require fundamental changes to our constitutional, geographical and financial structures</a:t>
            </a:r>
          </a:p>
          <a:p>
            <a:pPr lvl="2"/>
            <a:r>
              <a:rPr lang="en-NZ" sz="2000" dirty="0" smtClean="0"/>
              <a:t>A Board strategic review is in process, and recommendations will be brought forward in a separate report</a:t>
            </a:r>
          </a:p>
          <a:p>
            <a:pPr lvl="2"/>
            <a:endParaRPr lang="en-NZ" dirty="0" smtClean="0"/>
          </a:p>
        </p:txBody>
      </p:sp>
      <p:pic>
        <p:nvPicPr>
          <p:cNvPr id="4" name="Picture 2"/>
          <p:cNvPicPr>
            <a:picLocks noChangeAspect="1" noChangeArrowheads="1"/>
          </p:cNvPicPr>
          <p:nvPr/>
        </p:nvPicPr>
        <p:blipFill>
          <a:blip r:embed="rId2" cstate="print"/>
          <a:srcRect/>
          <a:stretch>
            <a:fillRect/>
          </a:stretch>
        </p:blipFill>
        <p:spPr bwMode="auto">
          <a:xfrm>
            <a:off x="0" y="0"/>
            <a:ext cx="9144000" cy="1313524"/>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793" cy="1310754"/>
          </a:xfrm>
          <a:prstGeom prst="rect">
            <a:avLst/>
          </a:prstGeom>
        </p:spPr>
      </p:pic>
      <p:sp>
        <p:nvSpPr>
          <p:cNvPr id="2" name="Title 1"/>
          <p:cNvSpPr>
            <a:spLocks noGrp="1"/>
          </p:cNvSpPr>
          <p:nvPr>
            <p:ph type="title"/>
          </p:nvPr>
        </p:nvSpPr>
        <p:spPr/>
        <p:txBody>
          <a:bodyPr/>
          <a:lstStyle/>
          <a:p>
            <a:r>
              <a:rPr lang="en-AU" dirty="0" smtClean="0"/>
              <a:t> </a:t>
            </a:r>
            <a:endParaRPr lang="en-NZ" dirty="0"/>
          </a:p>
        </p:txBody>
      </p:sp>
      <p:sp>
        <p:nvSpPr>
          <p:cNvPr id="3" name="Content Placeholder 2"/>
          <p:cNvSpPr>
            <a:spLocks noGrp="1"/>
          </p:cNvSpPr>
          <p:nvPr>
            <p:ph idx="1"/>
          </p:nvPr>
        </p:nvSpPr>
        <p:spPr/>
        <p:txBody>
          <a:bodyPr>
            <a:normAutofit/>
          </a:bodyPr>
          <a:lstStyle/>
          <a:p>
            <a:r>
              <a:rPr lang="en-AU" sz="2400" b="1" dirty="0" smtClean="0"/>
              <a:t>Other matters</a:t>
            </a:r>
          </a:p>
          <a:p>
            <a:pPr lvl="1">
              <a:buFont typeface="Wingdings" panose="05000000000000000000" pitchFamily="2" charset="2"/>
              <a:buChar char="§"/>
            </a:pPr>
            <a:r>
              <a:rPr lang="en-AU" sz="2000" dirty="0" smtClean="0"/>
              <a:t>The </a:t>
            </a:r>
            <a:r>
              <a:rPr lang="en-AU" sz="2000" dirty="0"/>
              <a:t>IASSW Foundation has been deregistered in Hong Kong, and the Board has expressed its thanks to Prof Angie </a:t>
            </a:r>
            <a:r>
              <a:rPr lang="en-AU" sz="2000" dirty="0" err="1"/>
              <a:t>Yeun</a:t>
            </a:r>
            <a:r>
              <a:rPr lang="en-AU" sz="2000" dirty="0"/>
              <a:t> Tsang and their independent board for their hard work on this initiative</a:t>
            </a:r>
          </a:p>
          <a:p>
            <a:pPr lvl="1">
              <a:buFont typeface="Wingdings" panose="05000000000000000000" pitchFamily="2" charset="2"/>
              <a:buChar char="§"/>
            </a:pPr>
            <a:r>
              <a:rPr lang="en-AU" sz="2000" dirty="0"/>
              <a:t>GPR </a:t>
            </a:r>
            <a:r>
              <a:rPr lang="en-AU" sz="2000" dirty="0" smtClean="0"/>
              <a:t>is now in force, and IASSW is currently working with our contractors to ensure we are in compliance</a:t>
            </a:r>
          </a:p>
          <a:p>
            <a:pPr lvl="2"/>
            <a:r>
              <a:rPr lang="en-AU" sz="1800" dirty="0" smtClean="0"/>
              <a:t>This has been taken up by the Secretary</a:t>
            </a:r>
            <a:endParaRPr lang="en-NZ" sz="1800" dirty="0"/>
          </a:p>
        </p:txBody>
      </p:sp>
    </p:spTree>
    <p:extLst>
      <p:ext uri="{BB962C8B-B14F-4D97-AF65-F5344CB8AC3E}">
        <p14:creationId xmlns:p14="http://schemas.microsoft.com/office/powerpoint/2010/main" val="890848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793" cy="1310754"/>
          </a:xfrm>
          <a:prstGeom prst="rect">
            <a:avLst/>
          </a:prstGeom>
        </p:spPr>
      </p:pic>
      <p:sp>
        <p:nvSpPr>
          <p:cNvPr id="2" name="Title 1"/>
          <p:cNvSpPr>
            <a:spLocks noGrp="1"/>
          </p:cNvSpPr>
          <p:nvPr>
            <p:ph type="title"/>
          </p:nvPr>
        </p:nvSpPr>
        <p:spPr/>
        <p:txBody>
          <a:bodyPr/>
          <a:lstStyle/>
          <a:p>
            <a:r>
              <a:rPr lang="en-AU" dirty="0" smtClean="0"/>
              <a:t> </a:t>
            </a:r>
            <a:endParaRPr lang="en-NZ" dirty="0"/>
          </a:p>
        </p:txBody>
      </p:sp>
      <p:sp>
        <p:nvSpPr>
          <p:cNvPr id="3" name="Content Placeholder 2"/>
          <p:cNvSpPr>
            <a:spLocks noGrp="1"/>
          </p:cNvSpPr>
          <p:nvPr>
            <p:ph idx="1"/>
          </p:nvPr>
        </p:nvSpPr>
        <p:spPr/>
        <p:txBody>
          <a:bodyPr>
            <a:normAutofit fontScale="92500" lnSpcReduction="10000"/>
          </a:bodyPr>
          <a:lstStyle/>
          <a:p>
            <a:r>
              <a:rPr lang="en-AU" sz="2600" b="1" dirty="0" smtClean="0"/>
              <a:t>Accountability</a:t>
            </a:r>
          </a:p>
          <a:p>
            <a:pPr lvl="1">
              <a:buFont typeface="Wingdings" panose="05000000000000000000" pitchFamily="2" charset="2"/>
              <a:buChar char="§"/>
            </a:pPr>
            <a:r>
              <a:rPr lang="en-AU" sz="2200" dirty="0" smtClean="0"/>
              <a:t>I now step back at the end of my four-year term</a:t>
            </a:r>
          </a:p>
          <a:p>
            <a:pPr lvl="2">
              <a:buFont typeface="Wingdings" panose="05000000000000000000" pitchFamily="2" charset="2"/>
              <a:buChar char="§"/>
            </a:pPr>
            <a:r>
              <a:rPr lang="en-AU" sz="2000" dirty="0" smtClean="0"/>
              <a:t>I promised three things in my original statement: regular member invoicing, introduction of an ethical investment strategy, and reviewing our structure to reduce compliance costs and allow greater flexibility in fiscal management</a:t>
            </a:r>
          </a:p>
          <a:p>
            <a:pPr lvl="2">
              <a:buFont typeface="Wingdings" panose="05000000000000000000" pitchFamily="2" charset="2"/>
              <a:buChar char="§"/>
            </a:pPr>
            <a:r>
              <a:rPr lang="en-AU" sz="2000" dirty="0" smtClean="0"/>
              <a:t>Those three things have been accomplished, or are very much in process</a:t>
            </a:r>
          </a:p>
          <a:p>
            <a:pPr lvl="3">
              <a:buFont typeface="Wingdings" panose="05000000000000000000" pitchFamily="2" charset="2"/>
              <a:buChar char="§"/>
            </a:pPr>
            <a:r>
              <a:rPr lang="en-AU" sz="1900" dirty="0" smtClean="0"/>
              <a:t>I highly recommend our ethical investment strategy as a model for other SW associations</a:t>
            </a:r>
          </a:p>
          <a:p>
            <a:pPr lvl="1">
              <a:buFont typeface="Wingdings" panose="05000000000000000000" pitchFamily="2" charset="2"/>
              <a:buChar char="§"/>
            </a:pPr>
            <a:r>
              <a:rPr lang="en-AU" sz="2200" dirty="0" smtClean="0"/>
              <a:t>I acknowledge the hard work of the Board in writing, producing, and selling IASSW-sponsored books which have contributed significantly to the income side of our work </a:t>
            </a:r>
          </a:p>
          <a:p>
            <a:pPr lvl="1">
              <a:buFont typeface="Wingdings" panose="05000000000000000000" pitchFamily="2" charset="2"/>
              <a:buChar char="§"/>
            </a:pPr>
            <a:r>
              <a:rPr lang="en-AU" sz="2200" dirty="0" smtClean="0"/>
              <a:t>I wish my very best to the new Treasurer, and have prepared documentation to support the transition</a:t>
            </a:r>
            <a:endParaRPr lang="en-NZ" sz="2200" dirty="0"/>
          </a:p>
        </p:txBody>
      </p:sp>
    </p:spTree>
    <p:extLst>
      <p:ext uri="{BB962C8B-B14F-4D97-AF65-F5344CB8AC3E}">
        <p14:creationId xmlns:p14="http://schemas.microsoft.com/office/powerpoint/2010/main" val="36064663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859</Words>
  <Application>Microsoft Office PowerPoint</Application>
  <PresentationFormat>On-screen Show (4:3)</PresentationFormat>
  <Paragraphs>59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Treasurer’s Report</vt:lpstr>
      <vt:lpstr>PowerPoint Presentation</vt:lpstr>
      <vt:lpstr> </vt:lpstr>
      <vt:lpstr>PowerPoint Presentation</vt:lpstr>
      <vt:lpstr>PowerPoint Presentation</vt:lpstr>
      <vt:lpstr>PowerPoint Presentation</vt:lpstr>
      <vt:lpstr>PowerPoint Presentation</vt:lpstr>
      <vt:lpstr>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Treasurer’s Report</dc:title>
  <dc:creator>Mark</dc:creator>
  <cp:lastModifiedBy>Mark Henrickson</cp:lastModifiedBy>
  <cp:revision>29</cp:revision>
  <dcterms:created xsi:type="dcterms:W3CDTF">2016-05-23T03:27:55Z</dcterms:created>
  <dcterms:modified xsi:type="dcterms:W3CDTF">2018-07-03T10:48:14Z</dcterms:modified>
</cp:coreProperties>
</file>