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3" r:id="rId4"/>
    <p:sldId id="274" r:id="rId5"/>
    <p:sldId id="272" r:id="rId6"/>
    <p:sldId id="275" r:id="rId7"/>
    <p:sldId id="257" r:id="rId8"/>
    <p:sldId id="267" r:id="rId9"/>
    <p:sldId id="268" r:id="rId10"/>
    <p:sldId id="269" r:id="rId11"/>
    <p:sldId id="270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63" autoAdjust="0"/>
  </p:normalViewPr>
  <p:slideViewPr>
    <p:cSldViewPr>
      <p:cViewPr>
        <p:scale>
          <a:sx n="81" d="100"/>
          <a:sy n="81" d="100"/>
        </p:scale>
        <p:origin x="60" y="-288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09/12/2018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09/12/2018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03097292-174E-4706-827B-DBF527FE08D0}" type="datetimeFigureOut">
              <a:rPr lang="en-SG" smtClean="0"/>
              <a:t>9/12/2018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F2B70A8-E01D-4E28-89C1-6716BF0663C8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3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6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8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74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6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09/12/2018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FE8FB1-0A7A-443E-AAF7-31D4FA1AA312}" type="datetimeFigureOut">
              <a:rPr lang="en-US" smtClean="0"/>
              <a:pPr/>
              <a:t>09/12/2018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00" y="179897"/>
            <a:ext cx="12973333" cy="67039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860" y="241295"/>
            <a:ext cx="7200800" cy="2667000"/>
          </a:xfrm>
        </p:spPr>
        <p:txBody>
          <a:bodyPr>
            <a:normAutofit/>
          </a:bodyPr>
          <a:lstStyle/>
          <a:p>
            <a:pPr algn="ctr"/>
            <a:r>
              <a:rPr lang="en-S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SG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S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br>
              <a:rPr lang="en-S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S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Singapore and Asia</a:t>
            </a:r>
            <a:r>
              <a:rPr lang="en-S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S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S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898476" y="5584213"/>
            <a:ext cx="9143999" cy="130518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TAN 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Ngoh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Tiong</a:t>
            </a:r>
          </a:p>
          <a:p>
            <a:pPr algn="ct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Treasurer IASSW </a:t>
            </a:r>
            <a:endParaRPr lang="en-SG" altLang="zh-CN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SG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Singapore University of Social Sciences</a:t>
            </a:r>
            <a:endParaRPr lang="en-SG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7527" y="4884614"/>
            <a:ext cx="60928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sz="2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</a:t>
            </a:r>
            <a:r>
              <a:rPr lang="en-SG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Seminar</a:t>
            </a:r>
            <a:r>
              <a:rPr lang="en-SG" sz="2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SG" sz="2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G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Tokyo, </a:t>
            </a:r>
            <a:r>
              <a:rPr lang="en-SG" sz="2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Jan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5832887"/>
            <a:ext cx="6958509" cy="10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1845" y="2636912"/>
            <a:ext cx="7056783" cy="562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 smtClean="0"/>
              <a:t>Call </a:t>
            </a:r>
            <a:r>
              <a:rPr lang="en-SG" dirty="0"/>
              <a:t>for social work in </a:t>
            </a:r>
            <a:r>
              <a:rPr lang="en-SG" dirty="0" smtClean="0"/>
              <a:t>Asia </a:t>
            </a:r>
            <a:r>
              <a:rPr lang="en-SG" dirty="0"/>
              <a:t>and </a:t>
            </a:r>
            <a:r>
              <a:rPr lang="en-SG" dirty="0" smtClean="0"/>
              <a:t>the </a:t>
            </a:r>
            <a:r>
              <a:rPr lang="en-SG" dirty="0" smtClean="0"/>
              <a:t>world:</a:t>
            </a:r>
            <a:endParaRPr lang="en-SG" dirty="0" smtClean="0"/>
          </a:p>
          <a:p>
            <a:pPr marL="0" indent="0">
              <a:buNone/>
            </a:pPr>
            <a:r>
              <a:rPr lang="en-SG" smtClean="0"/>
              <a:t>T</a:t>
            </a:r>
            <a:r>
              <a:rPr lang="en-SG" smtClean="0"/>
              <a:t>o </a:t>
            </a:r>
            <a:r>
              <a:rPr lang="en-SG" dirty="0"/>
              <a:t>benefit individuals, families, community and society. Social work has changed from charity approach towards empowerment and </a:t>
            </a:r>
            <a:r>
              <a:rPr lang="en-SG" dirty="0" smtClean="0"/>
              <a:t>needs continually </a:t>
            </a:r>
            <a:r>
              <a:rPr lang="en-SG" dirty="0"/>
              <a:t>to develop towards capacity building and a good fit for modern society.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1844824"/>
            <a:ext cx="350344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32" y="980728"/>
            <a:ext cx="10055781" cy="1450757"/>
          </a:xfrm>
        </p:spPr>
        <p:txBody>
          <a:bodyPr>
            <a:normAutofit fontScale="90000"/>
          </a:bodyPr>
          <a:lstStyle/>
          <a:p>
            <a:r>
              <a:rPr lang="en-SG" dirty="0" smtClean="0"/>
              <a:t>Development </a:t>
            </a:r>
            <a:r>
              <a:rPr lang="en-SG" dirty="0"/>
              <a:t>of </a:t>
            </a:r>
            <a:r>
              <a:rPr lang="en-SG" dirty="0" smtClean="0"/>
              <a:t>Social Work and </a:t>
            </a:r>
            <a:br>
              <a:rPr lang="en-SG" dirty="0" smtClean="0"/>
            </a:br>
            <a:r>
              <a:rPr lang="en-SG" dirty="0" smtClean="0"/>
              <a:t>SW Education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SG" dirty="0" smtClean="0"/>
              <a:t>Status </a:t>
            </a:r>
            <a:r>
              <a:rPr lang="en-SG" dirty="0"/>
              <a:t>of social work and its education in </a:t>
            </a:r>
            <a:r>
              <a:rPr lang="en-SG" dirty="0" smtClean="0"/>
              <a:t>Singapore and Asia. </a:t>
            </a:r>
            <a:endParaRPr lang="en-SG" dirty="0"/>
          </a:p>
          <a:p>
            <a:r>
              <a:rPr lang="en-SG" dirty="0" smtClean="0"/>
              <a:t>Modern Social Work in Singapore, for the last 60 years, has </a:t>
            </a:r>
            <a:r>
              <a:rPr lang="en-SG" dirty="0"/>
              <a:t>moved from a Western </a:t>
            </a:r>
            <a:r>
              <a:rPr lang="en-SG" dirty="0" smtClean="0"/>
              <a:t>colonial orientation </a:t>
            </a:r>
            <a:r>
              <a:rPr lang="en-SG" dirty="0"/>
              <a:t>and </a:t>
            </a:r>
            <a:r>
              <a:rPr lang="en-SG" dirty="0" smtClean="0"/>
              <a:t>adapted a </a:t>
            </a:r>
            <a:r>
              <a:rPr lang="en-SG" dirty="0" err="1"/>
              <a:t>Glocal</a:t>
            </a:r>
            <a:r>
              <a:rPr lang="en-SG" dirty="0"/>
              <a:t> model.</a:t>
            </a:r>
          </a:p>
          <a:p>
            <a:r>
              <a:rPr lang="en-SG" dirty="0"/>
              <a:t>Early days from 1950s it has practitioners and educators either from or trained in the West especially Britain and the USA. There are </a:t>
            </a:r>
            <a:r>
              <a:rPr lang="en-SG" dirty="0" smtClean="0"/>
              <a:t>now more </a:t>
            </a:r>
            <a:r>
              <a:rPr lang="en-SG" dirty="0"/>
              <a:t>trained locally with many receiving training at Masters and PhDs levels.</a:t>
            </a:r>
          </a:p>
          <a:p>
            <a:r>
              <a:rPr lang="en-SG" dirty="0"/>
              <a:t>Instead of imported models, more research and </a:t>
            </a:r>
            <a:r>
              <a:rPr lang="en-SG" dirty="0" smtClean="0"/>
              <a:t>local training </a:t>
            </a:r>
            <a:r>
              <a:rPr lang="en-SG" dirty="0"/>
              <a:t>and thus </a:t>
            </a:r>
            <a:r>
              <a:rPr lang="en-SG" dirty="0" smtClean="0"/>
              <a:t>the practice </a:t>
            </a:r>
            <a:r>
              <a:rPr lang="en-SG" dirty="0"/>
              <a:t>is adapted towards local </a:t>
            </a:r>
            <a:r>
              <a:rPr lang="en-SG" dirty="0" smtClean="0"/>
              <a:t>contexts.</a:t>
            </a:r>
            <a:endParaRPr lang="en-SG" dirty="0"/>
          </a:p>
          <a:p>
            <a:r>
              <a:rPr lang="en-SG" dirty="0" err="1"/>
              <a:t>Eg</a:t>
            </a:r>
            <a:r>
              <a:rPr lang="en-SG" dirty="0"/>
              <a:t> Family </a:t>
            </a:r>
            <a:r>
              <a:rPr lang="en-SG" dirty="0" smtClean="0"/>
              <a:t>services, and the development of Family Service Centres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212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Contemporary </a:t>
            </a:r>
            <a:r>
              <a:rPr lang="en-SG" dirty="0" err="1" smtClean="0"/>
              <a:t>Glocal</a:t>
            </a:r>
            <a:r>
              <a:rPr lang="en-SG" dirty="0" smtClean="0"/>
              <a:t> Social Work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Need </a:t>
            </a:r>
            <a:r>
              <a:rPr lang="en-SG" dirty="0"/>
              <a:t>for family strengthening and support </a:t>
            </a:r>
            <a:r>
              <a:rPr lang="en-SG" dirty="0" smtClean="0"/>
              <a:t>– reinforcing family life, kinship </a:t>
            </a:r>
            <a:r>
              <a:rPr lang="en-SG" dirty="0"/>
              <a:t>and neighbourhood networks.</a:t>
            </a:r>
          </a:p>
          <a:p>
            <a:r>
              <a:rPr lang="en-SG" dirty="0" err="1"/>
              <a:t>Eg</a:t>
            </a:r>
            <a:r>
              <a:rPr lang="en-SG" dirty="0"/>
              <a:t> </a:t>
            </a:r>
            <a:r>
              <a:rPr lang="en-SG" dirty="0" smtClean="0"/>
              <a:t>Supporting multi-generational living and Community </a:t>
            </a:r>
            <a:r>
              <a:rPr lang="en-SG" dirty="0"/>
              <a:t>based orientation in elderly </a:t>
            </a:r>
            <a:r>
              <a:rPr lang="en-SG" dirty="0" smtClean="0"/>
              <a:t>support, law for maintenance and support of elderly, and children.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Protection of women against family violence. Involving systemic </a:t>
            </a:r>
            <a:r>
              <a:rPr lang="en-US" dirty="0" err="1" smtClean="0"/>
              <a:t>untervention</a:t>
            </a:r>
            <a:r>
              <a:rPr lang="en-US" dirty="0" smtClean="0"/>
              <a:t>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523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6994" y="548680"/>
            <a:ext cx="10055781" cy="1450757"/>
          </a:xfrm>
        </p:spPr>
        <p:txBody>
          <a:bodyPr>
            <a:normAutofit fontScale="90000"/>
          </a:bodyPr>
          <a:lstStyle/>
          <a:p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Innovation in SW Education and Social Work Effectiveness.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SG" dirty="0" smtClean="0"/>
              <a:t>Constant need for restructuring social work education and practice:</a:t>
            </a:r>
            <a:endParaRPr lang="en-SG" dirty="0"/>
          </a:p>
          <a:p>
            <a:r>
              <a:rPr lang="en-SG" dirty="0"/>
              <a:t>Social work as versatile - </a:t>
            </a:r>
            <a:r>
              <a:rPr lang="en-SG" dirty="0" smtClean="0"/>
              <a:t>developed </a:t>
            </a:r>
            <a:r>
              <a:rPr lang="en-SG" dirty="0"/>
              <a:t>social work in health settings, rehabilitative </a:t>
            </a:r>
            <a:r>
              <a:rPr lang="en-SG" dirty="0" smtClean="0"/>
              <a:t>SW </a:t>
            </a:r>
            <a:r>
              <a:rPr lang="en-SG" dirty="0"/>
              <a:t>and </a:t>
            </a:r>
            <a:r>
              <a:rPr lang="en-SG" dirty="0" smtClean="0"/>
              <a:t>enhancing training in-house </a:t>
            </a:r>
            <a:r>
              <a:rPr lang="en-SG" dirty="0"/>
              <a:t>as well as </a:t>
            </a:r>
            <a:r>
              <a:rPr lang="en-SG" dirty="0" smtClean="0"/>
              <a:t>at tertiary level.</a:t>
            </a:r>
          </a:p>
          <a:p>
            <a:r>
              <a:rPr lang="en-SG" dirty="0" smtClean="0"/>
              <a:t>Continuing </a:t>
            </a:r>
            <a:r>
              <a:rPr lang="en-SG" dirty="0"/>
              <a:t>education development to strengthen </a:t>
            </a:r>
            <a:r>
              <a:rPr lang="en-SG" dirty="0" smtClean="0"/>
              <a:t>professional capacity.</a:t>
            </a:r>
          </a:p>
          <a:p>
            <a:pPr marL="0" indent="0">
              <a:buNone/>
            </a:pPr>
            <a:r>
              <a:rPr lang="en-US" dirty="0" smtClean="0"/>
              <a:t> Need for social work education to be innovative, not just current but futuristic, to lead practice.</a:t>
            </a:r>
            <a:endParaRPr lang="en-SG" dirty="0"/>
          </a:p>
          <a:p>
            <a:r>
              <a:rPr lang="en-SG" dirty="0" err="1" smtClean="0"/>
              <a:t>Eg</a:t>
            </a:r>
            <a:r>
              <a:rPr lang="en-SG" dirty="0" smtClean="0"/>
              <a:t> </a:t>
            </a:r>
            <a:r>
              <a:rPr lang="en-SG" dirty="0"/>
              <a:t>rehab services - prison system focused to community support and </a:t>
            </a:r>
            <a:r>
              <a:rPr lang="en-SG" dirty="0" smtClean="0"/>
              <a:t>social integration.</a:t>
            </a:r>
          </a:p>
          <a:p>
            <a:r>
              <a:rPr lang="en-US" dirty="0" smtClean="0"/>
              <a:t>SUSS social work reviews curriculum every 3-5 years.</a:t>
            </a:r>
          </a:p>
          <a:p>
            <a:r>
              <a:rPr lang="en-US" dirty="0" smtClean="0"/>
              <a:t>Innovative online social work courses, </a:t>
            </a:r>
            <a:r>
              <a:rPr lang="en-US" dirty="0" err="1" smtClean="0"/>
              <a:t>eg</a:t>
            </a:r>
            <a:r>
              <a:rPr lang="en-US" dirty="0" smtClean="0"/>
              <a:t>. blended learning, reverse classrooms.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643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521" y="1126514"/>
            <a:ext cx="10055781" cy="1450757"/>
          </a:xfrm>
        </p:spPr>
        <p:txBody>
          <a:bodyPr>
            <a:normAutofit/>
          </a:bodyPr>
          <a:lstStyle/>
          <a:p>
            <a:r>
              <a:rPr lang="en-SG" dirty="0" smtClean="0"/>
              <a:t>Challenges </a:t>
            </a:r>
            <a:r>
              <a:rPr lang="en-SG" dirty="0"/>
              <a:t>and </a:t>
            </a:r>
            <a:r>
              <a:rPr lang="en-SG" dirty="0" smtClean="0"/>
              <a:t>Future for Social Work 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Challenges </a:t>
            </a:r>
            <a:r>
              <a:rPr lang="en-SG" dirty="0"/>
              <a:t>towards distinctive models of practice </a:t>
            </a:r>
            <a:r>
              <a:rPr lang="en-SG" dirty="0" smtClean="0"/>
              <a:t>– Community focused practice. </a:t>
            </a:r>
          </a:p>
          <a:p>
            <a:r>
              <a:rPr lang="en-US" dirty="0"/>
              <a:t>B</a:t>
            </a:r>
            <a:r>
              <a:rPr lang="en-US" dirty="0" smtClean="0"/>
              <a:t>uilding social resilience and strong support network in a digital age.</a:t>
            </a:r>
            <a:endParaRPr lang="en-SG" dirty="0" smtClean="0"/>
          </a:p>
          <a:p>
            <a:pPr marL="0" indent="0">
              <a:buNone/>
            </a:pPr>
            <a:r>
              <a:rPr lang="en-SG" dirty="0" smtClean="0"/>
              <a:t>   </a:t>
            </a:r>
            <a:r>
              <a:rPr lang="en-SG" dirty="0" err="1" smtClean="0"/>
              <a:t>eg</a:t>
            </a:r>
            <a:r>
              <a:rPr lang="en-SG" dirty="0" smtClean="0"/>
              <a:t>. disaster </a:t>
            </a:r>
            <a:r>
              <a:rPr lang="en-SG" dirty="0"/>
              <a:t>preparedness strengthening community </a:t>
            </a:r>
            <a:r>
              <a:rPr lang="en-SG" dirty="0" smtClean="0"/>
              <a:t>bonding.</a:t>
            </a:r>
          </a:p>
          <a:p>
            <a:pPr marL="0" indent="0">
              <a:buNone/>
            </a:pPr>
            <a:r>
              <a:rPr lang="en-SG" dirty="0"/>
              <a:t> </a:t>
            </a:r>
            <a:r>
              <a:rPr lang="en-SG" dirty="0" smtClean="0"/>
              <a:t>  Ability </a:t>
            </a:r>
            <a:r>
              <a:rPr lang="en-SG" dirty="0"/>
              <a:t>to develop local strategies and network at crisis management and building community resilience.</a:t>
            </a:r>
          </a:p>
        </p:txBody>
      </p:sp>
    </p:spTree>
    <p:extLst>
      <p:ext uri="{BB962C8B-B14F-4D97-AF65-F5344CB8AC3E}">
        <p14:creationId xmlns:p14="http://schemas.microsoft.com/office/powerpoint/2010/main" val="28938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7413" y="2420888"/>
            <a:ext cx="7946979" cy="562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/>
              <a:t>Asia is the largest continent on planet earth </a:t>
            </a:r>
            <a:endParaRPr lang="en-SG" dirty="0" smtClean="0"/>
          </a:p>
          <a:p>
            <a:pPr marL="0" indent="0">
              <a:buNone/>
            </a:pPr>
            <a:r>
              <a:rPr lang="en-SG" dirty="0" smtClean="0"/>
              <a:t>Asian </a:t>
            </a:r>
            <a:r>
              <a:rPr lang="en-SG" dirty="0"/>
              <a:t>culture generally relies on traditional systems of social support from the family and </a:t>
            </a:r>
            <a:r>
              <a:rPr lang="en-SG" dirty="0" smtClean="0"/>
              <a:t>community. </a:t>
            </a:r>
            <a:endParaRPr lang="en-SG" dirty="0" smtClean="0"/>
          </a:p>
          <a:p>
            <a:pPr marL="0" indent="0">
              <a:buNone/>
            </a:pPr>
            <a:r>
              <a:rPr lang="en-SG" dirty="0"/>
              <a:t>G</a:t>
            </a:r>
            <a:r>
              <a:rPr lang="en-SG" dirty="0" smtClean="0"/>
              <a:t>rowth </a:t>
            </a:r>
            <a:r>
              <a:rPr lang="en-SG" dirty="0"/>
              <a:t>of social services in the Asian countries are largely fuelled by the economy, urbanisation and political reforms.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40" y="3429000"/>
            <a:ext cx="3142085" cy="3384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740" y="44624"/>
            <a:ext cx="314208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860" y="2492896"/>
            <a:ext cx="684075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 smtClean="0"/>
              <a:t>Future </a:t>
            </a:r>
            <a:r>
              <a:rPr lang="en-SG" dirty="0"/>
              <a:t>direction of Social Work in Asia, especially for the Chinese speaking countries. </a:t>
            </a:r>
            <a:endParaRPr lang="en-SG" dirty="0" smtClean="0"/>
          </a:p>
          <a:p>
            <a:pPr>
              <a:buFontTx/>
              <a:buChar char="-"/>
            </a:pPr>
            <a:r>
              <a:rPr lang="en-SG" dirty="0" smtClean="0"/>
              <a:t>call </a:t>
            </a:r>
            <a:r>
              <a:rPr lang="en-SG" dirty="0"/>
              <a:t>for primary intervention starts with assessment of strengths and potentials of every social unit and social system. </a:t>
            </a:r>
            <a:endParaRPr lang="en-SG" dirty="0" smtClean="0"/>
          </a:p>
          <a:p>
            <a:pPr>
              <a:buFontTx/>
              <a:buChar char="-"/>
            </a:pPr>
            <a:r>
              <a:rPr lang="en-SG" dirty="0" smtClean="0"/>
              <a:t>strategies </a:t>
            </a:r>
            <a:r>
              <a:rPr lang="en-SG" dirty="0"/>
              <a:t>as recommendations for the way ahead:</a:t>
            </a:r>
          </a:p>
          <a:p>
            <a:pPr marL="0" indent="0">
              <a:buNone/>
            </a:pPr>
            <a:r>
              <a:rPr lang="en-SG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1700808"/>
            <a:ext cx="343447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Foci and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7907" y="2590800"/>
            <a:ext cx="7200800" cy="4267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SG" sz="5100" dirty="0" smtClean="0"/>
              <a:t>1.Focus </a:t>
            </a:r>
            <a:r>
              <a:rPr lang="en-SG" sz="5100" dirty="0"/>
              <a:t>on Community Strengths</a:t>
            </a:r>
          </a:p>
          <a:p>
            <a:pPr marL="0" indent="0">
              <a:buNone/>
            </a:pPr>
            <a:r>
              <a:rPr lang="en-SG" sz="5100" dirty="0" smtClean="0"/>
              <a:t>2. Strengthening </a:t>
            </a:r>
            <a:r>
              <a:rPr lang="en-SG" sz="5100" dirty="0"/>
              <a:t>Families and Support Network</a:t>
            </a:r>
          </a:p>
          <a:p>
            <a:pPr marL="0" indent="0">
              <a:buNone/>
            </a:pPr>
            <a:r>
              <a:rPr lang="en-SG" sz="5100" dirty="0" smtClean="0"/>
              <a:t>3.</a:t>
            </a:r>
            <a:r>
              <a:rPr lang="en-SG" sz="5100" dirty="0"/>
              <a:t> Standardizing and Evaluating Professional </a:t>
            </a:r>
            <a:r>
              <a:rPr lang="en-SG" sz="5100" dirty="0" smtClean="0"/>
              <a:t>Practice</a:t>
            </a:r>
            <a:endParaRPr lang="en-SG" sz="5100" dirty="0"/>
          </a:p>
          <a:p>
            <a:pPr marL="0" indent="0">
              <a:buNone/>
            </a:pPr>
            <a:r>
              <a:rPr lang="en-SG" sz="5100" dirty="0"/>
              <a:t>4.Enhancing Competencies and Ethical Practice</a:t>
            </a:r>
          </a:p>
          <a:p>
            <a:pPr marL="0" indent="0">
              <a:buNone/>
            </a:pPr>
            <a:r>
              <a:rPr lang="en-SG" sz="5100" dirty="0" smtClean="0"/>
              <a:t>5.Developing </a:t>
            </a:r>
            <a:r>
              <a:rPr lang="en-SG" sz="5100" dirty="0"/>
              <a:t>Specialization in Niche Areas</a:t>
            </a:r>
          </a:p>
          <a:p>
            <a:pPr marL="0" indent="0">
              <a:buNone/>
            </a:pPr>
            <a:r>
              <a:rPr lang="en-SG" sz="5100" dirty="0" smtClean="0"/>
              <a:t>6. Registration </a:t>
            </a:r>
            <a:r>
              <a:rPr lang="en-SG" sz="5100" dirty="0"/>
              <a:t>and Licencing for Effective Practice</a:t>
            </a:r>
          </a:p>
          <a:p>
            <a:pPr marL="0" indent="0">
              <a:buNone/>
            </a:pPr>
            <a:r>
              <a:rPr lang="en-SG" sz="5100" dirty="0" smtClean="0"/>
              <a:t>7.Development </a:t>
            </a:r>
            <a:r>
              <a:rPr lang="en-SG" sz="5100" dirty="0"/>
              <a:t>and Use of Volunteers</a:t>
            </a:r>
          </a:p>
          <a:p>
            <a:pPr marL="0" indent="0">
              <a:buNone/>
            </a:pPr>
            <a:r>
              <a:rPr lang="en-SG" sz="5100" dirty="0" smtClean="0"/>
              <a:t>8. Social </a:t>
            </a:r>
            <a:r>
              <a:rPr lang="en-SG" sz="5100" dirty="0"/>
              <a:t>R&amp;D</a:t>
            </a:r>
          </a:p>
          <a:p>
            <a:endParaRPr lang="en-SG" dirty="0"/>
          </a:p>
          <a:p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8758707" y="1875077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S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097" y="3645024"/>
            <a:ext cx="3807518" cy="25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506" y="2564904"/>
            <a:ext cx="6624736" cy="490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altLang="zh-CN" dirty="0"/>
              <a:t>The nature and practice of a social work system, is to a large extent the outcome of particular social, political, economic, and cultural forces. </a:t>
            </a:r>
            <a:endParaRPr lang="en-SG" altLang="zh-CN" dirty="0" smtClean="0"/>
          </a:p>
          <a:p>
            <a:pPr marL="0" indent="0">
              <a:buNone/>
            </a:pPr>
            <a:r>
              <a:rPr lang="en-SG" altLang="zh-CN" dirty="0" smtClean="0"/>
              <a:t>All </a:t>
            </a:r>
            <a:r>
              <a:rPr lang="en-SG" altLang="zh-CN" dirty="0"/>
              <a:t>over the world, social service organizations have been called to greater accountability. </a:t>
            </a:r>
            <a:endParaRPr lang="en-SG" altLang="zh-CN" dirty="0" smtClean="0"/>
          </a:p>
          <a:p>
            <a:pPr marL="0" indent="0">
              <a:buNone/>
            </a:pPr>
            <a:r>
              <a:rPr lang="en-SG" altLang="zh-CN" dirty="0" smtClean="0"/>
              <a:t>Professionalization </a:t>
            </a:r>
            <a:r>
              <a:rPr lang="en-SG" altLang="zh-CN" dirty="0"/>
              <a:t>and the required ethical and competent practice is the pressure for social workers in </a:t>
            </a:r>
            <a:r>
              <a:rPr lang="en-SG" altLang="zh-CN" dirty="0" smtClean="0"/>
              <a:t>Asia and </a:t>
            </a:r>
            <a:r>
              <a:rPr lang="en-SG" altLang="zh-CN" dirty="0"/>
              <a:t>the rest of the world.</a:t>
            </a:r>
          </a:p>
          <a:p>
            <a:pPr marL="0" indent="0">
              <a:buNone/>
            </a:pPr>
            <a:endParaRPr lang="en-SG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108"/>
          <a:stretch/>
        </p:blipFill>
        <p:spPr>
          <a:xfrm>
            <a:off x="8110636" y="417984"/>
            <a:ext cx="3982398" cy="256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448"/>
          <a:stretch/>
        </p:blipFill>
        <p:spPr>
          <a:xfrm>
            <a:off x="8697679" y="3184107"/>
            <a:ext cx="2952328" cy="28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590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方正舒体</vt:lpstr>
      <vt:lpstr>ＭＳ Ｐ明朝</vt:lpstr>
      <vt:lpstr>Arial</vt:lpstr>
      <vt:lpstr>Century Gothic</vt:lpstr>
      <vt:lpstr>Garamond</vt:lpstr>
      <vt:lpstr>Organic</vt:lpstr>
      <vt:lpstr>Social Work Development  in Singapore and Asia </vt:lpstr>
      <vt:lpstr>Development of Social Work and  SW Education </vt:lpstr>
      <vt:lpstr>Contemporary Glocal Social Work</vt:lpstr>
      <vt:lpstr> Innovation in SW Education and Social Work Effectiveness. </vt:lpstr>
      <vt:lpstr>Challenges and Future for Social Work  </vt:lpstr>
      <vt:lpstr>Asian Context</vt:lpstr>
      <vt:lpstr>Future Directions</vt:lpstr>
      <vt:lpstr>Foci and Priorities</vt:lpstr>
      <vt:lpstr>Discussion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2017-12-06T02:32:15Z</dcterms:created>
  <dcterms:modified xsi:type="dcterms:W3CDTF">2018-12-11T15:15:13Z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