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5" r:id="rId1"/>
  </p:sldMasterIdLst>
  <p:notesMasterIdLst>
    <p:notesMasterId r:id="rId35"/>
  </p:notesMasterIdLst>
  <p:handoutMasterIdLst>
    <p:handoutMasterId r:id="rId36"/>
  </p:handoutMasterIdLst>
  <p:sldIdLst>
    <p:sldId id="260" r:id="rId2"/>
    <p:sldId id="354" r:id="rId3"/>
    <p:sldId id="368" r:id="rId4"/>
    <p:sldId id="353" r:id="rId5"/>
    <p:sldId id="356" r:id="rId6"/>
    <p:sldId id="370" r:id="rId7"/>
    <p:sldId id="323" r:id="rId8"/>
    <p:sldId id="324" r:id="rId9"/>
    <p:sldId id="325" r:id="rId10"/>
    <p:sldId id="326" r:id="rId11"/>
    <p:sldId id="327" r:id="rId12"/>
    <p:sldId id="328" r:id="rId13"/>
    <p:sldId id="352" r:id="rId14"/>
    <p:sldId id="382" r:id="rId15"/>
    <p:sldId id="383" r:id="rId16"/>
    <p:sldId id="384" r:id="rId17"/>
    <p:sldId id="385" r:id="rId18"/>
    <p:sldId id="386" r:id="rId19"/>
    <p:sldId id="387" r:id="rId20"/>
    <p:sldId id="388" r:id="rId21"/>
    <p:sldId id="389" r:id="rId22"/>
    <p:sldId id="390" r:id="rId23"/>
    <p:sldId id="391" r:id="rId24"/>
    <p:sldId id="392" r:id="rId25"/>
    <p:sldId id="393" r:id="rId26"/>
    <p:sldId id="394" r:id="rId27"/>
    <p:sldId id="395" r:id="rId28"/>
    <p:sldId id="396" r:id="rId29"/>
    <p:sldId id="397" r:id="rId30"/>
    <p:sldId id="398" r:id="rId31"/>
    <p:sldId id="399" r:id="rId32"/>
    <p:sldId id="400" r:id="rId33"/>
    <p:sldId id="401" r:id="rId34"/>
  </p:sldIdLst>
  <p:sldSz cx="9144000" cy="6858000" type="screen4x3"/>
  <p:notesSz cx="9945688"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64" autoAdjust="0"/>
    <p:restoredTop sz="95494" autoAdjust="0"/>
  </p:normalViewPr>
  <p:slideViewPr>
    <p:cSldViewPr>
      <p:cViewPr varScale="1">
        <p:scale>
          <a:sx n="109" d="100"/>
          <a:sy n="109" d="100"/>
        </p:scale>
        <p:origin x="1512" y="108"/>
      </p:cViewPr>
      <p:guideLst>
        <p:guide orient="horz" pos="2160"/>
        <p:guide pos="2880"/>
      </p:guideLst>
    </p:cSldViewPr>
  </p:slideViewPr>
  <p:outlineViewPr>
    <p:cViewPr>
      <p:scale>
        <a:sx n="33" d="100"/>
        <a:sy n="33" d="100"/>
      </p:scale>
      <p:origin x="0" y="-26894"/>
    </p:cViewPr>
  </p:outlineViewPr>
  <p:notesTextViewPr>
    <p:cViewPr>
      <p:scale>
        <a:sx n="1" d="1"/>
        <a:sy n="1" d="1"/>
      </p:scale>
      <p:origin x="0" y="0"/>
    </p:cViewPr>
  </p:notesTextViewPr>
  <p:sorterViewPr>
    <p:cViewPr varScale="1">
      <p:scale>
        <a:sx n="100" d="100"/>
        <a:sy n="100" d="100"/>
      </p:scale>
      <p:origin x="0" y="-2774"/>
    </p:cViewPr>
  </p:sorterViewPr>
  <p:notesViewPr>
    <p:cSldViewPr>
      <p:cViewPr varScale="1">
        <p:scale>
          <a:sx n="67" d="100"/>
          <a:sy n="67" d="100"/>
        </p:scale>
        <p:origin x="1627"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9798" cy="343721"/>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3588" y="0"/>
            <a:ext cx="4309798" cy="343721"/>
          </a:xfrm>
          <a:prstGeom prst="rect">
            <a:avLst/>
          </a:prstGeom>
        </p:spPr>
        <p:txBody>
          <a:bodyPr vert="horz" lIns="91440" tIns="45720" rIns="91440" bIns="45720" rtlCol="0"/>
          <a:lstStyle>
            <a:lvl1pPr algn="r">
              <a:defRPr sz="1200"/>
            </a:lvl1pPr>
          </a:lstStyle>
          <a:p>
            <a:fld id="{9590ED32-5F3C-41E2-87C1-C280F4C457E4}" type="datetimeFigureOut">
              <a:rPr kumimoji="1" lang="ja-JP" altLang="en-US" smtClean="0"/>
              <a:t>2018/12/31</a:t>
            </a:fld>
            <a:endParaRPr kumimoji="1" lang="ja-JP" altLang="en-US"/>
          </a:p>
        </p:txBody>
      </p:sp>
      <p:sp>
        <p:nvSpPr>
          <p:cNvPr id="4" name="フッター プレースホルダー 3"/>
          <p:cNvSpPr>
            <a:spLocks noGrp="1"/>
          </p:cNvSpPr>
          <p:nvPr>
            <p:ph type="ftr" sz="quarter" idx="2"/>
          </p:nvPr>
        </p:nvSpPr>
        <p:spPr>
          <a:xfrm>
            <a:off x="0" y="6514279"/>
            <a:ext cx="4309798" cy="343721"/>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3588" y="6514279"/>
            <a:ext cx="4309798" cy="343721"/>
          </a:xfrm>
          <a:prstGeom prst="rect">
            <a:avLst/>
          </a:prstGeom>
        </p:spPr>
        <p:txBody>
          <a:bodyPr vert="horz" lIns="91440" tIns="45720" rIns="91440" bIns="45720" rtlCol="0" anchor="b"/>
          <a:lstStyle>
            <a:lvl1pPr algn="r">
              <a:defRPr sz="1200"/>
            </a:lvl1pPr>
          </a:lstStyle>
          <a:p>
            <a:fld id="{50892DC7-FE79-42C0-93CF-E6B498C764DC}" type="slidenum">
              <a:rPr kumimoji="1" lang="ja-JP" altLang="en-US" smtClean="0"/>
              <a:t>‹#›</a:t>
            </a:fld>
            <a:endParaRPr kumimoji="1" lang="ja-JP" altLang="en-US"/>
          </a:p>
        </p:txBody>
      </p:sp>
    </p:spTree>
    <p:extLst>
      <p:ext uri="{BB962C8B-B14F-4D97-AF65-F5344CB8AC3E}">
        <p14:creationId xmlns:p14="http://schemas.microsoft.com/office/powerpoint/2010/main" val="4214333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9798"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3588" y="0"/>
            <a:ext cx="4309798" cy="342900"/>
          </a:xfrm>
          <a:prstGeom prst="rect">
            <a:avLst/>
          </a:prstGeom>
        </p:spPr>
        <p:txBody>
          <a:bodyPr vert="horz" lIns="91440" tIns="45720" rIns="91440" bIns="45720" rtlCol="0"/>
          <a:lstStyle>
            <a:lvl1pPr algn="r">
              <a:defRPr sz="1200"/>
            </a:lvl1pPr>
          </a:lstStyle>
          <a:p>
            <a:fld id="{AE6236BC-BC88-478D-8A78-B722BDD8C6B4}" type="datetimeFigureOut">
              <a:rPr kumimoji="1" lang="ja-JP" altLang="en-US" smtClean="0"/>
              <a:t>2018/12/31</a:t>
            </a:fld>
            <a:endParaRPr kumimoji="1" lang="ja-JP" altLang="en-US"/>
          </a:p>
        </p:txBody>
      </p:sp>
      <p:sp>
        <p:nvSpPr>
          <p:cNvPr id="4" name="スライド イメージ プレースホルダー 3"/>
          <p:cNvSpPr>
            <a:spLocks noGrp="1" noRot="1" noChangeAspect="1"/>
          </p:cNvSpPr>
          <p:nvPr>
            <p:ph type="sldImg" idx="2"/>
          </p:nvPr>
        </p:nvSpPr>
        <p:spPr>
          <a:xfrm>
            <a:off x="3257550" y="514350"/>
            <a:ext cx="3430588" cy="25717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4569" y="3257550"/>
            <a:ext cx="7956550" cy="30861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910"/>
            <a:ext cx="4309798"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3588" y="6513910"/>
            <a:ext cx="4309798" cy="342900"/>
          </a:xfrm>
          <a:prstGeom prst="rect">
            <a:avLst/>
          </a:prstGeom>
        </p:spPr>
        <p:txBody>
          <a:bodyPr vert="horz" lIns="91440" tIns="45720" rIns="91440" bIns="45720" rtlCol="0" anchor="b"/>
          <a:lstStyle>
            <a:lvl1pPr algn="r">
              <a:defRPr sz="1200"/>
            </a:lvl1pPr>
          </a:lstStyle>
          <a:p>
            <a:fld id="{AD79A8F7-5005-43B9-92A9-A37C05460D52}" type="slidenum">
              <a:rPr kumimoji="1" lang="ja-JP" altLang="en-US" smtClean="0"/>
              <a:t>‹#›</a:t>
            </a:fld>
            <a:endParaRPr kumimoji="1" lang="ja-JP" altLang="en-US"/>
          </a:p>
        </p:txBody>
      </p:sp>
    </p:spTree>
    <p:extLst>
      <p:ext uri="{BB962C8B-B14F-4D97-AF65-F5344CB8AC3E}">
        <p14:creationId xmlns:p14="http://schemas.microsoft.com/office/powerpoint/2010/main" val="10861246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257550" y="514350"/>
            <a:ext cx="3430588" cy="25717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D79A8F7-5005-43B9-92A9-A37C05460D52}" type="slidenum">
              <a:rPr kumimoji="1" lang="ja-JP" altLang="en-US" smtClean="0"/>
              <a:t>1</a:t>
            </a:fld>
            <a:endParaRPr kumimoji="1" lang="ja-JP" altLang="en-US"/>
          </a:p>
        </p:txBody>
      </p:sp>
    </p:spTree>
    <p:extLst>
      <p:ext uri="{BB962C8B-B14F-4D97-AF65-F5344CB8AC3E}">
        <p14:creationId xmlns:p14="http://schemas.microsoft.com/office/powerpoint/2010/main" val="1962553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ja-JP">
              <a:solidFill>
                <a:srgbClr val="000000"/>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9B6615A7-6F90-41A5-8236-76F0A5E46EF2}" type="slidenum">
              <a:rPr lang="en-US" altLang="ja-JP" smtClean="0">
                <a:solidFill>
                  <a:srgbClr val="000000"/>
                </a:solidFill>
              </a:rPr>
              <a:pPr>
                <a:defRPr/>
              </a:pPr>
              <a:t>‹#›</a:t>
            </a:fld>
            <a:endParaRPr lang="en-US" altLang="ja-JP">
              <a:solidFill>
                <a:srgbClr val="000000"/>
              </a:solidFill>
            </a:endParaRPr>
          </a:p>
        </p:txBody>
      </p:sp>
      <p:pic>
        <p:nvPicPr>
          <p:cNvPr id="8" name="Picture 4"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86378" y="6273800"/>
            <a:ext cx="3421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6541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61352216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9245368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16934204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725613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196911858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63591657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22064803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ja-JP">
              <a:solidFill>
                <a:srgbClr val="000000"/>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35162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solidFill>
                <a:srgbClr val="000000"/>
              </a:solidFill>
            </a:endParaRPr>
          </a:p>
        </p:txBody>
      </p:sp>
      <p:sp>
        <p:nvSpPr>
          <p:cNvPr id="5" name="Footer Placeholder 4"/>
          <p:cNvSpPr>
            <a:spLocks noGrp="1"/>
          </p:cNvSpPr>
          <p:nvPr>
            <p:ph type="ftr" sz="quarter" idx="11"/>
          </p:nvPr>
        </p:nvSpPr>
        <p:spPr/>
        <p:txBody>
          <a:bodyPr/>
          <a:lstStyle/>
          <a:p>
            <a:pPr>
              <a:defRPr/>
            </a:pPr>
            <a:endParaRPr lang="en-US" altLang="ja-JP">
              <a:solidFill>
                <a:srgbClr val="000000"/>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5A040A70-9A7B-48A7-9E62-E6B514FAFE1F}"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7252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a:defRPr/>
            </a:pPr>
            <a:endParaRPr lang="en-US" altLang="ja-JP">
              <a:solidFill>
                <a:srgbClr val="000000"/>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F8107593-2C80-42D7-B12B-50AC100D5B28}"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1532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solidFill>
                <a:srgbClr val="000000"/>
              </a:solidFill>
            </a:endParaRPr>
          </a:p>
        </p:txBody>
      </p:sp>
      <p:sp>
        <p:nvSpPr>
          <p:cNvPr id="8" name="Footer Placeholder 7"/>
          <p:cNvSpPr>
            <a:spLocks noGrp="1"/>
          </p:cNvSpPr>
          <p:nvPr>
            <p:ph type="ftr" sz="quarter" idx="11"/>
          </p:nvPr>
        </p:nvSpPr>
        <p:spPr/>
        <p:txBody>
          <a:bodyPr/>
          <a:lstStyle/>
          <a:p>
            <a:pPr>
              <a:defRPr/>
            </a:pPr>
            <a:endParaRPr lang="en-US" altLang="ja-JP">
              <a:solidFill>
                <a:srgbClr val="000000"/>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B33BB500-25A7-4010-810A-DFA5B1CDE24B}"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56785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solidFill>
                <a:srgbClr val="000000"/>
              </a:solidFill>
            </a:endParaRPr>
          </a:p>
        </p:txBody>
      </p:sp>
      <p:sp>
        <p:nvSpPr>
          <p:cNvPr id="4" name="Footer Placeholder 3"/>
          <p:cNvSpPr>
            <a:spLocks noGrp="1"/>
          </p:cNvSpPr>
          <p:nvPr>
            <p:ph type="ftr" sz="quarter" idx="11"/>
          </p:nvPr>
        </p:nvSpPr>
        <p:spPr/>
        <p:txBody>
          <a:bodyPr/>
          <a:lstStyle/>
          <a:p>
            <a:pPr>
              <a:defRPr/>
            </a:pPr>
            <a:endParaRPr lang="en-US" altLang="ja-JP">
              <a:solidFill>
                <a:srgbClr val="000000"/>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4A5CBBD5-C7B6-4589-9781-ECBB48576FA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82005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ja-JP">
              <a:solidFill>
                <a:srgbClr val="000000"/>
              </a:solidFill>
            </a:endParaRPr>
          </a:p>
        </p:txBody>
      </p:sp>
      <p:sp>
        <p:nvSpPr>
          <p:cNvPr id="3" name="Footer Placeholder 2"/>
          <p:cNvSpPr>
            <a:spLocks noGrp="1"/>
          </p:cNvSpPr>
          <p:nvPr>
            <p:ph type="ftr" sz="quarter" idx="11"/>
          </p:nvPr>
        </p:nvSpPr>
        <p:spPr/>
        <p:txBody>
          <a:bodyPr/>
          <a:lstStyle/>
          <a:p>
            <a:pPr>
              <a:defRPr/>
            </a:pPr>
            <a:endParaRPr lang="en-US" altLang="ja-JP">
              <a:solidFill>
                <a:srgbClr val="000000"/>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55EB0971-48BF-4E24-90EE-231F5B51EC4F}"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77709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42152168"/>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solidFill>
                <a:srgbClr val="000000"/>
              </a:solidFill>
            </a:endParaRPr>
          </a:p>
        </p:txBody>
      </p:sp>
      <p:sp>
        <p:nvSpPr>
          <p:cNvPr id="6" name="Footer Placeholder 5"/>
          <p:cNvSpPr>
            <a:spLocks noGrp="1"/>
          </p:cNvSpPr>
          <p:nvPr>
            <p:ph type="ftr" sz="quarter" idx="11"/>
          </p:nvPr>
        </p:nvSpPr>
        <p:spPr/>
        <p:txBody>
          <a:bodyPr/>
          <a:lstStyle/>
          <a:p>
            <a:pPr>
              <a:defRPr/>
            </a:pPr>
            <a:endParaRPr lang="en-US" altLang="ja-JP">
              <a:solidFill>
                <a:srgbClr val="000000"/>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537CD1A-96B0-4A6F-B7A3-944E6794377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8684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endParaRPr lang="en-US" altLang="ja-JP">
              <a:solidFill>
                <a:srgbClr val="000000"/>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n-US" altLang="ja-JP">
              <a:solidFill>
                <a:srgbClr val="000000"/>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fontAlgn="base">
              <a:spcBef>
                <a:spcPct val="0"/>
              </a:spcBef>
              <a:spcAft>
                <a:spcPct val="0"/>
              </a:spcAft>
              <a:defRPr/>
            </a:pPr>
            <a:fld id="{15B063C9-9F59-4856-A033-5264FC3FFDEB}"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pic>
        <p:nvPicPr>
          <p:cNvPr id="34" name="Picture 4" descr="logo"/>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5286378" y="6273800"/>
            <a:ext cx="34210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1271474"/>
      </p:ext>
    </p:extLst>
  </p:cSld>
  <p:clrMap bg1="lt1" tx1="dk1" bg2="lt2" tx2="dk2" accent1="accent1" accent2="accent2" accent3="accent3" accent4="accent4" accent5="accent5" accent6="accent6" hlink="hlink" folHlink="folHlink"/>
  <p:sldLayoutIdLst>
    <p:sldLayoutId id="2147484116" r:id="rId1"/>
    <p:sldLayoutId id="2147484117" r:id="rId2"/>
    <p:sldLayoutId id="2147484118" r:id="rId3"/>
    <p:sldLayoutId id="2147484119" r:id="rId4"/>
    <p:sldLayoutId id="2147484120" r:id="rId5"/>
    <p:sldLayoutId id="2147484121" r:id="rId6"/>
    <p:sldLayoutId id="2147484122" r:id="rId7"/>
    <p:sldLayoutId id="2147484123" r:id="rId8"/>
    <p:sldLayoutId id="2147484124" r:id="rId9"/>
    <p:sldLayoutId id="2147484125" r:id="rId10"/>
    <p:sldLayoutId id="2147484126" r:id="rId11"/>
    <p:sldLayoutId id="2147484127" r:id="rId12"/>
    <p:sldLayoutId id="2147484128" r:id="rId13"/>
    <p:sldLayoutId id="2147484129" r:id="rId14"/>
    <p:sldLayoutId id="2147484130" r:id="rId15"/>
    <p:sldLayoutId id="2147484131" r:id="rId16"/>
  </p:sldLayoutIdLst>
  <p:hf hdr="0" ftr="0" dt="0"/>
  <p:txStyles>
    <p:titleStyle>
      <a:lvl1pPr algn="l" defTabSz="457200" rtl="0" eaLnBrk="1" latinLnBrk="0" hangingPunct="1">
        <a:spcBef>
          <a:spcPct val="0"/>
        </a:spcBef>
        <a:buNone/>
        <a:defRPr kumimoji="1" sz="3600" kern="1200">
          <a:solidFill>
            <a:schemeClr val="accent2">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3649" y="1412776"/>
            <a:ext cx="6840759" cy="1368151"/>
          </a:xfrm>
        </p:spPr>
        <p:txBody>
          <a:bodyPr>
            <a:noAutofit/>
          </a:bodyPr>
          <a:lstStyle/>
          <a:p>
            <a:pPr algn="ctr"/>
            <a:br>
              <a:rPr lang="en-US" altLang="ja-JP" sz="4000" b="1" dirty="0">
                <a:latin typeface="+mj-ea"/>
              </a:rPr>
            </a:br>
            <a:endParaRPr lang="ja-JP" altLang="en-US" sz="4000" dirty="0">
              <a:latin typeface="+mj-ea"/>
            </a:endParaRPr>
          </a:p>
        </p:txBody>
      </p:sp>
      <p:sp>
        <p:nvSpPr>
          <p:cNvPr id="3" name="コンテンツ プレースホルダー 2"/>
          <p:cNvSpPr>
            <a:spLocks noGrp="1"/>
          </p:cNvSpPr>
          <p:nvPr>
            <p:ph idx="1"/>
          </p:nvPr>
        </p:nvSpPr>
        <p:spPr>
          <a:xfrm>
            <a:off x="1403649" y="2902444"/>
            <a:ext cx="7200800" cy="3622900"/>
          </a:xfrm>
        </p:spPr>
        <p:txBody>
          <a:bodyPr>
            <a:normAutofit lnSpcReduction="10000"/>
          </a:bodyPr>
          <a:lstStyle/>
          <a:p>
            <a:pPr marL="0" indent="0" algn="ctr">
              <a:buNone/>
            </a:pPr>
            <a:r>
              <a:rPr lang="ja-JP" altLang="en-US" sz="2100" dirty="0">
                <a:solidFill>
                  <a:schemeClr val="tx1"/>
                </a:solidFill>
                <a:latin typeface="+mj-ea"/>
                <a:ea typeface="+mj-ea"/>
              </a:rPr>
              <a:t>　</a:t>
            </a:r>
            <a:endParaRPr lang="en-US" altLang="ja-JP" sz="2100" dirty="0">
              <a:solidFill>
                <a:schemeClr val="tx1"/>
              </a:solidFill>
              <a:latin typeface="+mj-ea"/>
              <a:ea typeface="+mj-ea"/>
            </a:endParaRPr>
          </a:p>
          <a:p>
            <a:pPr marL="0" indent="0" algn="ctr">
              <a:buNone/>
            </a:pPr>
            <a:r>
              <a:rPr lang="en-US" altLang="ja-JP" sz="3200" dirty="0"/>
              <a:t>Capacity Building Seminar</a:t>
            </a:r>
          </a:p>
          <a:p>
            <a:pPr marL="0" indent="0" algn="ctr">
              <a:buNone/>
            </a:pPr>
            <a:r>
              <a:rPr lang="en-US" altLang="ja-JP" sz="3200" dirty="0"/>
              <a:t>January 13, 2019</a:t>
            </a:r>
          </a:p>
          <a:p>
            <a:pPr marL="0" indent="0" algn="ctr">
              <a:buNone/>
            </a:pPr>
            <a:endParaRPr lang="en-US" altLang="ja-JP" sz="3000" dirty="0">
              <a:latin typeface="+mj-ea"/>
              <a:ea typeface="+mj-ea"/>
            </a:endParaRPr>
          </a:p>
          <a:p>
            <a:pPr marL="0" indent="0" algn="ctr">
              <a:buNone/>
            </a:pPr>
            <a:r>
              <a:rPr lang="en-US" altLang="ja-JP" sz="2400" dirty="0">
                <a:latin typeface="+mj-ea"/>
                <a:ea typeface="+mj-ea"/>
              </a:rPr>
              <a:t>Mie Ohwa, Ph.D., MSW</a:t>
            </a:r>
          </a:p>
          <a:p>
            <a:pPr marL="0" indent="0" algn="ctr">
              <a:buNone/>
            </a:pPr>
            <a:r>
              <a:rPr lang="en-US" altLang="ja-JP" sz="2400" dirty="0">
                <a:latin typeface="+mj-ea"/>
                <a:ea typeface="+mj-ea"/>
              </a:rPr>
              <a:t>Professor, School of Human Welfare Studies</a:t>
            </a:r>
          </a:p>
          <a:p>
            <a:pPr marL="0" indent="0" algn="ctr">
              <a:buNone/>
            </a:pPr>
            <a:r>
              <a:rPr lang="en-US" altLang="ja-JP" sz="2400" dirty="0" err="1">
                <a:latin typeface="+mj-ea"/>
                <a:ea typeface="+mj-ea"/>
              </a:rPr>
              <a:t>Kwansei</a:t>
            </a:r>
            <a:r>
              <a:rPr lang="en-US" altLang="ja-JP" sz="2400" dirty="0">
                <a:latin typeface="+mj-ea"/>
                <a:ea typeface="+mj-ea"/>
              </a:rPr>
              <a:t> </a:t>
            </a:r>
            <a:r>
              <a:rPr lang="en-US" altLang="ja-JP" sz="2400" dirty="0" err="1">
                <a:latin typeface="+mj-ea"/>
                <a:ea typeface="+mj-ea"/>
              </a:rPr>
              <a:t>Gakuin</a:t>
            </a:r>
            <a:r>
              <a:rPr lang="en-US" altLang="ja-JP" sz="2400" dirty="0">
                <a:latin typeface="+mj-ea"/>
                <a:ea typeface="+mj-ea"/>
              </a:rPr>
              <a:t> University</a:t>
            </a:r>
          </a:p>
          <a:p>
            <a:pPr marL="0" indent="0" algn="ctr">
              <a:buNone/>
            </a:pPr>
            <a:endParaRPr lang="en-US" altLang="ja-JP" sz="3000" dirty="0">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a:t>
            </a:fld>
            <a:endParaRPr lang="en-US" altLang="ja-JP" dirty="0">
              <a:solidFill>
                <a:srgbClr val="000000"/>
              </a:solidFill>
            </a:endParaRPr>
          </a:p>
        </p:txBody>
      </p:sp>
      <p:sp>
        <p:nvSpPr>
          <p:cNvPr id="5" name="正方形/長方形 4"/>
          <p:cNvSpPr/>
          <p:nvPr/>
        </p:nvSpPr>
        <p:spPr>
          <a:xfrm>
            <a:off x="1979712" y="1052736"/>
            <a:ext cx="5832648" cy="1200329"/>
          </a:xfrm>
          <a:prstGeom prst="rect">
            <a:avLst/>
          </a:prstGeom>
        </p:spPr>
        <p:txBody>
          <a:bodyPr wrap="square">
            <a:spAutoFit/>
          </a:bodyPr>
          <a:lstStyle/>
          <a:p>
            <a:r>
              <a:rPr lang="en-US" altLang="ja-JP" sz="3600" dirty="0">
                <a:solidFill>
                  <a:schemeClr val="accent2">
                    <a:lumMod val="75000"/>
                  </a:schemeClr>
                </a:solidFill>
                <a:latin typeface="+mj-lt"/>
              </a:rPr>
              <a:t>The State of Social Work Education in Japan</a:t>
            </a:r>
            <a:endParaRPr lang="ja-JP" altLang="en-US" sz="3600" dirty="0">
              <a:solidFill>
                <a:schemeClr val="accent2">
                  <a:lumMod val="75000"/>
                </a:schemeClr>
              </a:solidFill>
              <a:latin typeface="+mj-lt"/>
            </a:endParaRPr>
          </a:p>
        </p:txBody>
      </p:sp>
    </p:spTree>
    <p:extLst>
      <p:ext uri="{BB962C8B-B14F-4D97-AF65-F5344CB8AC3E}">
        <p14:creationId xmlns:p14="http://schemas.microsoft.com/office/powerpoint/2010/main" val="113189752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600" y="578243"/>
            <a:ext cx="6589199" cy="1280890"/>
          </a:xfrm>
        </p:spPr>
        <p:txBody>
          <a:bodyPr/>
          <a:lstStyle/>
          <a:p>
            <a:pPr algn="ctr"/>
            <a:r>
              <a:rPr kumimoji="1" lang="en-US" altLang="ja-JP" dirty="0"/>
              <a:t>Class form</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10</a:t>
            </a:fld>
            <a:endParaRPr lang="en-US" altLang="ja-JP">
              <a:solidFill>
                <a:srgbClr val="000000"/>
              </a:solidFill>
            </a:endParaRPr>
          </a:p>
        </p:txBody>
      </p:sp>
      <p:sp>
        <p:nvSpPr>
          <p:cNvPr id="3" name="テキスト ボックス 2"/>
          <p:cNvSpPr txBox="1"/>
          <p:nvPr/>
        </p:nvSpPr>
        <p:spPr>
          <a:xfrm>
            <a:off x="2555776" y="1700808"/>
            <a:ext cx="4896544" cy="1938992"/>
          </a:xfrm>
          <a:prstGeom prst="rect">
            <a:avLst/>
          </a:prstGeom>
          <a:noFill/>
        </p:spPr>
        <p:txBody>
          <a:bodyPr wrap="square" rtlCol="0">
            <a:spAutoFit/>
          </a:bodyPr>
          <a:lstStyle/>
          <a:p>
            <a:r>
              <a:rPr kumimoji="1" lang="en-US" altLang="ja-JP" sz="2400" dirty="0"/>
              <a:t>Lecture                   80  (68%)</a:t>
            </a:r>
          </a:p>
          <a:p>
            <a:r>
              <a:rPr kumimoji="1" lang="en-US" altLang="ja-JP" sz="2400" dirty="0"/>
              <a:t>Practicum              13  (11%)</a:t>
            </a:r>
          </a:p>
          <a:p>
            <a:r>
              <a:rPr kumimoji="1" lang="en-US" altLang="ja-JP" sz="2400" dirty="0"/>
              <a:t>Practice seminar   10  (8%)</a:t>
            </a:r>
          </a:p>
          <a:p>
            <a:r>
              <a:rPr kumimoji="1" lang="en-US" altLang="ja-JP" sz="2400" dirty="0"/>
              <a:t>Other                       14  (12%)</a:t>
            </a:r>
          </a:p>
          <a:p>
            <a:r>
              <a:rPr kumimoji="1" lang="en-US" altLang="ja-JP" sz="2400" dirty="0"/>
              <a:t>NA                              1  (1%</a:t>
            </a:r>
            <a:endParaRPr kumimoji="1" lang="ja-JP" altLang="en-US" sz="2400" dirty="0"/>
          </a:p>
        </p:txBody>
      </p:sp>
      <p:sp>
        <p:nvSpPr>
          <p:cNvPr id="8" name="テキスト ボックス 7"/>
          <p:cNvSpPr txBox="1"/>
          <p:nvPr/>
        </p:nvSpPr>
        <p:spPr>
          <a:xfrm>
            <a:off x="2555776" y="4293096"/>
            <a:ext cx="4824536" cy="954107"/>
          </a:xfrm>
          <a:prstGeom prst="rect">
            <a:avLst/>
          </a:prstGeom>
          <a:noFill/>
        </p:spPr>
        <p:txBody>
          <a:bodyPr wrap="square" rtlCol="0">
            <a:spAutoFit/>
          </a:bodyPr>
          <a:lstStyle/>
          <a:p>
            <a:r>
              <a:rPr kumimoji="1" lang="en-US" altLang="ja-JP" sz="2800" dirty="0"/>
              <a:t>About 70% of classes take the form of lecture. </a:t>
            </a:r>
            <a:endParaRPr kumimoji="1" lang="ja-JP" altLang="en-US" sz="2800" dirty="0"/>
          </a:p>
        </p:txBody>
      </p:sp>
    </p:spTree>
    <p:extLst>
      <p:ext uri="{BB962C8B-B14F-4D97-AF65-F5344CB8AC3E}">
        <p14:creationId xmlns:p14="http://schemas.microsoft.com/office/powerpoint/2010/main" val="335204456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72019" y="252808"/>
            <a:ext cx="8064896" cy="1800200"/>
          </a:xfrm>
        </p:spPr>
        <p:txBody>
          <a:bodyPr>
            <a:noAutofit/>
          </a:bodyPr>
          <a:lstStyle/>
          <a:p>
            <a:r>
              <a:rPr kumimoji="1" lang="en-US" altLang="ja-JP" dirty="0"/>
              <a:t>A plan for starting </a:t>
            </a:r>
            <a:r>
              <a:rPr lang="en-US" altLang="ja-JP" dirty="0"/>
              <a:t>a subject related to international social work</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11</a:t>
            </a:fld>
            <a:endParaRPr lang="en-US" altLang="ja-JP">
              <a:solidFill>
                <a:srgbClr val="000000"/>
              </a:solidFill>
            </a:endParaRPr>
          </a:p>
        </p:txBody>
      </p:sp>
      <p:sp>
        <p:nvSpPr>
          <p:cNvPr id="6" name="テキスト ボックス 5"/>
          <p:cNvSpPr txBox="1"/>
          <p:nvPr/>
        </p:nvSpPr>
        <p:spPr>
          <a:xfrm>
            <a:off x="1373575" y="3573016"/>
            <a:ext cx="7590913" cy="2954655"/>
          </a:xfrm>
          <a:prstGeom prst="rect">
            <a:avLst/>
          </a:prstGeom>
          <a:noFill/>
        </p:spPr>
        <p:txBody>
          <a:bodyPr wrap="square" rtlCol="0">
            <a:spAutoFit/>
          </a:bodyPr>
          <a:lstStyle/>
          <a:p>
            <a:pPr marL="342900" indent="-342900">
              <a:buFont typeface="Wingdings" panose="05000000000000000000" pitchFamily="2" charset="2"/>
              <a:buChar char="Ø"/>
            </a:pPr>
            <a:r>
              <a:rPr lang="en-US" altLang="ja-JP" sz="2400" dirty="0"/>
              <a:t>Only one school has a plan to start.</a:t>
            </a:r>
          </a:p>
          <a:p>
            <a:pPr marL="342900" indent="-342900">
              <a:buFont typeface="Wingdings" panose="05000000000000000000" pitchFamily="2" charset="2"/>
              <a:buChar char="Ø"/>
            </a:pPr>
            <a:r>
              <a:rPr lang="en-US" altLang="ja-JP" sz="2400" dirty="0"/>
              <a:t>60% of schools have no plan.</a:t>
            </a:r>
          </a:p>
          <a:p>
            <a:pPr marL="342900" indent="-342900">
              <a:buFont typeface="Wingdings" panose="05000000000000000000" pitchFamily="2" charset="2"/>
              <a:buChar char="Ø"/>
            </a:pPr>
            <a:r>
              <a:rPr lang="en-US" altLang="ja-JP" sz="2400" dirty="0"/>
              <a:t>Those schools which do not have any plan are either not aware of the importance of setting up a subject related to international social work, or not be able to plan because of the restriction of a present curriculum.</a:t>
            </a:r>
          </a:p>
          <a:p>
            <a:endParaRPr kumimoji="1" lang="ja-JP" altLang="en-US" dirty="0"/>
          </a:p>
        </p:txBody>
      </p:sp>
      <p:sp>
        <p:nvSpPr>
          <p:cNvPr id="3" name="テキスト ボックス 2"/>
          <p:cNvSpPr txBox="1"/>
          <p:nvPr/>
        </p:nvSpPr>
        <p:spPr>
          <a:xfrm>
            <a:off x="2612179" y="1988840"/>
            <a:ext cx="5184576" cy="1477328"/>
          </a:xfrm>
          <a:prstGeom prst="rect">
            <a:avLst/>
          </a:prstGeom>
          <a:noFill/>
        </p:spPr>
        <p:txBody>
          <a:bodyPr wrap="square" rtlCol="0">
            <a:spAutoFit/>
          </a:bodyPr>
          <a:lstStyle/>
          <a:p>
            <a:r>
              <a:rPr kumimoji="1" lang="en-US" altLang="ja-JP" sz="2400" dirty="0"/>
              <a:t>Yes                         1  (1%)</a:t>
            </a:r>
          </a:p>
          <a:p>
            <a:r>
              <a:rPr kumimoji="1" lang="en-US" altLang="ja-JP" sz="2400" dirty="0"/>
              <a:t>No                         55 (57%)</a:t>
            </a:r>
          </a:p>
          <a:p>
            <a:r>
              <a:rPr kumimoji="1" lang="en-US" altLang="ja-JP" sz="2400" dirty="0"/>
              <a:t>Not sure                41 (42%)</a:t>
            </a:r>
          </a:p>
          <a:p>
            <a:endParaRPr kumimoji="1" lang="ja-JP" altLang="en-US" dirty="0"/>
          </a:p>
        </p:txBody>
      </p:sp>
    </p:spTree>
    <p:extLst>
      <p:ext uri="{BB962C8B-B14F-4D97-AF65-F5344CB8AC3E}">
        <p14:creationId xmlns:p14="http://schemas.microsoft.com/office/powerpoint/2010/main" val="5907779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59632" y="329900"/>
            <a:ext cx="6589199" cy="1280890"/>
          </a:xfrm>
        </p:spPr>
        <p:txBody>
          <a:bodyPr/>
          <a:lstStyle/>
          <a:p>
            <a:pPr algn="ctr"/>
            <a:r>
              <a:rPr kumimoji="1" lang="en-US" altLang="ja-JP" dirty="0"/>
              <a:t>Name of subject</a:t>
            </a:r>
            <a:endParaRPr kumimoji="1" lang="ja-JP" altLang="en-US" dirty="0"/>
          </a:p>
        </p:txBody>
      </p:sp>
      <p:sp>
        <p:nvSpPr>
          <p:cNvPr id="3" name="コンテンツ プレースホルダー 2"/>
          <p:cNvSpPr>
            <a:spLocks noGrp="1"/>
          </p:cNvSpPr>
          <p:nvPr>
            <p:ph idx="1"/>
          </p:nvPr>
        </p:nvSpPr>
        <p:spPr>
          <a:xfrm>
            <a:off x="1403648" y="1556792"/>
            <a:ext cx="7130753" cy="4680520"/>
          </a:xfrm>
        </p:spPr>
        <p:txBody>
          <a:bodyPr>
            <a:normAutofit/>
          </a:bodyPr>
          <a:lstStyle/>
          <a:p>
            <a:r>
              <a:rPr lang="en-US" altLang="ja-JP" sz="2400" dirty="0"/>
              <a:t>International welfare studies</a:t>
            </a:r>
            <a:r>
              <a:rPr lang="ja-JP" altLang="ja-JP" sz="2400" dirty="0"/>
              <a:t>（</a:t>
            </a:r>
            <a:r>
              <a:rPr lang="en-US" altLang="ja-JP" sz="2400" dirty="0"/>
              <a:t>13</a:t>
            </a:r>
            <a:r>
              <a:rPr lang="ja-JP" altLang="ja-JP" sz="2400" dirty="0"/>
              <a:t>）</a:t>
            </a:r>
            <a:endParaRPr lang="en-US" altLang="ja-JP" sz="2400" dirty="0"/>
          </a:p>
          <a:p>
            <a:r>
              <a:rPr lang="en-US" altLang="ja-JP" sz="2400" dirty="0"/>
              <a:t>International social welfare studies</a:t>
            </a:r>
            <a:r>
              <a:rPr lang="ja-JP" altLang="ja-JP" sz="2400" dirty="0"/>
              <a:t>（</a:t>
            </a:r>
            <a:r>
              <a:rPr lang="en-US" altLang="ja-JP" sz="2400" dirty="0"/>
              <a:t>6</a:t>
            </a:r>
            <a:r>
              <a:rPr lang="ja-JP" altLang="ja-JP" sz="2400" dirty="0"/>
              <a:t>）</a:t>
            </a:r>
            <a:endParaRPr lang="en-US" altLang="ja-JP" sz="2400" dirty="0"/>
          </a:p>
          <a:p>
            <a:r>
              <a:rPr lang="en-US" altLang="ja-JP" sz="2400" dirty="0"/>
              <a:t>Multicultural studies</a:t>
            </a:r>
            <a:r>
              <a:rPr lang="ja-JP" altLang="ja-JP" sz="2400" dirty="0"/>
              <a:t>（</a:t>
            </a:r>
            <a:r>
              <a:rPr lang="en-US" altLang="ja-JP" sz="2400" dirty="0"/>
              <a:t>2</a:t>
            </a:r>
            <a:r>
              <a:rPr lang="ja-JP" altLang="ja-JP" sz="2400" dirty="0"/>
              <a:t>）</a:t>
            </a:r>
            <a:endParaRPr lang="en-US" altLang="ja-JP" sz="2400" dirty="0"/>
          </a:p>
          <a:p>
            <a:r>
              <a:rPr lang="en-US" altLang="ja-JP" sz="2400" dirty="0"/>
              <a:t>Other with “international” something</a:t>
            </a:r>
            <a:r>
              <a:rPr lang="ja-JP" altLang="ja-JP" sz="2400" dirty="0"/>
              <a:t>（</a:t>
            </a:r>
            <a:r>
              <a:rPr lang="en-US" altLang="ja-JP" sz="2400" dirty="0"/>
              <a:t>11</a:t>
            </a:r>
            <a:r>
              <a:rPr lang="ja-JP" altLang="ja-JP" sz="2400" dirty="0"/>
              <a:t>）</a:t>
            </a:r>
            <a:endParaRPr lang="en-US" altLang="ja-JP" sz="2400" dirty="0"/>
          </a:p>
          <a:p>
            <a:r>
              <a:rPr lang="en-US" altLang="ja-JP" sz="2400" dirty="0"/>
              <a:t>Else</a:t>
            </a:r>
          </a:p>
          <a:p>
            <a:r>
              <a:rPr lang="en-US" altLang="ja-JP" sz="2400" dirty="0"/>
              <a:t>In Japan, a subject related to international social work is provided under international welfare, international social welfare, multicultural studies and other various different names.</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12</a:t>
            </a:fld>
            <a:endParaRPr lang="en-US" altLang="ja-JP">
              <a:solidFill>
                <a:srgbClr val="000000"/>
              </a:solidFill>
            </a:endParaRPr>
          </a:p>
        </p:txBody>
      </p:sp>
    </p:spTree>
    <p:extLst>
      <p:ext uri="{BB962C8B-B14F-4D97-AF65-F5344CB8AC3E}">
        <p14:creationId xmlns:p14="http://schemas.microsoft.com/office/powerpoint/2010/main" val="9506545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763688" y="1628800"/>
            <a:ext cx="6591985" cy="3777622"/>
          </a:xfrm>
        </p:spPr>
        <p:txBody>
          <a:bodyPr>
            <a:normAutofit/>
          </a:bodyPr>
          <a:lstStyle/>
          <a:p>
            <a:pPr marL="0" indent="0" algn="ctr">
              <a:buNone/>
            </a:pPr>
            <a:endParaRPr lang="en-US" altLang="ja-JP" sz="4000" dirty="0">
              <a:solidFill>
                <a:schemeClr val="accent2">
                  <a:lumMod val="75000"/>
                </a:schemeClr>
              </a:solidFill>
            </a:endParaRPr>
          </a:p>
          <a:p>
            <a:pPr marL="0" indent="0" algn="ctr">
              <a:buNone/>
            </a:pPr>
            <a:r>
              <a:rPr lang="en-US" altLang="ja-JP" sz="4000" dirty="0">
                <a:solidFill>
                  <a:schemeClr val="accent2">
                    <a:lumMod val="75000"/>
                  </a:schemeClr>
                </a:solidFill>
              </a:rPr>
              <a:t>Free descriptions (opinions)</a:t>
            </a:r>
            <a:endParaRPr kumimoji="1" lang="ja-JP" altLang="en-US" sz="4000" dirty="0">
              <a:solidFill>
                <a:schemeClr val="accent2">
                  <a:lumMod val="75000"/>
                </a:schemeClr>
              </a:solidFill>
              <a:latin typeface="+mj-ea"/>
              <a:ea typeface="+mj-ea"/>
            </a:endParaRPr>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36083968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2415" y="2074561"/>
            <a:ext cx="6878057" cy="1534703"/>
          </a:xfrm>
        </p:spPr>
        <p:txBody>
          <a:bodyPr>
            <a:normAutofit fontScale="90000"/>
          </a:bodyPr>
          <a:lstStyle/>
          <a:p>
            <a:r>
              <a:rPr lang="ja-JP" altLang="en-US" dirty="0"/>
              <a:t>１</a:t>
            </a:r>
            <a:r>
              <a:rPr lang="en-US" altLang="ja-JP" dirty="0"/>
              <a:t>) It is necessary to set up a subject related to international social work.</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5A040A70-9A7B-48A7-9E62-E6B514FAFE1F}" type="slidenum">
              <a:rPr lang="en-US" altLang="ja-JP" smtClean="0">
                <a:solidFill>
                  <a:srgbClr val="000000"/>
                </a:solidFill>
              </a:rPr>
              <a:pPr>
                <a:defRPr/>
              </a:pPr>
              <a:t>14</a:t>
            </a:fld>
            <a:endParaRPr lang="en-US" altLang="ja-JP">
              <a:solidFill>
                <a:srgbClr val="000000"/>
              </a:solidFill>
            </a:endParaRPr>
          </a:p>
        </p:txBody>
      </p:sp>
    </p:spTree>
    <p:extLst>
      <p:ext uri="{BB962C8B-B14F-4D97-AF65-F5344CB8AC3E}">
        <p14:creationId xmlns:p14="http://schemas.microsoft.com/office/powerpoint/2010/main" val="18567506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99592" y="1159146"/>
            <a:ext cx="8244408" cy="4608512"/>
          </a:xfrm>
        </p:spPr>
        <p:txBody>
          <a:bodyPr>
            <a:noAutofit/>
          </a:bodyPr>
          <a:lstStyle/>
          <a:p>
            <a:r>
              <a:rPr lang="en-US" altLang="ja-JP" sz="2400" dirty="0"/>
              <a:t>It is important to learn global point of view on international movement, educational curriculum for social workers, current of human rights protection, craft organization’s activities of each field.</a:t>
            </a:r>
          </a:p>
          <a:p>
            <a:r>
              <a:rPr lang="en-US" altLang="ja-JP" sz="2400" dirty="0"/>
              <a:t>Not only towards the outside of the country, but the inner internationalization and the daily life problems of local ethnic minority should be dealt with and be reflected on education. </a:t>
            </a:r>
          </a:p>
          <a:p>
            <a:r>
              <a:rPr lang="en-US" altLang="ja-JP" sz="2400" dirty="0"/>
              <a:t>It is a field which gives us implication on domestic multi-cultural residents.</a:t>
            </a:r>
          </a:p>
          <a:p>
            <a:r>
              <a:rPr lang="en-US" altLang="ja-JP" sz="2400" dirty="0"/>
              <a:t>Domestic issues are beyond borders and sometimes support is also provided beyond borders.</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15</a:t>
            </a:fld>
            <a:endParaRPr lang="en-US" altLang="ja-JP">
              <a:solidFill>
                <a:srgbClr val="000000"/>
              </a:solidFill>
            </a:endParaRPr>
          </a:p>
        </p:txBody>
      </p:sp>
    </p:spTree>
    <p:extLst>
      <p:ext uri="{BB962C8B-B14F-4D97-AF65-F5344CB8AC3E}">
        <p14:creationId xmlns:p14="http://schemas.microsoft.com/office/powerpoint/2010/main" val="15183892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096206" y="1817440"/>
            <a:ext cx="8047794" cy="5040560"/>
          </a:xfrm>
        </p:spPr>
        <p:txBody>
          <a:bodyPr>
            <a:noAutofit/>
          </a:bodyPr>
          <a:lstStyle/>
          <a:p>
            <a:r>
              <a:rPr lang="en-US" altLang="ja-JP" sz="2400" dirty="0"/>
              <a:t>People with foreign nationality and people who do not understand the Japanese language are increasing.  The need and significance of education grow more and more in the future. </a:t>
            </a:r>
          </a:p>
          <a:p>
            <a:r>
              <a:rPr lang="en-US" altLang="ja-JP" sz="2400" dirty="0"/>
              <a:t>Need to raise awareness of the importance of social welfare support which focused on foreigners who stay in Japan.</a:t>
            </a:r>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16</a:t>
            </a:fld>
            <a:endParaRPr lang="en-US" altLang="ja-JP">
              <a:solidFill>
                <a:srgbClr val="000000"/>
              </a:solidFill>
            </a:endParaRPr>
          </a:p>
        </p:txBody>
      </p:sp>
    </p:spTree>
    <p:extLst>
      <p:ext uri="{BB962C8B-B14F-4D97-AF65-F5344CB8AC3E}">
        <p14:creationId xmlns:p14="http://schemas.microsoft.com/office/powerpoint/2010/main" val="97575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42415" y="2074562"/>
            <a:ext cx="7022073" cy="1506838"/>
          </a:xfrm>
        </p:spPr>
        <p:txBody>
          <a:bodyPr>
            <a:normAutofit/>
          </a:bodyPr>
          <a:lstStyle/>
          <a:p>
            <a:r>
              <a:rPr lang="en-US" altLang="ja-JP" dirty="0">
                <a:latin typeface="+mj-ea"/>
              </a:rPr>
              <a:t>2)  It is difficult to include in the regular curriculum</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5A040A70-9A7B-48A7-9E62-E6B514FAFE1F}" type="slidenum">
              <a:rPr lang="en-US" altLang="ja-JP" smtClean="0">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41879034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1628800"/>
            <a:ext cx="7488832" cy="4680520"/>
          </a:xfrm>
        </p:spPr>
        <p:txBody>
          <a:bodyPr>
            <a:noAutofit/>
          </a:bodyPr>
          <a:lstStyle/>
          <a:p>
            <a:r>
              <a:rPr lang="en-US" altLang="ja-JP" sz="2400" dirty="0"/>
              <a:t>We think international social work is important, but now we do not include it in the regular subjects but take up if necessary.</a:t>
            </a:r>
          </a:p>
          <a:p>
            <a:r>
              <a:rPr lang="en-US" altLang="ja-JP" sz="2400" dirty="0"/>
              <a:t>We have no choice but concentrate on the curriculum for certified social worker.  There is no room for starting the subject of international social work, and also there is a problem of  student’s  incentives for studying.</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18</a:t>
            </a:fld>
            <a:endParaRPr lang="en-US" altLang="ja-JP">
              <a:solidFill>
                <a:srgbClr val="000000"/>
              </a:solidFill>
            </a:endParaRPr>
          </a:p>
        </p:txBody>
      </p:sp>
    </p:spTree>
    <p:extLst>
      <p:ext uri="{BB962C8B-B14F-4D97-AF65-F5344CB8AC3E}">
        <p14:creationId xmlns:p14="http://schemas.microsoft.com/office/powerpoint/2010/main" val="302467712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547664" y="1700808"/>
            <a:ext cx="7272808" cy="4248472"/>
          </a:xfrm>
        </p:spPr>
        <p:txBody>
          <a:bodyPr>
            <a:normAutofit/>
          </a:bodyPr>
          <a:lstStyle/>
          <a:p>
            <a:r>
              <a:rPr lang="en-US" altLang="ja-JP" sz="2400" dirty="0"/>
              <a:t>Under the status quo, we share necessity of  international social work but due to the time limit, it is difficult to set up a subject.</a:t>
            </a:r>
          </a:p>
          <a:p>
            <a:r>
              <a:rPr lang="en-US" altLang="ja-JP" sz="2400" dirty="0"/>
              <a:t>In order to deal with these issue, more than knowledge of international social work, such as global perspectives and values, English and other conversation skills are also needed.</a:t>
            </a:r>
          </a:p>
          <a:p>
            <a:r>
              <a:rPr lang="en-US" altLang="ja-JP" sz="2400" dirty="0"/>
              <a:t>It is not enough to set up 1 or 2 designated subjects.</a:t>
            </a:r>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19</a:t>
            </a:fld>
            <a:endParaRPr lang="en-US" altLang="ja-JP">
              <a:solidFill>
                <a:srgbClr val="000000"/>
              </a:solidFill>
            </a:endParaRPr>
          </a:p>
        </p:txBody>
      </p:sp>
    </p:spTree>
    <p:extLst>
      <p:ext uri="{BB962C8B-B14F-4D97-AF65-F5344CB8AC3E}">
        <p14:creationId xmlns:p14="http://schemas.microsoft.com/office/powerpoint/2010/main" val="37658098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The Contents </a:t>
            </a:r>
            <a:endParaRPr kumimoji="1" lang="ja-JP" altLang="en-US" dirty="0"/>
          </a:p>
        </p:txBody>
      </p:sp>
      <p:sp>
        <p:nvSpPr>
          <p:cNvPr id="3" name="コンテンツ プレースホルダー 2"/>
          <p:cNvSpPr>
            <a:spLocks noGrp="1"/>
          </p:cNvSpPr>
          <p:nvPr>
            <p:ph idx="1"/>
          </p:nvPr>
        </p:nvSpPr>
        <p:spPr>
          <a:xfrm>
            <a:off x="1259632" y="2132856"/>
            <a:ext cx="7632847" cy="4320480"/>
          </a:xfrm>
        </p:spPr>
        <p:txBody>
          <a:bodyPr>
            <a:noAutofit/>
          </a:bodyPr>
          <a:lstStyle/>
          <a:p>
            <a:pPr marL="0" indent="0">
              <a:buNone/>
            </a:pPr>
            <a:r>
              <a:rPr lang="en-US" altLang="ja-JP" sz="2800" dirty="0"/>
              <a:t>1.  Current Status of social work education in Japan</a:t>
            </a:r>
          </a:p>
          <a:p>
            <a:pPr marL="0" indent="0">
              <a:buNone/>
            </a:pPr>
            <a:r>
              <a:rPr kumimoji="1" lang="en-US" altLang="ja-JP" sz="2800" dirty="0"/>
              <a:t>2.  </a:t>
            </a:r>
            <a:r>
              <a:rPr kumimoji="1" lang="en-US" altLang="ja-JP" sz="2800" dirty="0" err="1"/>
              <a:t>Glocal</a:t>
            </a:r>
            <a:r>
              <a:rPr kumimoji="1" lang="en-US" altLang="ja-JP" sz="2800" dirty="0"/>
              <a:t> social work needs and issues</a:t>
            </a:r>
          </a:p>
          <a:p>
            <a:pPr marL="0" indent="0">
              <a:buNone/>
            </a:pPr>
            <a:r>
              <a:rPr lang="en-US" altLang="ja-JP" sz="2800" dirty="0"/>
              <a:t>3.  Responses for those issues and future challenges</a:t>
            </a:r>
            <a:endParaRPr kumimoji="1" lang="en-US" altLang="ja-JP" sz="2800" dirty="0"/>
          </a:p>
          <a:p>
            <a:pPr marL="0" indent="0">
              <a:buNone/>
            </a:pPr>
            <a:endParaRPr kumimoji="1" lang="en-US" altLang="ja-JP" sz="2800" dirty="0"/>
          </a:p>
          <a:p>
            <a:pPr marL="0" indent="0">
              <a:buNone/>
            </a:pPr>
            <a:endParaRPr kumimoji="1" lang="ja-JP" altLang="en-US" sz="28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a:t>
            </a:fld>
            <a:endParaRPr lang="en-US" altLang="ja-JP">
              <a:solidFill>
                <a:srgbClr val="000000"/>
              </a:solidFill>
            </a:endParaRPr>
          </a:p>
        </p:txBody>
      </p:sp>
    </p:spTree>
    <p:extLst>
      <p:ext uri="{BB962C8B-B14F-4D97-AF65-F5344CB8AC3E}">
        <p14:creationId xmlns:p14="http://schemas.microsoft.com/office/powerpoint/2010/main" val="8817359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672" y="3140968"/>
            <a:ext cx="7344816" cy="1684824"/>
          </a:xfrm>
        </p:spPr>
        <p:txBody>
          <a:bodyPr>
            <a:noAutofit/>
          </a:bodyPr>
          <a:lstStyle/>
          <a:p>
            <a:r>
              <a:rPr lang="ja-JP" altLang="en-US" dirty="0"/>
              <a:t>３</a:t>
            </a:r>
            <a:r>
              <a:rPr lang="en-US" altLang="ja-JP" dirty="0"/>
              <a:t>)  International social work should be placed in the educational curriculum for training certified social workers.</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A040A70-9A7B-48A7-9E62-E6B514FAFE1F}" type="slidenum">
              <a:rPr lang="en-US" altLang="ja-JP" smtClean="0">
                <a:solidFill>
                  <a:srgbClr val="000000"/>
                </a:solidFill>
              </a:rPr>
              <a:pPr>
                <a:defRPr/>
              </a:pPr>
              <a:t>20</a:t>
            </a:fld>
            <a:endParaRPr lang="en-US" altLang="ja-JP">
              <a:solidFill>
                <a:srgbClr val="000000"/>
              </a:solidFill>
            </a:endParaRPr>
          </a:p>
        </p:txBody>
      </p:sp>
    </p:spTree>
    <p:extLst>
      <p:ext uri="{BB962C8B-B14F-4D97-AF65-F5344CB8AC3E}">
        <p14:creationId xmlns:p14="http://schemas.microsoft.com/office/powerpoint/2010/main" val="8834911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03717" y="1268760"/>
            <a:ext cx="8388423" cy="4680520"/>
          </a:xfrm>
        </p:spPr>
        <p:txBody>
          <a:bodyPr>
            <a:noAutofit/>
          </a:bodyPr>
          <a:lstStyle/>
          <a:p>
            <a:r>
              <a:rPr lang="en-US" altLang="ja-JP" sz="2400" dirty="0"/>
              <a:t>Since globalization is rapidly progressed, development of human resources who can deal with global social work issues both internally and externally is essential.</a:t>
            </a:r>
          </a:p>
          <a:p>
            <a:r>
              <a:rPr lang="en-US" altLang="ja-JP" sz="2400" dirty="0"/>
              <a:t>Enrichment of international social work education is desired by putting related subjects in the educational curriculum for training certified social workers. </a:t>
            </a:r>
          </a:p>
          <a:p>
            <a:r>
              <a:rPr lang="en-US" altLang="ja-JP" sz="2400" dirty="0"/>
              <a:t>In Japan, culture is diversifying  by settled foreigner (immigrants, refugees) and international marriage, we want international social work to be placed in the educational curriculum for training certified social workers. </a:t>
            </a:r>
          </a:p>
          <a:p>
            <a:endParaRPr lang="en-US" altLang="ja-JP" sz="24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21</a:t>
            </a:fld>
            <a:endParaRPr lang="en-US" altLang="ja-JP">
              <a:solidFill>
                <a:srgbClr val="000000"/>
              </a:solidFill>
            </a:endParaRPr>
          </a:p>
        </p:txBody>
      </p:sp>
    </p:spTree>
    <p:extLst>
      <p:ext uri="{BB962C8B-B14F-4D97-AF65-F5344CB8AC3E}">
        <p14:creationId xmlns:p14="http://schemas.microsoft.com/office/powerpoint/2010/main" val="24565242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91680" y="2204864"/>
            <a:ext cx="6658197" cy="3816424"/>
          </a:xfrm>
        </p:spPr>
        <p:txBody>
          <a:bodyPr>
            <a:normAutofit/>
          </a:bodyPr>
          <a:lstStyle/>
          <a:p>
            <a:r>
              <a:rPr lang="en-US" altLang="ja-JP" sz="2400" dirty="0"/>
              <a:t>It will be good if we could relate to designated subjects for the national examination of certified social workers. </a:t>
            </a:r>
          </a:p>
          <a:p>
            <a:r>
              <a:rPr lang="en-US" altLang="ja-JP" sz="2400" dirty="0"/>
              <a:t>International social work affairs and the framework of multicultural social work practice and skills should be essentially taught and learned through the subjects of social work practice. </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22</a:t>
            </a:fld>
            <a:endParaRPr lang="en-US" altLang="ja-JP">
              <a:solidFill>
                <a:srgbClr val="000000"/>
              </a:solidFill>
            </a:endParaRPr>
          </a:p>
        </p:txBody>
      </p:sp>
    </p:spTree>
    <p:extLst>
      <p:ext uri="{BB962C8B-B14F-4D97-AF65-F5344CB8AC3E}">
        <p14:creationId xmlns:p14="http://schemas.microsoft.com/office/powerpoint/2010/main" val="19034788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　　　　　</a:t>
            </a:r>
            <a:r>
              <a:rPr kumimoji="1" lang="en-US" altLang="ja-JP" dirty="0"/>
              <a:t>Others</a:t>
            </a:r>
            <a:endParaRPr kumimoji="1" lang="ja-JP" altLang="en-US" dirty="0"/>
          </a:p>
        </p:txBody>
      </p:sp>
      <p:sp>
        <p:nvSpPr>
          <p:cNvPr id="3" name="コンテンツ プレースホルダー 2"/>
          <p:cNvSpPr>
            <a:spLocks noGrp="1"/>
          </p:cNvSpPr>
          <p:nvPr>
            <p:ph idx="1"/>
          </p:nvPr>
        </p:nvSpPr>
        <p:spPr>
          <a:xfrm>
            <a:off x="1691680" y="1700808"/>
            <a:ext cx="7272808" cy="4392488"/>
          </a:xfrm>
        </p:spPr>
        <p:txBody>
          <a:bodyPr>
            <a:normAutofit/>
          </a:bodyPr>
          <a:lstStyle/>
          <a:p>
            <a:r>
              <a:rPr lang="en-US" altLang="ja-JP" sz="2400" dirty="0"/>
              <a:t>The limits and difficulties of time and human resources (teachers)for providing international social work education</a:t>
            </a:r>
            <a:endParaRPr lang="ja-JP" altLang="ja-JP" sz="2400" dirty="0"/>
          </a:p>
          <a:p>
            <a:r>
              <a:rPr lang="en-US" altLang="ja-JP" sz="2400" dirty="0"/>
              <a:t>Need to enrich the university support system </a:t>
            </a:r>
          </a:p>
          <a:p>
            <a:r>
              <a:rPr lang="en-US" altLang="ja-JP" sz="2400" dirty="0"/>
              <a:t>Unification of curriculum to aim for international standardization of qualifications</a:t>
            </a:r>
          </a:p>
          <a:p>
            <a:r>
              <a:rPr lang="en-US" altLang="ja-JP" sz="2400" dirty="0"/>
              <a:t>Lack of awareness of importance and influence of international perspectives </a:t>
            </a:r>
            <a:endParaRPr lang="ja-JP" altLang="ja-JP" sz="2400" dirty="0"/>
          </a:p>
          <a:p>
            <a:r>
              <a:rPr lang="en-US" altLang="ja-JP" sz="2400" dirty="0"/>
              <a:t>Many students are not interested in foreign affairs </a:t>
            </a:r>
            <a:endParaRPr lang="ja-JP" altLang="ja-JP" sz="2400"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23</a:t>
            </a:fld>
            <a:endParaRPr lang="en-US" altLang="ja-JP">
              <a:solidFill>
                <a:srgbClr val="000000"/>
              </a:solidFill>
            </a:endParaRPr>
          </a:p>
        </p:txBody>
      </p:sp>
    </p:spTree>
    <p:extLst>
      <p:ext uri="{BB962C8B-B14F-4D97-AF65-F5344CB8AC3E}">
        <p14:creationId xmlns:p14="http://schemas.microsoft.com/office/powerpoint/2010/main" val="18205827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347864" y="476672"/>
            <a:ext cx="2700808" cy="947865"/>
          </a:xfrm>
        </p:spPr>
        <p:txBody>
          <a:bodyPr/>
          <a:lstStyle/>
          <a:p>
            <a:r>
              <a:rPr kumimoji="1" lang="ja-JP" altLang="en-US" dirty="0"/>
              <a:t>　</a:t>
            </a:r>
            <a:r>
              <a:rPr kumimoji="1" lang="en-US" altLang="ja-JP" dirty="0"/>
              <a:t>Summary</a:t>
            </a:r>
            <a:r>
              <a:rPr kumimoji="1" lang="ja-JP" altLang="en-US" dirty="0"/>
              <a:t>　</a:t>
            </a:r>
          </a:p>
        </p:txBody>
      </p:sp>
      <p:sp>
        <p:nvSpPr>
          <p:cNvPr id="3" name="コンテンツ プレースホルダー 2"/>
          <p:cNvSpPr>
            <a:spLocks noGrp="1"/>
          </p:cNvSpPr>
          <p:nvPr>
            <p:ph idx="1"/>
          </p:nvPr>
        </p:nvSpPr>
        <p:spPr>
          <a:xfrm>
            <a:off x="1331640" y="1889448"/>
            <a:ext cx="7488832" cy="4968552"/>
          </a:xfrm>
        </p:spPr>
        <p:txBody>
          <a:bodyPr>
            <a:normAutofit/>
          </a:bodyPr>
          <a:lstStyle/>
          <a:p>
            <a:r>
              <a:rPr lang="en-US" altLang="ja-JP" sz="2400" dirty="0"/>
              <a:t>Too many designated subjects for training certified social workers,  there is no room for other subjects</a:t>
            </a:r>
          </a:p>
          <a:p>
            <a:r>
              <a:rPr lang="en-US" altLang="ja-JP" sz="2400" dirty="0"/>
              <a:t>domestic problems, from beginning to end</a:t>
            </a:r>
          </a:p>
          <a:p>
            <a:r>
              <a:rPr lang="en-US" altLang="ja-JP" sz="2400" dirty="0"/>
              <a:t>International perspectives are weakened</a:t>
            </a:r>
          </a:p>
          <a:p>
            <a:r>
              <a:rPr lang="en-US" altLang="ja-JP" sz="2400" dirty="0"/>
              <a:t>It is necessary to put international social work in the curriculum or construct all classes with international perspectives. </a:t>
            </a: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24</a:t>
            </a:fld>
            <a:endParaRPr lang="en-US" altLang="ja-JP">
              <a:solidFill>
                <a:srgbClr val="000000"/>
              </a:solidFill>
            </a:endParaRPr>
          </a:p>
        </p:txBody>
      </p:sp>
    </p:spTree>
    <p:extLst>
      <p:ext uri="{BB962C8B-B14F-4D97-AF65-F5344CB8AC3E}">
        <p14:creationId xmlns:p14="http://schemas.microsoft.com/office/powerpoint/2010/main" val="14345612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47664" y="836712"/>
            <a:ext cx="6851187" cy="2932558"/>
          </a:xfrm>
        </p:spPr>
        <p:txBody>
          <a:bodyPr>
            <a:normAutofit/>
          </a:bodyPr>
          <a:lstStyle/>
          <a:p>
            <a:r>
              <a:rPr lang="ja-JP" altLang="en-US" sz="4000" dirty="0">
                <a:latin typeface="+mj-ea"/>
              </a:rPr>
              <a:t>２</a:t>
            </a:r>
            <a:r>
              <a:rPr lang="en-US" altLang="ja-JP" sz="4000" dirty="0">
                <a:latin typeface="+mj-ea"/>
              </a:rPr>
              <a:t>. </a:t>
            </a:r>
            <a:r>
              <a:rPr lang="en-US" altLang="ja-JP" sz="4000" dirty="0" err="1"/>
              <a:t>Glocal</a:t>
            </a:r>
            <a:r>
              <a:rPr lang="en-US" altLang="ja-JP" sz="4000" dirty="0"/>
              <a:t> social work needs and issues</a:t>
            </a:r>
            <a:endParaRPr kumimoji="1" lang="ja-JP" altLang="en-US" sz="4000" dirty="0"/>
          </a:p>
        </p:txBody>
      </p:sp>
      <p:sp>
        <p:nvSpPr>
          <p:cNvPr id="3" name="サブタイトル 2"/>
          <p:cNvSpPr>
            <a:spLocks noGrp="1"/>
          </p:cNvSpPr>
          <p:nvPr>
            <p:ph type="subTitle" idx="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pPr>
              <a:defRPr/>
            </a:pPr>
            <a:fld id="{9B6615A7-6F90-41A5-8236-76F0A5E46EF2}" type="slidenum">
              <a:rPr lang="en-US" altLang="ja-JP" smtClean="0">
                <a:solidFill>
                  <a:srgbClr val="000000"/>
                </a:solidFill>
              </a:rPr>
              <a:pPr>
                <a:defRPr/>
              </a:pPr>
              <a:t>25</a:t>
            </a:fld>
            <a:endParaRPr lang="en-US" altLang="ja-JP">
              <a:solidFill>
                <a:srgbClr val="000000"/>
              </a:solidFill>
            </a:endParaRPr>
          </a:p>
        </p:txBody>
      </p:sp>
    </p:spTree>
    <p:extLst>
      <p:ext uri="{BB962C8B-B14F-4D97-AF65-F5344CB8AC3E}">
        <p14:creationId xmlns:p14="http://schemas.microsoft.com/office/powerpoint/2010/main" val="20670832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Influence on local by globalization</a:t>
            </a:r>
            <a:endParaRPr kumimoji="1" lang="ja-JP" altLang="en-US" dirty="0"/>
          </a:p>
        </p:txBody>
      </p:sp>
      <p:sp>
        <p:nvSpPr>
          <p:cNvPr id="3" name="コンテンツ プレースホルダー 2"/>
          <p:cNvSpPr>
            <a:spLocks noGrp="1"/>
          </p:cNvSpPr>
          <p:nvPr>
            <p:ph idx="1"/>
          </p:nvPr>
        </p:nvSpPr>
        <p:spPr>
          <a:xfrm>
            <a:off x="1619673" y="1905000"/>
            <a:ext cx="7128792" cy="4116288"/>
          </a:xfrm>
        </p:spPr>
        <p:txBody>
          <a:bodyPr>
            <a:normAutofit fontScale="92500" lnSpcReduction="10000"/>
          </a:bodyPr>
          <a:lstStyle/>
          <a:p>
            <a:r>
              <a:rPr kumimoji="1" lang="en-US" altLang="ja-JP" sz="2400" dirty="0"/>
              <a:t>Lack of simple workers</a:t>
            </a:r>
          </a:p>
          <a:p>
            <a:r>
              <a:rPr lang="en-US" altLang="ja-JP" sz="2400" dirty="0"/>
              <a:t>Amendment to Immigration Control Act 1989  </a:t>
            </a:r>
            <a:r>
              <a:rPr lang="ja-JP" altLang="en-US" sz="2400" dirty="0"/>
              <a:t>→　</a:t>
            </a:r>
            <a:r>
              <a:rPr lang="en-US" altLang="ja-JP" sz="2400" dirty="0"/>
              <a:t>an ethnic Japanese is a settler</a:t>
            </a:r>
            <a:endParaRPr kumimoji="1" lang="en-US" altLang="ja-JP" sz="2400" dirty="0"/>
          </a:p>
          <a:p>
            <a:r>
              <a:rPr lang="en-US" altLang="ja-JP" sz="2400" dirty="0"/>
              <a:t>The surge in the number of Japanese Brazilians in 90’s</a:t>
            </a:r>
          </a:p>
          <a:p>
            <a:r>
              <a:rPr kumimoji="1" lang="en-US" altLang="ja-JP" sz="2400" dirty="0"/>
              <a:t>From the beginning of immigration, </a:t>
            </a:r>
            <a:r>
              <a:rPr lang="en-US" altLang="ja-JP" sz="2400" dirty="0"/>
              <a:t>non-</a:t>
            </a:r>
            <a:r>
              <a:rPr kumimoji="1" lang="en-US" altLang="ja-JP" sz="2400" dirty="0"/>
              <a:t>regular</a:t>
            </a:r>
            <a:r>
              <a:rPr lang="en-US" altLang="ja-JP" sz="2400" dirty="0"/>
              <a:t> employment, unstable working environment</a:t>
            </a:r>
            <a:endParaRPr kumimoji="1" lang="en-US" altLang="ja-JP" sz="2400" dirty="0"/>
          </a:p>
          <a:p>
            <a:r>
              <a:rPr lang="en-US" altLang="ja-JP" sz="2400" dirty="0"/>
              <a:t>The financial crisis of 2007-2008 </a:t>
            </a:r>
            <a:r>
              <a:rPr lang="ja-JP" altLang="en-US" sz="2400" dirty="0"/>
              <a:t>→　</a:t>
            </a:r>
            <a:r>
              <a:rPr lang="en-US" altLang="ja-JP" sz="2400" dirty="0"/>
              <a:t>lay off of temporary workers</a:t>
            </a:r>
          </a:p>
          <a:p>
            <a:r>
              <a:rPr lang="en-US" altLang="ja-JP" sz="2400" dirty="0"/>
              <a:t>immigrant problem</a:t>
            </a:r>
            <a:r>
              <a:rPr lang="ja-JP" altLang="en-US" sz="2400" dirty="0"/>
              <a:t>　→　</a:t>
            </a:r>
            <a:r>
              <a:rPr lang="en-US" altLang="ja-JP" sz="2400" dirty="0"/>
              <a:t>non-regular employment problem</a:t>
            </a:r>
          </a:p>
          <a:p>
            <a:endParaRPr lang="en-US" altLang="ja-JP"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26</a:t>
            </a:fld>
            <a:endParaRPr lang="en-US" altLang="ja-JP">
              <a:solidFill>
                <a:srgbClr val="000000"/>
              </a:solidFill>
            </a:endParaRPr>
          </a:p>
        </p:txBody>
      </p:sp>
    </p:spTree>
    <p:extLst>
      <p:ext uri="{BB962C8B-B14F-4D97-AF65-F5344CB8AC3E}">
        <p14:creationId xmlns:p14="http://schemas.microsoft.com/office/powerpoint/2010/main" val="11217829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07704" y="418994"/>
            <a:ext cx="6914728" cy="1500336"/>
          </a:xfrm>
        </p:spPr>
        <p:txBody>
          <a:bodyPr>
            <a:normAutofit fontScale="90000"/>
          </a:bodyPr>
          <a:lstStyle/>
          <a:p>
            <a:r>
              <a:rPr lang="en-US" altLang="ja-JP" sz="4000" dirty="0"/>
              <a:t>Expand acceptance of foreign workers</a:t>
            </a:r>
            <a:br>
              <a:rPr lang="ja-JP" altLang="en-US" dirty="0"/>
            </a:br>
            <a:endParaRPr kumimoji="1" lang="ja-JP" altLang="en-US" dirty="0"/>
          </a:p>
        </p:txBody>
      </p:sp>
      <p:sp>
        <p:nvSpPr>
          <p:cNvPr id="3" name="コンテンツ プレースホルダー 2"/>
          <p:cNvSpPr>
            <a:spLocks noGrp="1"/>
          </p:cNvSpPr>
          <p:nvPr>
            <p:ph idx="1"/>
          </p:nvPr>
        </p:nvSpPr>
        <p:spPr>
          <a:xfrm>
            <a:off x="1531388" y="1919330"/>
            <a:ext cx="7416823" cy="4968552"/>
          </a:xfrm>
        </p:spPr>
        <p:txBody>
          <a:bodyPr>
            <a:normAutofit/>
          </a:bodyPr>
          <a:lstStyle/>
          <a:p>
            <a:r>
              <a:rPr lang="en-US" altLang="ja-JP" sz="2000" dirty="0"/>
              <a:t>Undeveloped system and organization to support foreign workers</a:t>
            </a:r>
          </a:p>
          <a:p>
            <a:r>
              <a:rPr lang="en-US" altLang="ja-JP" sz="2000" dirty="0"/>
              <a:t>Amendment to Immigration Control and Refugee Recognition Act in 2018                                                   Status of residence “Technical Intern Training”</a:t>
            </a:r>
          </a:p>
          <a:p>
            <a:r>
              <a:rPr lang="en-US" altLang="ja-JP" sz="2000" dirty="0"/>
              <a:t>By 2050,  more than 500,000 foreign workers will be accepted.</a:t>
            </a:r>
          </a:p>
          <a:p>
            <a:r>
              <a:rPr lang="en-US" altLang="ja-JP" sz="2000" dirty="0"/>
              <a:t>In the field of care for the elderly, by amending Technical Intern Training Program(TITP), foreign care workers will be welcomed.</a:t>
            </a:r>
          </a:p>
          <a:p>
            <a:r>
              <a:rPr lang="en-US" altLang="ja-JP" sz="2000" dirty="0"/>
              <a:t>50,000 to 60,000 care workers will be accepted within 5 years.</a:t>
            </a:r>
          </a:p>
          <a:p>
            <a:endParaRPr lang="ja-JP" altLang="en-US" sz="2000"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27</a:t>
            </a:fld>
            <a:endParaRPr lang="en-US" altLang="ja-JP">
              <a:solidFill>
                <a:srgbClr val="000000"/>
              </a:solidFill>
            </a:endParaRPr>
          </a:p>
        </p:txBody>
      </p:sp>
    </p:spTree>
    <p:extLst>
      <p:ext uri="{BB962C8B-B14F-4D97-AF65-F5344CB8AC3E}">
        <p14:creationId xmlns:p14="http://schemas.microsoft.com/office/powerpoint/2010/main" val="13233964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672" y="476672"/>
            <a:ext cx="7272807" cy="1656928"/>
          </a:xfrm>
        </p:spPr>
        <p:txBody>
          <a:bodyPr>
            <a:normAutofit fontScale="90000"/>
          </a:bodyPr>
          <a:lstStyle/>
          <a:p>
            <a:r>
              <a:rPr lang="en-US" altLang="ja-JP" sz="4000" dirty="0"/>
              <a:t>Not able to respond to </a:t>
            </a:r>
            <a:r>
              <a:rPr lang="en-US" altLang="ja-JP" sz="4000" dirty="0" err="1"/>
              <a:t>glocal</a:t>
            </a:r>
            <a:r>
              <a:rPr lang="en-US" altLang="ja-JP" sz="4000" dirty="0"/>
              <a:t> social work needs</a:t>
            </a:r>
            <a:br>
              <a:rPr lang="ja-JP" altLang="en-US" dirty="0"/>
            </a:br>
            <a:endParaRPr kumimoji="1" lang="ja-JP" altLang="en-US" dirty="0"/>
          </a:p>
        </p:txBody>
      </p:sp>
      <p:sp>
        <p:nvSpPr>
          <p:cNvPr id="3" name="コンテンツ プレースホルダー 2"/>
          <p:cNvSpPr>
            <a:spLocks noGrp="1"/>
          </p:cNvSpPr>
          <p:nvPr>
            <p:ph idx="1"/>
          </p:nvPr>
        </p:nvSpPr>
        <p:spPr>
          <a:xfrm>
            <a:off x="1619673" y="1916832"/>
            <a:ext cx="7272806" cy="4608512"/>
          </a:xfrm>
        </p:spPr>
        <p:txBody>
          <a:bodyPr/>
          <a:lstStyle/>
          <a:p>
            <a:r>
              <a:rPr lang="en-US" altLang="ja-JP" sz="2000" dirty="0"/>
              <a:t>Problems of foreigners have been separated from ordinary social work field in Japan.  Those have been excluded from Japanese social welfare.</a:t>
            </a:r>
          </a:p>
          <a:p>
            <a:r>
              <a:rPr lang="en-US" altLang="ja-JP" sz="2000" dirty="0"/>
              <a:t>Medical treatment for foreign workers and migrants, social security, housing, education, etc.                        Social worker’s role is to work with all kinds of problems of daily life and help them to solve the problem.</a:t>
            </a:r>
          </a:p>
          <a:p>
            <a:r>
              <a:rPr lang="en-US" altLang="ja-JP" sz="2000" dirty="0"/>
              <a:t>In reality, the Japanese language supporters, NPO stuff and volunteers help those migrants’ problems, and not social workers.</a:t>
            </a:r>
          </a:p>
          <a:p>
            <a:r>
              <a:rPr lang="en-US" altLang="ja-JP" sz="2000" dirty="0"/>
              <a:t>Important tasks to train multicultural social worker</a:t>
            </a:r>
          </a:p>
          <a:p>
            <a:endParaRPr lang="ja-JP" altLang="en-US" sz="2000" dirty="0"/>
          </a:p>
          <a:p>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28</a:t>
            </a:fld>
            <a:endParaRPr lang="en-US" altLang="ja-JP">
              <a:solidFill>
                <a:srgbClr val="000000"/>
              </a:solidFill>
            </a:endParaRPr>
          </a:p>
        </p:txBody>
      </p:sp>
    </p:spTree>
    <p:extLst>
      <p:ext uri="{BB962C8B-B14F-4D97-AF65-F5344CB8AC3E}">
        <p14:creationId xmlns:p14="http://schemas.microsoft.com/office/powerpoint/2010/main" val="18184639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59632" y="2514601"/>
            <a:ext cx="7560840" cy="2282551"/>
          </a:xfrm>
        </p:spPr>
        <p:txBody>
          <a:bodyPr>
            <a:noAutofit/>
          </a:bodyPr>
          <a:lstStyle/>
          <a:p>
            <a:r>
              <a:rPr lang="ja-JP" altLang="en-US" sz="4000" dirty="0"/>
              <a:t>３</a:t>
            </a:r>
            <a:r>
              <a:rPr lang="en-US" altLang="ja-JP" sz="4000" dirty="0"/>
              <a:t>. Responses for those issues and future challenges</a:t>
            </a:r>
            <a:br>
              <a:rPr lang="en-US" altLang="ja-JP" sz="4000" dirty="0"/>
            </a:br>
            <a:br>
              <a:rPr lang="en-US" altLang="ja-JP" sz="4000" dirty="0"/>
            </a:br>
            <a:endParaRPr kumimoji="1" lang="ja-JP" altLang="en-US" sz="4000" dirty="0"/>
          </a:p>
        </p:txBody>
      </p:sp>
      <p:sp>
        <p:nvSpPr>
          <p:cNvPr id="4" name="スライド番号プレースホルダー 3"/>
          <p:cNvSpPr>
            <a:spLocks noGrp="1"/>
          </p:cNvSpPr>
          <p:nvPr>
            <p:ph type="sldNum" sz="quarter" idx="12"/>
          </p:nvPr>
        </p:nvSpPr>
        <p:spPr/>
        <p:txBody>
          <a:bodyPr/>
          <a:lstStyle/>
          <a:p>
            <a:pPr>
              <a:defRPr/>
            </a:pPr>
            <a:fld id="{9B6615A7-6F90-41A5-8236-76F0A5E46EF2}" type="slidenum">
              <a:rPr lang="en-US" altLang="ja-JP" smtClean="0">
                <a:solidFill>
                  <a:srgbClr val="000000"/>
                </a:solidFill>
              </a:rPr>
              <a:pPr>
                <a:defRPr/>
              </a:pPr>
              <a:t>29</a:t>
            </a:fld>
            <a:endParaRPr lang="en-US" altLang="ja-JP">
              <a:solidFill>
                <a:srgbClr val="000000"/>
              </a:solidFill>
            </a:endParaRPr>
          </a:p>
        </p:txBody>
      </p:sp>
    </p:spTree>
    <p:extLst>
      <p:ext uri="{BB962C8B-B14F-4D97-AF65-F5344CB8AC3E}">
        <p14:creationId xmlns:p14="http://schemas.microsoft.com/office/powerpoint/2010/main" val="30823260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47664" y="1412776"/>
            <a:ext cx="6816475" cy="2478805"/>
          </a:xfrm>
        </p:spPr>
        <p:txBody>
          <a:bodyPr>
            <a:normAutofit/>
          </a:bodyPr>
          <a:lstStyle/>
          <a:p>
            <a:r>
              <a:rPr kumimoji="1" lang="en-US" altLang="ja-JP" sz="4000" dirty="0"/>
              <a:t>1.  </a:t>
            </a:r>
            <a:r>
              <a:rPr lang="en-US" altLang="ja-JP" sz="4000" dirty="0"/>
              <a:t>Current status of social work education in Japan</a:t>
            </a:r>
            <a:br>
              <a:rPr lang="en-US" altLang="ja-JP" sz="4000" dirty="0"/>
            </a:br>
            <a:endParaRPr kumimoji="1" lang="ja-JP" altLang="en-US" sz="4000" dirty="0"/>
          </a:p>
        </p:txBody>
      </p:sp>
      <p:sp>
        <p:nvSpPr>
          <p:cNvPr id="4" name="スライド番号プレースホルダー 3"/>
          <p:cNvSpPr>
            <a:spLocks noGrp="1"/>
          </p:cNvSpPr>
          <p:nvPr>
            <p:ph type="sldNum" sz="quarter" idx="12"/>
          </p:nvPr>
        </p:nvSpPr>
        <p:spPr/>
        <p:txBody>
          <a:bodyPr/>
          <a:lstStyle/>
          <a:p>
            <a:pPr>
              <a:defRPr/>
            </a:pPr>
            <a:fld id="{9B6615A7-6F90-41A5-8236-76F0A5E46EF2}" type="slidenum">
              <a:rPr lang="en-US" altLang="ja-JP" smtClean="0">
                <a:solidFill>
                  <a:srgbClr val="000000"/>
                </a:solidFill>
              </a:rPr>
              <a:pPr>
                <a:defRPr/>
              </a:pPr>
              <a:t>3</a:t>
            </a:fld>
            <a:endParaRPr lang="en-US" altLang="ja-JP">
              <a:solidFill>
                <a:srgbClr val="000000"/>
              </a:solidFill>
            </a:endParaRPr>
          </a:p>
        </p:txBody>
      </p:sp>
    </p:spTree>
    <p:extLst>
      <p:ext uri="{BB962C8B-B14F-4D97-AF65-F5344CB8AC3E}">
        <p14:creationId xmlns:p14="http://schemas.microsoft.com/office/powerpoint/2010/main" val="13461910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31640" y="332656"/>
            <a:ext cx="7667359" cy="1430609"/>
          </a:xfrm>
        </p:spPr>
        <p:txBody>
          <a:bodyPr>
            <a:noAutofit/>
          </a:bodyPr>
          <a:lstStyle/>
          <a:p>
            <a:r>
              <a:rPr kumimoji="1" lang="en-US" altLang="ja-JP" dirty="0"/>
              <a:t>It is necessary to put international perspectives in all subjects</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sz="2000" dirty="0"/>
              <a:t>Due to the globalization, various problems have been risen in Japan, such as status of residence of foreign workers, employment, medical treatment, housing, education, divorce, DV, etc. </a:t>
            </a:r>
          </a:p>
          <a:p>
            <a:r>
              <a:rPr lang="en-US" altLang="ja-JP" sz="2000" dirty="0"/>
              <a:t>Only by the subject “International welfare” cannot solve the problem.  We need social worker who can deal with foreign affairs in any field of social work.</a:t>
            </a:r>
          </a:p>
          <a:p>
            <a:r>
              <a:rPr lang="en-US" altLang="ja-JP" sz="2000" dirty="0"/>
              <a:t>In the time of globalization, we need to incorporate international perspectives in all social work field.</a:t>
            </a:r>
          </a:p>
          <a:p>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30</a:t>
            </a:fld>
            <a:endParaRPr lang="en-US" altLang="ja-JP">
              <a:solidFill>
                <a:srgbClr val="000000"/>
              </a:solidFill>
            </a:endParaRPr>
          </a:p>
        </p:txBody>
      </p:sp>
    </p:spTree>
    <p:extLst>
      <p:ext uri="{BB962C8B-B14F-4D97-AF65-F5344CB8AC3E}">
        <p14:creationId xmlns:p14="http://schemas.microsoft.com/office/powerpoint/2010/main" val="7517706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Train social workers adapted to globalization age</a:t>
            </a:r>
            <a:endParaRPr kumimoji="1" lang="ja-JP" altLang="en-US" dirty="0"/>
          </a:p>
        </p:txBody>
      </p:sp>
      <p:sp>
        <p:nvSpPr>
          <p:cNvPr id="3" name="コンテンツ プレースホルダー 2"/>
          <p:cNvSpPr>
            <a:spLocks noGrp="1"/>
          </p:cNvSpPr>
          <p:nvPr>
            <p:ph idx="1"/>
          </p:nvPr>
        </p:nvSpPr>
        <p:spPr>
          <a:xfrm>
            <a:off x="1547664" y="2132856"/>
            <a:ext cx="6986737" cy="4248472"/>
          </a:xfrm>
        </p:spPr>
        <p:txBody>
          <a:bodyPr>
            <a:normAutofit/>
          </a:bodyPr>
          <a:lstStyle/>
          <a:p>
            <a:r>
              <a:rPr lang="en-US" altLang="ja-JP" sz="2400" dirty="0"/>
              <a:t>In the field of children, people with handicapped, older adults, health and medicine, women, we need both global and local perspectives.  As a method, it is desirable to adapt </a:t>
            </a:r>
            <a:r>
              <a:rPr lang="en-US" altLang="ja-JP" sz="2400" dirty="0" err="1"/>
              <a:t>glocal</a:t>
            </a:r>
            <a:r>
              <a:rPr lang="en-US" altLang="ja-JP" sz="2400" dirty="0"/>
              <a:t> approach.</a:t>
            </a:r>
          </a:p>
          <a:p>
            <a:r>
              <a:rPr lang="en-US" altLang="ja-JP" sz="2400" dirty="0"/>
              <a:t>Since it is not realistic to set up independent subject of international social work, we should take </a:t>
            </a:r>
            <a:r>
              <a:rPr lang="en-US" altLang="ja-JP" sz="2400" dirty="0" err="1"/>
              <a:t>glocal</a:t>
            </a:r>
            <a:r>
              <a:rPr lang="en-US" altLang="ja-JP" sz="2400" dirty="0"/>
              <a:t> approach which make much of both global and local at the same time, and train social workers who can fit to globalized society.</a:t>
            </a:r>
            <a:endParaRPr lang="ja-JP" altLang="en-US" sz="2400" dirty="0"/>
          </a:p>
          <a:p>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31</a:t>
            </a:fld>
            <a:endParaRPr lang="en-US" altLang="ja-JP">
              <a:solidFill>
                <a:srgbClr val="000000"/>
              </a:solidFill>
            </a:endParaRPr>
          </a:p>
        </p:txBody>
      </p:sp>
    </p:spTree>
    <p:extLst>
      <p:ext uri="{BB962C8B-B14F-4D97-AF65-F5344CB8AC3E}">
        <p14:creationId xmlns:p14="http://schemas.microsoft.com/office/powerpoint/2010/main" val="36300919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Future Issues</a:t>
            </a:r>
            <a:endParaRPr kumimoji="1" lang="ja-JP" altLang="en-US" dirty="0"/>
          </a:p>
        </p:txBody>
      </p:sp>
      <p:sp>
        <p:nvSpPr>
          <p:cNvPr id="3" name="コンテンツ プレースホルダー 2"/>
          <p:cNvSpPr>
            <a:spLocks noGrp="1"/>
          </p:cNvSpPr>
          <p:nvPr>
            <p:ph idx="1"/>
          </p:nvPr>
        </p:nvSpPr>
        <p:spPr>
          <a:xfrm>
            <a:off x="1691680" y="1844824"/>
            <a:ext cx="6984775" cy="4032448"/>
          </a:xfrm>
        </p:spPr>
        <p:txBody>
          <a:bodyPr>
            <a:noAutofit/>
          </a:bodyPr>
          <a:lstStyle/>
          <a:p>
            <a:r>
              <a:rPr lang="en-US" altLang="ja-JP" sz="2400" dirty="0"/>
              <a:t>Promote understanding of importance of </a:t>
            </a:r>
            <a:r>
              <a:rPr lang="en-US" altLang="ja-JP" sz="2400" dirty="0" err="1"/>
              <a:t>glocal</a:t>
            </a:r>
            <a:r>
              <a:rPr lang="en-US" altLang="ja-JP" sz="2400" dirty="0"/>
              <a:t> approach </a:t>
            </a:r>
            <a:r>
              <a:rPr lang="en-US" altLang="ja-JP" sz="2400"/>
              <a:t>which emphasizes linking </a:t>
            </a:r>
            <a:r>
              <a:rPr lang="en-US" altLang="ja-JP" sz="2400" dirty="0"/>
              <a:t>problems of global and local</a:t>
            </a:r>
          </a:p>
          <a:p>
            <a:r>
              <a:rPr lang="en-US" altLang="ja-JP" sz="2400" dirty="0"/>
              <a:t>It is necessary to rebuild the contents and methods of social work education by integrating the results of practice and research</a:t>
            </a:r>
          </a:p>
          <a:p>
            <a:r>
              <a:rPr lang="en-US" altLang="ja-JP" sz="2400" dirty="0"/>
              <a:t>Actual contents and pedagogy should be developed jointly by interdisciplinary educators, researchers, and practitioners. </a:t>
            </a:r>
            <a:endParaRPr lang="ja-JP" altLang="en-US" sz="2400" dirty="0"/>
          </a:p>
          <a:p>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32</a:t>
            </a:fld>
            <a:endParaRPr lang="en-US" altLang="ja-JP">
              <a:solidFill>
                <a:srgbClr val="000000"/>
              </a:solidFill>
            </a:endParaRPr>
          </a:p>
        </p:txBody>
      </p:sp>
    </p:spTree>
    <p:extLst>
      <p:ext uri="{BB962C8B-B14F-4D97-AF65-F5344CB8AC3E}">
        <p14:creationId xmlns:p14="http://schemas.microsoft.com/office/powerpoint/2010/main" val="64633338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3648" y="1299924"/>
            <a:ext cx="7416824" cy="1944216"/>
          </a:xfrm>
        </p:spPr>
        <p:txBody>
          <a:bodyPr/>
          <a:lstStyle/>
          <a:p>
            <a:r>
              <a:rPr kumimoji="1" lang="en-US" altLang="ja-JP" dirty="0"/>
              <a:t>Thank you for your attention.</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5A040A70-9A7B-48A7-9E62-E6B514FAFE1F}" type="slidenum">
              <a:rPr lang="en-US" altLang="ja-JP" smtClean="0">
                <a:solidFill>
                  <a:srgbClr val="000000"/>
                </a:solidFill>
              </a:rPr>
              <a:pPr>
                <a:defRPr/>
              </a:pPr>
              <a:t>33</a:t>
            </a:fld>
            <a:endParaRPr lang="en-US" altLang="ja-JP">
              <a:solidFill>
                <a:srgbClr val="000000"/>
              </a:solidFill>
            </a:endParaRPr>
          </a:p>
        </p:txBody>
      </p:sp>
    </p:spTree>
    <p:extLst>
      <p:ext uri="{BB962C8B-B14F-4D97-AF65-F5344CB8AC3E}">
        <p14:creationId xmlns:p14="http://schemas.microsoft.com/office/powerpoint/2010/main" val="18432428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03648" y="548680"/>
            <a:ext cx="7920879" cy="1356320"/>
          </a:xfrm>
        </p:spPr>
        <p:txBody>
          <a:bodyPr>
            <a:normAutofit/>
          </a:bodyPr>
          <a:lstStyle/>
          <a:p>
            <a:r>
              <a:rPr lang="en-US" altLang="ja-JP" dirty="0">
                <a:latin typeface="+mj-ea"/>
              </a:rPr>
              <a:t>University social work curriculum</a:t>
            </a:r>
            <a:endParaRPr kumimoji="1" lang="ja-JP" altLang="en-US" dirty="0"/>
          </a:p>
        </p:txBody>
      </p:sp>
      <p:sp>
        <p:nvSpPr>
          <p:cNvPr id="3" name="コンテンツ プレースホルダー 2"/>
          <p:cNvSpPr>
            <a:spLocks noGrp="1"/>
          </p:cNvSpPr>
          <p:nvPr>
            <p:ph idx="1"/>
          </p:nvPr>
        </p:nvSpPr>
        <p:spPr>
          <a:xfrm>
            <a:off x="1096207" y="1905000"/>
            <a:ext cx="7580250" cy="4548336"/>
          </a:xfrm>
        </p:spPr>
        <p:txBody>
          <a:bodyPr>
            <a:normAutofit fontScale="85000" lnSpcReduction="20000"/>
          </a:bodyPr>
          <a:lstStyle/>
          <a:p>
            <a:pPr>
              <a:buFont typeface="Wingdings" panose="05000000000000000000" pitchFamily="2" charset="2"/>
              <a:buChar char="u"/>
            </a:pPr>
            <a:r>
              <a:rPr lang="en-US" altLang="ja-JP" sz="2400" dirty="0">
                <a:latin typeface="+mj-ea"/>
              </a:rPr>
              <a:t>Under the guidance of the Ministry of Education</a:t>
            </a:r>
          </a:p>
          <a:p>
            <a:pPr marL="0" indent="0">
              <a:buNone/>
            </a:pPr>
            <a:r>
              <a:rPr lang="en-US" altLang="ja-JP" sz="2400" dirty="0">
                <a:latin typeface="+mj-ea"/>
              </a:rPr>
              <a:t>The standard set by Ministry of Education (2007)</a:t>
            </a:r>
          </a:p>
          <a:p>
            <a:pPr marL="0" indent="0">
              <a:buNone/>
            </a:pPr>
            <a:r>
              <a:rPr lang="en-US" altLang="ja-JP" sz="2400" dirty="0">
                <a:latin typeface="+mj-ea"/>
              </a:rPr>
              <a:t>The Purpose of human resource development should be written in a school regulation.</a:t>
            </a:r>
          </a:p>
          <a:p>
            <a:pPr marL="0" indent="0">
              <a:buNone/>
            </a:pPr>
            <a:r>
              <a:rPr lang="en-US" altLang="ja-JP" sz="2400" dirty="0">
                <a:latin typeface="+mj-ea"/>
              </a:rPr>
              <a:t>Bachelor’s Degree in Social Work</a:t>
            </a:r>
            <a:r>
              <a:rPr lang="ja-JP" altLang="en-US" sz="2400" dirty="0">
                <a:latin typeface="+mj-ea"/>
              </a:rPr>
              <a:t>　（</a:t>
            </a:r>
            <a:r>
              <a:rPr lang="en-US" altLang="ja-JP" sz="2400" dirty="0">
                <a:latin typeface="+mj-ea"/>
              </a:rPr>
              <a:t>DP,CP,AP)</a:t>
            </a:r>
          </a:p>
          <a:p>
            <a:pPr>
              <a:buFont typeface="Wingdings" panose="05000000000000000000" pitchFamily="2" charset="2"/>
              <a:buChar char="u"/>
            </a:pPr>
            <a:endParaRPr lang="en-US" altLang="ja-JP" sz="2400" dirty="0">
              <a:latin typeface="+mj-ea"/>
            </a:endParaRPr>
          </a:p>
          <a:p>
            <a:pPr>
              <a:buFont typeface="Wingdings" panose="05000000000000000000" pitchFamily="2" charset="2"/>
              <a:buChar char="u"/>
            </a:pPr>
            <a:r>
              <a:rPr lang="en-US" altLang="ja-JP" sz="2400" dirty="0">
                <a:latin typeface="+mj-ea"/>
              </a:rPr>
              <a:t>Under the guidance of the Ministry of Health, Labor and welfare </a:t>
            </a:r>
          </a:p>
          <a:p>
            <a:pPr marL="0" indent="0">
              <a:buNone/>
            </a:pPr>
            <a:r>
              <a:rPr lang="en-US" altLang="ja-JP" sz="2400" dirty="0">
                <a:latin typeface="+mj-ea"/>
              </a:rPr>
              <a:t>Educational curriculum for training certified social workers </a:t>
            </a:r>
          </a:p>
          <a:p>
            <a:pPr marL="0" indent="0">
              <a:buNone/>
            </a:pPr>
            <a:r>
              <a:rPr lang="en-US" altLang="ja-JP" sz="2400" dirty="0">
                <a:latin typeface="+mj-ea"/>
              </a:rPr>
              <a:t>revised in 2007</a:t>
            </a:r>
          </a:p>
          <a:p>
            <a:pPr marL="0" indent="0">
              <a:buNone/>
            </a:pPr>
            <a:r>
              <a:rPr lang="en-US" altLang="ja-JP" sz="2400" dirty="0">
                <a:latin typeface="+mj-ea"/>
              </a:rPr>
              <a:t>Now review is under consideration  </a:t>
            </a:r>
            <a:r>
              <a:rPr lang="ja-JP" altLang="en-US" sz="2400" dirty="0">
                <a:latin typeface="+mj-ea"/>
              </a:rPr>
              <a:t>→　</a:t>
            </a:r>
            <a:r>
              <a:rPr lang="en-US" altLang="ja-JP" sz="2400" dirty="0">
                <a:latin typeface="+mj-ea"/>
              </a:rPr>
              <a:t>2020</a:t>
            </a:r>
            <a:r>
              <a:rPr lang="ja-JP" altLang="en-US" sz="2400" dirty="0">
                <a:latin typeface="+mj-ea"/>
              </a:rPr>
              <a:t>？</a:t>
            </a:r>
            <a:endParaRPr lang="en-US" altLang="ja-JP" sz="2400" dirty="0">
              <a:latin typeface="+mj-ea"/>
            </a:endParaRPr>
          </a:p>
          <a:p>
            <a:pPr marL="0" indent="0">
              <a:buNone/>
            </a:pPr>
            <a:r>
              <a:rPr lang="en-US" altLang="ja-JP" sz="2400" dirty="0">
                <a:latin typeface="+mj-ea"/>
              </a:rPr>
              <a:t>Qualification for certified social worker’s national examination</a:t>
            </a:r>
            <a:endParaRPr lang="en-US" altLang="ja-JP" dirty="0">
              <a:latin typeface="+mj-ea"/>
            </a:endParaRPr>
          </a:p>
          <a:p>
            <a:pPr marL="0" indent="0">
              <a:buNone/>
            </a:pPr>
            <a:endParaRPr lang="en-US" altLang="ja-JP" dirty="0">
              <a:latin typeface="+mj-ea"/>
            </a:endParaRPr>
          </a:p>
          <a:p>
            <a:pPr marL="0" indent="0">
              <a:buNone/>
            </a:pPr>
            <a:endParaRPr lang="en-US" altLang="ja-JP" dirty="0">
              <a:latin typeface="+mj-ea"/>
            </a:endParaRPr>
          </a:p>
          <a:p>
            <a:pPr marL="0" indent="0">
              <a:buNone/>
            </a:pPr>
            <a:endParaRPr lang="en-US" altLang="ja-JP" dirty="0">
              <a:latin typeface="+mj-ea"/>
            </a:endParaRPr>
          </a:p>
          <a:p>
            <a:pPr marL="0" indent="0">
              <a:buNone/>
            </a:pPr>
            <a:endParaRPr lang="en-US" altLang="ja-JP" dirty="0">
              <a:latin typeface="+mj-ea"/>
            </a:endParaRPr>
          </a:p>
          <a:p>
            <a:pPr marL="0" indent="0">
              <a:buNone/>
            </a:pPr>
            <a:endParaRPr lang="en-US" altLang="ja-JP" dirty="0">
              <a:latin typeface="+mj-ea"/>
            </a:endParaRPr>
          </a:p>
          <a:p>
            <a:pPr marL="0" indent="0">
              <a:buNone/>
            </a:pPr>
            <a:endParaRPr lang="en-US" altLang="ja-JP" dirty="0">
              <a:latin typeface="+mj-ea"/>
            </a:endParaRPr>
          </a:p>
          <a:p>
            <a:pPr marL="0" indent="0">
              <a:buNone/>
            </a:pPr>
            <a:endParaRPr lang="en-US" altLang="ja-JP" dirty="0">
              <a:latin typeface="+mj-ea"/>
            </a:endParaRPr>
          </a:p>
          <a:p>
            <a:pPr marL="0" indent="0">
              <a:buNone/>
            </a:pPr>
            <a:endParaRPr lang="en-US" altLang="ja-JP" dirty="0">
              <a:latin typeface="+mj-ea"/>
            </a:endParaRPr>
          </a:p>
          <a:p>
            <a:endParaRPr lang="en-US" altLang="ja-JP" dirty="0">
              <a:latin typeface="+mj-ea"/>
            </a:endParaRPr>
          </a:p>
          <a:p>
            <a:endParaRPr lang="en-US" altLang="ja-JP" dirty="0">
              <a:latin typeface="+mj-ea"/>
            </a:endParaRPr>
          </a:p>
          <a:p>
            <a:endParaRPr lang="en-US" altLang="ja-JP" dirty="0">
              <a:latin typeface="+mj-ea"/>
            </a:endParaRPr>
          </a:p>
          <a:p>
            <a:endParaRPr lang="en-US" altLang="ja-JP" dirty="0">
              <a:latin typeface="+mj-ea"/>
            </a:endParaRPr>
          </a:p>
          <a:p>
            <a:pPr marL="0" indent="0">
              <a:buNone/>
            </a:pPr>
            <a:endParaRPr lang="en-US" altLang="ja-JP" dirty="0">
              <a:latin typeface="+mj-ea"/>
            </a:endParaRPr>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4</a:t>
            </a:fld>
            <a:endParaRPr lang="en-US" altLang="ja-JP">
              <a:solidFill>
                <a:srgbClr val="000000"/>
              </a:solidFill>
            </a:endParaRPr>
          </a:p>
        </p:txBody>
      </p:sp>
    </p:spTree>
    <p:extLst>
      <p:ext uri="{BB962C8B-B14F-4D97-AF65-F5344CB8AC3E}">
        <p14:creationId xmlns:p14="http://schemas.microsoft.com/office/powerpoint/2010/main" val="22582006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672" y="624110"/>
            <a:ext cx="7128791" cy="1436738"/>
          </a:xfrm>
        </p:spPr>
        <p:txBody>
          <a:bodyPr>
            <a:normAutofit fontScale="90000"/>
          </a:bodyPr>
          <a:lstStyle/>
          <a:p>
            <a:r>
              <a:rPr lang="en-US" altLang="ja-JP" dirty="0">
                <a:latin typeface="+mj-ea"/>
              </a:rPr>
              <a:t>Educational curriculum for training certified social workers </a:t>
            </a:r>
          </a:p>
        </p:txBody>
      </p:sp>
      <p:sp>
        <p:nvSpPr>
          <p:cNvPr id="3" name="コンテンツ プレースホルダー 2"/>
          <p:cNvSpPr>
            <a:spLocks noGrp="1"/>
          </p:cNvSpPr>
          <p:nvPr>
            <p:ph idx="1"/>
          </p:nvPr>
        </p:nvSpPr>
        <p:spPr>
          <a:xfrm>
            <a:off x="1619672" y="2276872"/>
            <a:ext cx="7128792" cy="3828256"/>
          </a:xfrm>
        </p:spPr>
        <p:txBody>
          <a:bodyPr>
            <a:noAutofit/>
          </a:bodyPr>
          <a:lstStyle/>
          <a:p>
            <a:r>
              <a:rPr kumimoji="1" lang="en-US" altLang="ja-JP" sz="2400" dirty="0"/>
              <a:t>A </a:t>
            </a:r>
            <a:r>
              <a:rPr lang="en-US" altLang="ja-JP" sz="2400" dirty="0"/>
              <a:t>c</a:t>
            </a:r>
            <a:r>
              <a:rPr kumimoji="1" lang="en-US" altLang="ja-JP" sz="2400" dirty="0"/>
              <a:t>ase of </a:t>
            </a:r>
            <a:r>
              <a:rPr kumimoji="1" lang="en-US" altLang="ja-JP" sz="2400" dirty="0" err="1"/>
              <a:t>Kwansei</a:t>
            </a:r>
            <a:r>
              <a:rPr kumimoji="1" lang="en-US" altLang="ja-JP" sz="2400" dirty="0"/>
              <a:t> </a:t>
            </a:r>
            <a:r>
              <a:rPr kumimoji="1" lang="en-US" altLang="ja-JP" sz="2400" dirty="0" err="1"/>
              <a:t>Gakuin</a:t>
            </a:r>
            <a:r>
              <a:rPr kumimoji="1" lang="en-US" altLang="ja-JP" sz="2400" dirty="0"/>
              <a:t> University</a:t>
            </a:r>
          </a:p>
          <a:p>
            <a:r>
              <a:rPr lang="en-US" altLang="ja-JP" sz="2400" dirty="0"/>
              <a:t>N</a:t>
            </a:r>
            <a:r>
              <a:rPr kumimoji="1" lang="en-US" altLang="ja-JP" sz="2400" dirty="0"/>
              <a:t>ecessary credits to graduate</a:t>
            </a:r>
            <a:r>
              <a:rPr kumimoji="1" lang="ja-JP" altLang="en-US" sz="2400" dirty="0"/>
              <a:t>　</a:t>
            </a:r>
            <a:r>
              <a:rPr kumimoji="1" lang="en-US" altLang="ja-JP" sz="2400" dirty="0"/>
              <a:t>124</a:t>
            </a:r>
          </a:p>
          <a:p>
            <a:r>
              <a:rPr lang="en-US" altLang="ja-JP" sz="2400" dirty="0"/>
              <a:t>Educational curriculum for training CSW           designated subjects are more than 68</a:t>
            </a:r>
          </a:p>
          <a:p>
            <a:r>
              <a:rPr lang="en-US" altLang="ja-JP" sz="2400" dirty="0"/>
              <a:t>90% of the subjects are designated     (except required subjects)</a:t>
            </a:r>
          </a:p>
          <a:p>
            <a:r>
              <a:rPr lang="en-US" altLang="ja-JP" sz="2400" dirty="0"/>
              <a:t>Too many designated subjects,                    No choice for other elective subjects</a:t>
            </a:r>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5</a:t>
            </a:fld>
            <a:endParaRPr lang="en-US" altLang="ja-JP">
              <a:solidFill>
                <a:srgbClr val="000000"/>
              </a:solidFill>
            </a:endParaRPr>
          </a:p>
        </p:txBody>
      </p:sp>
    </p:spTree>
    <p:extLst>
      <p:ext uri="{BB962C8B-B14F-4D97-AF65-F5344CB8AC3E}">
        <p14:creationId xmlns:p14="http://schemas.microsoft.com/office/powerpoint/2010/main" val="2686475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Questionnaire</a:t>
            </a:r>
            <a:br>
              <a:rPr kumimoji="1" lang="en-US" altLang="ja-JP" dirty="0"/>
            </a:br>
            <a:endParaRPr kumimoji="1" lang="ja-JP" altLang="en-US" dirty="0"/>
          </a:p>
        </p:txBody>
      </p:sp>
      <p:sp>
        <p:nvSpPr>
          <p:cNvPr id="3" name="コンテンツ プレースホルダー 2"/>
          <p:cNvSpPr>
            <a:spLocks noGrp="1"/>
          </p:cNvSpPr>
          <p:nvPr>
            <p:ph idx="1"/>
          </p:nvPr>
        </p:nvSpPr>
        <p:spPr>
          <a:xfrm>
            <a:off x="1945201" y="1628800"/>
            <a:ext cx="6589199" cy="4282422"/>
          </a:xfrm>
        </p:spPr>
        <p:txBody>
          <a:bodyPr>
            <a:normAutofit/>
          </a:bodyPr>
          <a:lstStyle/>
          <a:p>
            <a:r>
              <a:rPr lang="en-US" altLang="ja-JP" sz="2400" dirty="0"/>
              <a:t>Subject</a:t>
            </a:r>
            <a:r>
              <a:rPr lang="ja-JP" altLang="en-US" sz="2400" dirty="0"/>
              <a:t>：</a:t>
            </a:r>
            <a:r>
              <a:rPr lang="en-US" altLang="ja-JP" sz="2400" dirty="0"/>
              <a:t>Member schools of JASWE   282</a:t>
            </a:r>
          </a:p>
          <a:p>
            <a:r>
              <a:rPr lang="en-US" altLang="ja-JP" sz="2400" dirty="0"/>
              <a:t>Time</a:t>
            </a:r>
            <a:r>
              <a:rPr lang="ja-JP" altLang="en-US" sz="2400" dirty="0"/>
              <a:t>：</a:t>
            </a:r>
            <a:r>
              <a:rPr lang="en-US" altLang="ja-JP" sz="2400" dirty="0"/>
              <a:t>January to February 2018</a:t>
            </a:r>
          </a:p>
          <a:p>
            <a:r>
              <a:rPr lang="en-US" altLang="ja-JP" sz="2400" dirty="0"/>
              <a:t>Methods</a:t>
            </a:r>
            <a:r>
              <a:rPr lang="ja-JP" altLang="en-US" sz="2400" dirty="0"/>
              <a:t>：</a:t>
            </a:r>
            <a:r>
              <a:rPr lang="en-US" altLang="ja-JP" sz="2400" dirty="0"/>
              <a:t>Internet survey</a:t>
            </a:r>
          </a:p>
          <a:p>
            <a:r>
              <a:rPr lang="en-US" altLang="ja-JP" sz="2400" dirty="0"/>
              <a:t>Reply</a:t>
            </a:r>
            <a:r>
              <a:rPr lang="ja-JP" altLang="en-US" sz="2400" dirty="0"/>
              <a:t>：</a:t>
            </a:r>
            <a:r>
              <a:rPr lang="en-US" altLang="ja-JP" sz="2400" dirty="0"/>
              <a:t>150</a:t>
            </a:r>
            <a:r>
              <a:rPr lang="ja-JP" altLang="ja-JP" sz="2400" dirty="0"/>
              <a:t>（</a:t>
            </a:r>
            <a:r>
              <a:rPr lang="en-US" altLang="ja-JP" sz="2400" dirty="0"/>
              <a:t>response rate 53.2</a:t>
            </a:r>
            <a:r>
              <a:rPr lang="ja-JP" altLang="ja-JP" sz="2400" dirty="0"/>
              <a:t>％）</a:t>
            </a:r>
            <a:endParaRPr lang="en-US" altLang="ja-JP" sz="2400" dirty="0"/>
          </a:p>
          <a:p>
            <a:r>
              <a:rPr lang="en-US" altLang="ja-JP" sz="2400" dirty="0"/>
              <a:t>In the questionnaire, the term “a subject related to international social work” is used since “international social work” is not yet established.</a:t>
            </a: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6</a:t>
            </a:fld>
            <a:endParaRPr lang="en-US" altLang="ja-JP">
              <a:solidFill>
                <a:srgbClr val="000000"/>
              </a:solidFill>
            </a:endParaRPr>
          </a:p>
        </p:txBody>
      </p:sp>
    </p:spTree>
    <p:extLst>
      <p:ext uri="{BB962C8B-B14F-4D97-AF65-F5344CB8AC3E}">
        <p14:creationId xmlns:p14="http://schemas.microsoft.com/office/powerpoint/2010/main" val="25961202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19672" y="620688"/>
            <a:ext cx="7200799" cy="1584176"/>
          </a:xfrm>
        </p:spPr>
        <p:txBody>
          <a:bodyPr>
            <a:noAutofit/>
          </a:bodyPr>
          <a:lstStyle/>
          <a:p>
            <a:r>
              <a:rPr kumimoji="0" lang="en-US" altLang="ja-JP" dirty="0">
                <a:cs typeface="Times New Roman" panose="02020603050405020304" pitchFamily="18" charset="0"/>
              </a:rPr>
              <a:t>Provide a subject within the </a:t>
            </a:r>
            <a:r>
              <a:rPr lang="en-US" altLang="ja-JP" dirty="0"/>
              <a:t>educational curriculum for training certified social workers </a:t>
            </a:r>
            <a:r>
              <a:rPr kumimoji="0" lang="en-US" altLang="ja-JP" dirty="0">
                <a:cs typeface="Times New Roman" panose="02020603050405020304" pitchFamily="18" charset="0"/>
              </a:rPr>
              <a:t> </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7</a:t>
            </a:fld>
            <a:endParaRPr lang="en-US" altLang="ja-JP">
              <a:solidFill>
                <a:srgbClr val="000000"/>
              </a:solidFill>
            </a:endParaRPr>
          </a:p>
        </p:txBody>
      </p:sp>
      <p:sp>
        <p:nvSpPr>
          <p:cNvPr id="3" name="テキスト ボックス 2"/>
          <p:cNvSpPr txBox="1"/>
          <p:nvPr/>
        </p:nvSpPr>
        <p:spPr>
          <a:xfrm>
            <a:off x="1835696" y="4293096"/>
            <a:ext cx="6552728" cy="1477328"/>
          </a:xfrm>
          <a:prstGeom prst="rect">
            <a:avLst/>
          </a:prstGeom>
          <a:noFill/>
        </p:spPr>
        <p:txBody>
          <a:bodyPr wrap="square" rtlCol="0">
            <a:spAutoFit/>
          </a:bodyPr>
          <a:lstStyle/>
          <a:p>
            <a:r>
              <a:rPr lang="en-US" altLang="ja-JP" sz="2400" dirty="0"/>
              <a:t>Only 36% of the schools provide a subject related to international social work within the training course curriculum.</a:t>
            </a:r>
            <a:r>
              <a:rPr lang="ja-JP" altLang="ja-JP" sz="2400" dirty="0"/>
              <a:t> </a:t>
            </a:r>
          </a:p>
          <a:p>
            <a:endParaRPr kumimoji="1" lang="ja-JP" altLang="en-US" dirty="0"/>
          </a:p>
        </p:txBody>
      </p:sp>
      <p:sp>
        <p:nvSpPr>
          <p:cNvPr id="5" name="テキスト ボックス 4"/>
          <p:cNvSpPr txBox="1"/>
          <p:nvPr/>
        </p:nvSpPr>
        <p:spPr>
          <a:xfrm>
            <a:off x="1979712" y="2636912"/>
            <a:ext cx="5040560" cy="1077218"/>
          </a:xfrm>
          <a:prstGeom prst="rect">
            <a:avLst/>
          </a:prstGeom>
          <a:noFill/>
        </p:spPr>
        <p:txBody>
          <a:bodyPr wrap="square" rtlCol="0">
            <a:spAutoFit/>
          </a:bodyPr>
          <a:lstStyle/>
          <a:p>
            <a:r>
              <a:rPr kumimoji="1" lang="en-US" altLang="ja-JP" sz="3200" dirty="0"/>
              <a:t>Yes               54 (36%)</a:t>
            </a:r>
          </a:p>
          <a:p>
            <a:r>
              <a:rPr kumimoji="1" lang="en-US" altLang="ja-JP" sz="3200" dirty="0"/>
              <a:t>No                96 (64%)</a:t>
            </a:r>
            <a:endParaRPr kumimoji="1" lang="ja-JP" altLang="en-US" sz="3200" dirty="0"/>
          </a:p>
        </p:txBody>
      </p:sp>
    </p:spTree>
    <p:extLst>
      <p:ext uri="{BB962C8B-B14F-4D97-AF65-F5344CB8AC3E}">
        <p14:creationId xmlns:p14="http://schemas.microsoft.com/office/powerpoint/2010/main" val="119330541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63688" y="362531"/>
            <a:ext cx="7019287" cy="1580754"/>
          </a:xfrm>
        </p:spPr>
        <p:txBody>
          <a:bodyPr/>
          <a:lstStyle/>
          <a:p>
            <a:r>
              <a:rPr lang="en-US" altLang="ja-JP" dirty="0"/>
              <a:t>Required or Elective</a:t>
            </a:r>
            <a:br>
              <a:rPr lang="en-US" altLang="ja-JP" dirty="0"/>
            </a:br>
            <a:r>
              <a:rPr lang="ja-JP" altLang="en-US" dirty="0"/>
              <a:t>（</a:t>
            </a:r>
            <a:r>
              <a:rPr lang="en-US" altLang="ja-JP" dirty="0"/>
              <a:t>number of subjects</a:t>
            </a:r>
            <a:r>
              <a:rPr lang="ja-JP" altLang="en-US" dirty="0"/>
              <a:t>＝</a:t>
            </a:r>
            <a:r>
              <a:rPr lang="en-US" altLang="ja-JP" dirty="0"/>
              <a:t>118</a:t>
            </a:r>
            <a:r>
              <a:rPr lang="ja-JP" altLang="en-US" dirty="0"/>
              <a:t>）</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8</a:t>
            </a:fld>
            <a:endParaRPr lang="en-US" altLang="ja-JP">
              <a:solidFill>
                <a:srgbClr val="000000"/>
              </a:solidFill>
            </a:endParaRPr>
          </a:p>
        </p:txBody>
      </p:sp>
      <p:sp>
        <p:nvSpPr>
          <p:cNvPr id="3" name="テキスト ボックス 2"/>
          <p:cNvSpPr txBox="1"/>
          <p:nvPr/>
        </p:nvSpPr>
        <p:spPr>
          <a:xfrm>
            <a:off x="1475656" y="4149080"/>
            <a:ext cx="6984776" cy="830997"/>
          </a:xfrm>
          <a:prstGeom prst="rect">
            <a:avLst/>
          </a:prstGeom>
          <a:noFill/>
        </p:spPr>
        <p:txBody>
          <a:bodyPr wrap="square" rtlCol="0">
            <a:spAutoFit/>
          </a:bodyPr>
          <a:lstStyle/>
          <a:p>
            <a:pPr marL="342900" indent="-342900">
              <a:buFont typeface="Wingdings" panose="05000000000000000000" pitchFamily="2" charset="2"/>
              <a:buChar char="Ø"/>
            </a:pPr>
            <a:r>
              <a:rPr lang="en-US" altLang="ja-JP" sz="2400" dirty="0"/>
              <a:t>Very few (only 2%) schools set up international social work as required.</a:t>
            </a:r>
            <a:endParaRPr kumimoji="1" lang="ja-JP" altLang="en-US" dirty="0"/>
          </a:p>
        </p:txBody>
      </p:sp>
      <p:sp>
        <p:nvSpPr>
          <p:cNvPr id="6" name="テキスト ボックス 5"/>
          <p:cNvSpPr txBox="1"/>
          <p:nvPr/>
        </p:nvSpPr>
        <p:spPr>
          <a:xfrm>
            <a:off x="1979712" y="2060848"/>
            <a:ext cx="6624736" cy="1661993"/>
          </a:xfrm>
          <a:prstGeom prst="rect">
            <a:avLst/>
          </a:prstGeom>
          <a:noFill/>
        </p:spPr>
        <p:txBody>
          <a:bodyPr wrap="square" rtlCol="0">
            <a:spAutoFit/>
          </a:bodyPr>
          <a:lstStyle/>
          <a:p>
            <a:r>
              <a:rPr kumimoji="1" lang="en-US" altLang="ja-JP" sz="2800" dirty="0"/>
              <a:t>Required              3  (2%)</a:t>
            </a:r>
          </a:p>
          <a:p>
            <a:r>
              <a:rPr kumimoji="1" lang="en-US" altLang="ja-JP" sz="2800" dirty="0"/>
              <a:t>Elective            114  (97%)</a:t>
            </a:r>
          </a:p>
          <a:p>
            <a:r>
              <a:rPr kumimoji="1" lang="en-US" altLang="ja-JP" sz="2800" dirty="0"/>
              <a:t>NA                         1  (1%)</a:t>
            </a:r>
          </a:p>
          <a:p>
            <a:endParaRPr kumimoji="1" lang="ja-JP" altLang="en-US" dirty="0"/>
          </a:p>
        </p:txBody>
      </p:sp>
    </p:spTree>
    <p:extLst>
      <p:ext uri="{BB962C8B-B14F-4D97-AF65-F5344CB8AC3E}">
        <p14:creationId xmlns:p14="http://schemas.microsoft.com/office/powerpoint/2010/main" val="3216752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72730" y="709320"/>
            <a:ext cx="6589199" cy="1280890"/>
          </a:xfrm>
        </p:spPr>
        <p:txBody>
          <a:bodyPr/>
          <a:lstStyle/>
          <a:p>
            <a:pPr algn="ctr"/>
            <a:r>
              <a:rPr lang="en-US" altLang="ja-JP" dirty="0"/>
              <a:t>Credit for a subject</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2D2D8FFC-79AA-477D-8DA6-A64774534A78}" type="slidenum">
              <a:rPr lang="en-US" altLang="ja-JP" smtClean="0">
                <a:solidFill>
                  <a:srgbClr val="000000"/>
                </a:solidFill>
              </a:rPr>
              <a:pPr>
                <a:defRPr/>
              </a:pPr>
              <a:t>9</a:t>
            </a:fld>
            <a:endParaRPr lang="en-US" altLang="ja-JP">
              <a:solidFill>
                <a:srgbClr val="000000"/>
              </a:solidFill>
            </a:endParaRPr>
          </a:p>
        </p:txBody>
      </p:sp>
      <p:sp>
        <p:nvSpPr>
          <p:cNvPr id="6" name="テキスト ボックス 5"/>
          <p:cNvSpPr txBox="1"/>
          <p:nvPr/>
        </p:nvSpPr>
        <p:spPr>
          <a:xfrm>
            <a:off x="2411760" y="4725144"/>
            <a:ext cx="6408712" cy="1477328"/>
          </a:xfrm>
          <a:prstGeom prst="rect">
            <a:avLst/>
          </a:prstGeom>
          <a:noFill/>
        </p:spPr>
        <p:txBody>
          <a:bodyPr wrap="square" rtlCol="0">
            <a:spAutoFit/>
          </a:bodyPr>
          <a:lstStyle/>
          <a:p>
            <a:r>
              <a:rPr lang="en-US" altLang="ja-JP" sz="2400" dirty="0"/>
              <a:t>Almost all are 2 credits (usually for one semester).</a:t>
            </a:r>
          </a:p>
          <a:p>
            <a:endParaRPr lang="ja-JP" altLang="ja-JP" sz="2400" dirty="0"/>
          </a:p>
          <a:p>
            <a:endParaRPr kumimoji="1" lang="ja-JP" altLang="en-US" dirty="0"/>
          </a:p>
        </p:txBody>
      </p:sp>
      <p:sp>
        <p:nvSpPr>
          <p:cNvPr id="3" name="テキスト ボックス 2"/>
          <p:cNvSpPr txBox="1"/>
          <p:nvPr/>
        </p:nvSpPr>
        <p:spPr>
          <a:xfrm>
            <a:off x="2627784" y="2204864"/>
            <a:ext cx="4608512" cy="1938992"/>
          </a:xfrm>
          <a:prstGeom prst="rect">
            <a:avLst/>
          </a:prstGeom>
          <a:noFill/>
        </p:spPr>
        <p:txBody>
          <a:bodyPr wrap="square" rtlCol="0">
            <a:spAutoFit/>
          </a:bodyPr>
          <a:lstStyle/>
          <a:p>
            <a:r>
              <a:rPr kumimoji="1" lang="en-US" altLang="ja-JP" sz="2400" dirty="0"/>
              <a:t>2 credits                99  (84%)</a:t>
            </a:r>
          </a:p>
          <a:p>
            <a:r>
              <a:rPr kumimoji="1" lang="en-US" altLang="ja-JP" sz="2400" dirty="0"/>
              <a:t>1 credit                 12  (10%)</a:t>
            </a:r>
          </a:p>
          <a:p>
            <a:r>
              <a:rPr kumimoji="1" lang="en-US" altLang="ja-JP" sz="2400" dirty="0"/>
              <a:t>4 credits                  4  (3%)</a:t>
            </a:r>
          </a:p>
          <a:p>
            <a:r>
              <a:rPr kumimoji="1" lang="en-US" altLang="ja-JP" sz="2400" dirty="0"/>
              <a:t>NA                           3  (3%)</a:t>
            </a:r>
          </a:p>
          <a:p>
            <a:endParaRPr kumimoji="1" lang="ja-JP" altLang="en-US" sz="2400" dirty="0"/>
          </a:p>
        </p:txBody>
      </p:sp>
    </p:spTree>
    <p:extLst>
      <p:ext uri="{BB962C8B-B14F-4D97-AF65-F5344CB8AC3E}">
        <p14:creationId xmlns:p14="http://schemas.microsoft.com/office/powerpoint/2010/main" val="27126187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ウィスプ">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1509</Words>
  <Application>Microsoft Office PowerPoint</Application>
  <PresentationFormat>画面に合わせる (4:3)</PresentationFormat>
  <Paragraphs>184</Paragraphs>
  <Slides>33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33</vt:i4>
      </vt:variant>
    </vt:vector>
  </HeadingPairs>
  <TitlesOfParts>
    <vt:vector size="40" baseType="lpstr">
      <vt:lpstr>メイリオ</vt:lpstr>
      <vt:lpstr>Arial</vt:lpstr>
      <vt:lpstr>Calibri</vt:lpstr>
      <vt:lpstr>Century Gothic</vt:lpstr>
      <vt:lpstr>Wingdings</vt:lpstr>
      <vt:lpstr>Wingdings 3</vt:lpstr>
      <vt:lpstr>ウィスプ</vt:lpstr>
      <vt:lpstr> </vt:lpstr>
      <vt:lpstr>The Contents </vt:lpstr>
      <vt:lpstr>1.  Current status of social work education in Japan </vt:lpstr>
      <vt:lpstr>University social work curriculum</vt:lpstr>
      <vt:lpstr>Educational curriculum for training certified social workers </vt:lpstr>
      <vt:lpstr>Questionnaire </vt:lpstr>
      <vt:lpstr>Provide a subject within the educational curriculum for training certified social workers  </vt:lpstr>
      <vt:lpstr>Required or Elective （number of subjects＝118）</vt:lpstr>
      <vt:lpstr>Credit for a subject</vt:lpstr>
      <vt:lpstr>Class form</vt:lpstr>
      <vt:lpstr>A plan for starting a subject related to international social work</vt:lpstr>
      <vt:lpstr>Name of subject</vt:lpstr>
      <vt:lpstr>PowerPoint プレゼンテーション</vt:lpstr>
      <vt:lpstr>１) It is necessary to set up a subject related to international social work.</vt:lpstr>
      <vt:lpstr>PowerPoint プレゼンテーション</vt:lpstr>
      <vt:lpstr>PowerPoint プレゼンテーション</vt:lpstr>
      <vt:lpstr>2)  It is difficult to include in the regular curriculum</vt:lpstr>
      <vt:lpstr>PowerPoint プレゼンテーション</vt:lpstr>
      <vt:lpstr>PowerPoint プレゼンテーション</vt:lpstr>
      <vt:lpstr>３)  International social work should be placed in the educational curriculum for training certified social workers.</vt:lpstr>
      <vt:lpstr>PowerPoint プレゼンテーション</vt:lpstr>
      <vt:lpstr>PowerPoint プレゼンテーション</vt:lpstr>
      <vt:lpstr>　　　　　Others</vt:lpstr>
      <vt:lpstr>　Summary　</vt:lpstr>
      <vt:lpstr>２. Glocal social work needs and issues</vt:lpstr>
      <vt:lpstr>Influence on local by globalization</vt:lpstr>
      <vt:lpstr>Expand acceptance of foreign workers </vt:lpstr>
      <vt:lpstr>Not able to respond to glocal social work needs </vt:lpstr>
      <vt:lpstr>３. Responses for those issues and future challenges  </vt:lpstr>
      <vt:lpstr>It is necessary to put international perspectives in all subjects</vt:lpstr>
      <vt:lpstr>Train social workers adapted to globalization age</vt:lpstr>
      <vt:lpstr>Future Issues</vt:lpstr>
      <vt:lpstr>Thank you for your attention.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「日本における高齢者福祉政策の 現状と今後の課題」</dc:title>
  <dc:creator>Mie Ohwa</dc:creator>
  <cp:lastModifiedBy>和気 純子</cp:lastModifiedBy>
  <cp:revision>171</cp:revision>
  <cp:lastPrinted>2018-12-24T10:55:54Z</cp:lastPrinted>
  <dcterms:created xsi:type="dcterms:W3CDTF">2015-08-20T04:08:16Z</dcterms:created>
  <dcterms:modified xsi:type="dcterms:W3CDTF">2018-12-31T08:05:15Z</dcterms:modified>
</cp:coreProperties>
</file>