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 id="2147483669" r:id="rId2"/>
  </p:sldMasterIdLst>
  <p:sldIdLst>
    <p:sldId id="256" r:id="rId3"/>
    <p:sldId id="301" r:id="rId4"/>
    <p:sldId id="308" r:id="rId5"/>
    <p:sldId id="309" r:id="rId6"/>
    <p:sldId id="310" r:id="rId7"/>
    <p:sldId id="311" r:id="rId8"/>
    <p:sldId id="312" r:id="rId9"/>
    <p:sldId id="313" r:id="rId10"/>
    <p:sldId id="289" r:id="rId11"/>
    <p:sldId id="314" r:id="rId12"/>
    <p:sldId id="315" r:id="rId13"/>
    <p:sldId id="318" r:id="rId14"/>
    <p:sldId id="284" r:id="rId15"/>
    <p:sldId id="316" r:id="rId16"/>
    <p:sldId id="287" r:id="rId17"/>
    <p:sldId id="299" r:id="rId18"/>
    <p:sldId id="317" r:id="rId19"/>
    <p:sldId id="302" r:id="rId20"/>
    <p:sldId id="293" r:id="rId21"/>
    <p:sldId id="303" r:id="rId22"/>
    <p:sldId id="305" r:id="rId23"/>
    <p:sldId id="304" r:id="rId24"/>
    <p:sldId id="273" r:id="rId25"/>
    <p:sldId id="278" r:id="rId26"/>
    <p:sldId id="280" r:id="rId27"/>
    <p:sldId id="275" r:id="rId28"/>
    <p:sldId id="277" r:id="rId29"/>
    <p:sldId id="291"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7" autoAdjust="0"/>
    <p:restoredTop sz="94660"/>
  </p:normalViewPr>
  <p:slideViewPr>
    <p:cSldViewPr snapToGrid="0">
      <p:cViewPr varScale="1">
        <p:scale>
          <a:sx n="114" d="100"/>
          <a:sy n="114" d="100"/>
        </p:scale>
        <p:origin x="30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s>
</file>

<file path=ppt/diagrams/_rels/data1.xml.rels><?xml version="1.0" encoding="UTF-8" standalone="yes"?>
<Relationships xmlns="http://schemas.openxmlformats.org/package/2006/relationships"><Relationship Id="rId1" Type="http://schemas.openxmlformats.org/officeDocument/2006/relationships/image" Target="../media/image5.png"/></Relationships>
</file>

<file path=ppt/diagrams/_rels/data2.xml.rels><?xml version="1.0" encoding="UTF-8" standalone="yes"?>
<Relationships xmlns="http://schemas.openxmlformats.org/package/2006/relationships"><Relationship Id="rId1" Type="http://schemas.openxmlformats.org/officeDocument/2006/relationships/image" Target="../media/image5.png"/></Relationships>
</file>

<file path=ppt/diagrams/_rels/data3.xml.rels><?xml version="1.0" encoding="UTF-8" standalone="yes"?>
<Relationships xmlns="http://schemas.openxmlformats.org/package/2006/relationships"><Relationship Id="rId1" Type="http://schemas.openxmlformats.org/officeDocument/2006/relationships/image" Target="../media/image5.png"/></Relationships>
</file>

<file path=ppt/diagrams/_rels/data4.xml.rels><?xml version="1.0" encoding="UTF-8" standalone="yes"?>
<Relationships xmlns="http://schemas.openxmlformats.org/package/2006/relationships"><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1BEB4B-29D3-4107-9E13-7E928D6B6802}" type="doc">
      <dgm:prSet loTypeId="urn:microsoft.com/office/officeart/2005/8/layout/arrow2" loCatId="process" qsTypeId="urn:microsoft.com/office/officeart/2005/8/quickstyle/simple1" qsCatId="simple" csTypeId="urn:microsoft.com/office/officeart/2005/8/colors/accent1_2" csCatId="accent1" phldr="1"/>
      <dgm:spPr/>
    </dgm:pt>
    <dgm:pt modelId="{09CBC5E9-7970-456C-9D7A-2B09CFB6139D}">
      <dgm:prSet phldrT="[Text]"/>
      <dgm:spPr/>
      <dgm:t>
        <a:bodyPr/>
        <a:lstStyle/>
        <a:p>
          <a:r>
            <a:rPr lang="en-US" dirty="0">
              <a:solidFill>
                <a:schemeClr val="bg1"/>
              </a:solidFill>
            </a:rPr>
            <a:t>Climate Change</a:t>
          </a:r>
        </a:p>
      </dgm:t>
    </dgm:pt>
    <dgm:pt modelId="{81150E91-7A17-4947-86D0-9C222663B250}" type="parTrans" cxnId="{2F98D395-1368-4993-9D2F-9A6A01DE3865}">
      <dgm:prSet/>
      <dgm:spPr/>
      <dgm:t>
        <a:bodyPr/>
        <a:lstStyle/>
        <a:p>
          <a:endParaRPr lang="en-US"/>
        </a:p>
      </dgm:t>
    </dgm:pt>
    <dgm:pt modelId="{9766393B-3DE6-4E55-A4FF-B09A10CD1ECB}" type="sibTrans" cxnId="{2F98D395-1368-4993-9D2F-9A6A01DE3865}">
      <dgm:prSet/>
      <dgm:spPr/>
      <dgm:t>
        <a:bodyPr/>
        <a:lstStyle/>
        <a:p>
          <a:endParaRPr lang="en-US"/>
        </a:p>
      </dgm:t>
    </dgm:pt>
    <dgm:pt modelId="{0E97906D-CE20-441E-B63C-1F945F2CD149}">
      <dgm:prSet phldrT="[Text]"/>
      <dgm:spPr/>
      <dgm:t>
        <a:bodyPr/>
        <a:lstStyle/>
        <a:p>
          <a:r>
            <a:rPr lang="en-US" dirty="0">
              <a:solidFill>
                <a:schemeClr val="bg1"/>
              </a:solidFill>
            </a:rPr>
            <a:t>Human Trafficking</a:t>
          </a:r>
        </a:p>
      </dgm:t>
    </dgm:pt>
    <dgm:pt modelId="{3BAE2C90-3903-4098-9E4F-87A6F1E1A8F8}" type="parTrans" cxnId="{A1359492-EA91-47D7-AA25-269F856EEF05}">
      <dgm:prSet/>
      <dgm:spPr/>
      <dgm:t>
        <a:bodyPr/>
        <a:lstStyle/>
        <a:p>
          <a:endParaRPr lang="en-US"/>
        </a:p>
      </dgm:t>
    </dgm:pt>
    <dgm:pt modelId="{600FEFA8-E6F6-47CC-984A-F62B0806170B}" type="sibTrans" cxnId="{A1359492-EA91-47D7-AA25-269F856EEF05}">
      <dgm:prSet/>
      <dgm:spPr/>
      <dgm:t>
        <a:bodyPr/>
        <a:lstStyle/>
        <a:p>
          <a:endParaRPr lang="en-US"/>
        </a:p>
      </dgm:t>
    </dgm:pt>
    <dgm:pt modelId="{7D7767D1-86AD-4144-8174-F5FFB7FA6966}">
      <dgm:prSet phldrT="[Text]"/>
      <dgm:spPr/>
      <dgm:t>
        <a:bodyPr/>
        <a:lstStyle/>
        <a:p>
          <a:r>
            <a:rPr lang="en-US" dirty="0">
              <a:solidFill>
                <a:schemeClr val="bg1"/>
              </a:solidFill>
            </a:rPr>
            <a:t>Migration</a:t>
          </a:r>
        </a:p>
      </dgm:t>
    </dgm:pt>
    <dgm:pt modelId="{812B8691-0564-4AC3-B804-B52D5AE4FBD4}" type="parTrans" cxnId="{38F3F1C1-9FFE-45EB-82C9-DF75798E92FA}">
      <dgm:prSet/>
      <dgm:spPr/>
      <dgm:t>
        <a:bodyPr/>
        <a:lstStyle/>
        <a:p>
          <a:endParaRPr lang="en-US"/>
        </a:p>
      </dgm:t>
    </dgm:pt>
    <dgm:pt modelId="{A28851E9-F05D-4C26-82F0-41FCF7E98C8E}" type="sibTrans" cxnId="{38F3F1C1-9FFE-45EB-82C9-DF75798E92FA}">
      <dgm:prSet/>
      <dgm:spPr/>
      <dgm:t>
        <a:bodyPr/>
        <a:lstStyle/>
        <a:p>
          <a:endParaRPr lang="en-US"/>
        </a:p>
      </dgm:t>
    </dgm:pt>
    <dgm:pt modelId="{92F78985-6184-49DD-A6A9-CC4F3FBDF49B}" type="pres">
      <dgm:prSet presAssocID="{071BEB4B-29D3-4107-9E13-7E928D6B6802}" presName="arrowDiagram" presStyleCnt="0">
        <dgm:presLayoutVars>
          <dgm:chMax val="5"/>
          <dgm:dir/>
          <dgm:resizeHandles val="exact"/>
        </dgm:presLayoutVars>
      </dgm:prSet>
      <dgm:spPr/>
    </dgm:pt>
    <dgm:pt modelId="{71BCC78C-BFCB-4115-867A-71D251841D4B}" type="pres">
      <dgm:prSet presAssocID="{071BEB4B-29D3-4107-9E13-7E928D6B6802}" presName="arrow" presStyleLbl="bgShp" presStyleIdx="0" presStyleCnt="1" custLinFactNeighborX="-3950" custLinFactNeighborY="3600"/>
      <dgm:spPr/>
    </dgm:pt>
    <dgm:pt modelId="{42B21CB8-F67D-430B-B226-CE4CE97A8BF7}" type="pres">
      <dgm:prSet presAssocID="{071BEB4B-29D3-4107-9E13-7E928D6B6802}" presName="arrowDiagram3" presStyleCnt="0"/>
      <dgm:spPr/>
    </dgm:pt>
    <dgm:pt modelId="{3169D59A-3613-47DF-9996-D432617196DE}" type="pres">
      <dgm:prSet presAssocID="{09CBC5E9-7970-456C-9D7A-2B09CFB6139D}" presName="bullet3a" presStyleLbl="node1" presStyleIdx="0" presStyleCnt="3"/>
      <dgm:spPr/>
    </dgm:pt>
    <dgm:pt modelId="{DDF1A967-C4E6-472D-96AD-03D621C928D8}" type="pres">
      <dgm:prSet presAssocID="{09CBC5E9-7970-456C-9D7A-2B09CFB6139D}" presName="textBox3a" presStyleLbl="revTx" presStyleIdx="0" presStyleCnt="3">
        <dgm:presLayoutVars>
          <dgm:bulletEnabled val="1"/>
        </dgm:presLayoutVars>
      </dgm:prSet>
      <dgm:spPr/>
    </dgm:pt>
    <dgm:pt modelId="{1D55B9FA-8BB4-40C4-8750-B3020EC700D2}" type="pres">
      <dgm:prSet presAssocID="{0E97906D-CE20-441E-B63C-1F945F2CD149}" presName="bullet3b" presStyleLbl="node1" presStyleIdx="1" presStyleCnt="3"/>
      <dgm:spPr/>
    </dgm:pt>
    <dgm:pt modelId="{43273DE9-D26C-4116-B6D7-745179B12C4F}" type="pres">
      <dgm:prSet presAssocID="{0E97906D-CE20-441E-B63C-1F945F2CD149}" presName="textBox3b" presStyleLbl="revTx" presStyleIdx="1" presStyleCnt="3">
        <dgm:presLayoutVars>
          <dgm:bulletEnabled val="1"/>
        </dgm:presLayoutVars>
      </dgm:prSet>
      <dgm:spPr/>
    </dgm:pt>
    <dgm:pt modelId="{D6E2A8C1-75C8-4312-9FBD-592DA41DE114}" type="pres">
      <dgm:prSet presAssocID="{7D7767D1-86AD-4144-8174-F5FFB7FA6966}" presName="bullet3c" presStyleLbl="node1" presStyleIdx="2" presStyleCnt="3"/>
      <dgm:spPr/>
    </dgm:pt>
    <dgm:pt modelId="{0A9DBDA4-AB03-4025-9268-CB45B700FCC5}" type="pres">
      <dgm:prSet presAssocID="{7D7767D1-86AD-4144-8174-F5FFB7FA6966}" presName="textBox3c" presStyleLbl="revTx" presStyleIdx="2" presStyleCnt="3">
        <dgm:presLayoutVars>
          <dgm:bulletEnabled val="1"/>
        </dgm:presLayoutVars>
      </dgm:prSet>
      <dgm:spPr/>
    </dgm:pt>
  </dgm:ptLst>
  <dgm:cxnLst>
    <dgm:cxn modelId="{75B2301A-C674-47C9-B746-95A69DE4CBC7}" type="presOf" srcId="{7D7767D1-86AD-4144-8174-F5FFB7FA6966}" destId="{0A9DBDA4-AB03-4025-9268-CB45B700FCC5}" srcOrd="0" destOrd="0" presId="urn:microsoft.com/office/officeart/2005/8/layout/arrow2"/>
    <dgm:cxn modelId="{12E60721-9601-49C4-9FD6-C1D1B8F417E9}" type="presOf" srcId="{071BEB4B-29D3-4107-9E13-7E928D6B6802}" destId="{92F78985-6184-49DD-A6A9-CC4F3FBDF49B}" srcOrd="0" destOrd="0" presId="urn:microsoft.com/office/officeart/2005/8/layout/arrow2"/>
    <dgm:cxn modelId="{C2F95438-621B-4E3E-A707-1BA526C3D589}" type="presOf" srcId="{09CBC5E9-7970-456C-9D7A-2B09CFB6139D}" destId="{DDF1A967-C4E6-472D-96AD-03D621C928D8}" srcOrd="0" destOrd="0" presId="urn:microsoft.com/office/officeart/2005/8/layout/arrow2"/>
    <dgm:cxn modelId="{A1359492-EA91-47D7-AA25-269F856EEF05}" srcId="{071BEB4B-29D3-4107-9E13-7E928D6B6802}" destId="{0E97906D-CE20-441E-B63C-1F945F2CD149}" srcOrd="1" destOrd="0" parTransId="{3BAE2C90-3903-4098-9E4F-87A6F1E1A8F8}" sibTransId="{600FEFA8-E6F6-47CC-984A-F62B0806170B}"/>
    <dgm:cxn modelId="{0715EC92-C4C8-4AAF-A821-2172612A5639}" type="presOf" srcId="{0E97906D-CE20-441E-B63C-1F945F2CD149}" destId="{43273DE9-D26C-4116-B6D7-745179B12C4F}" srcOrd="0" destOrd="0" presId="urn:microsoft.com/office/officeart/2005/8/layout/arrow2"/>
    <dgm:cxn modelId="{2F98D395-1368-4993-9D2F-9A6A01DE3865}" srcId="{071BEB4B-29D3-4107-9E13-7E928D6B6802}" destId="{09CBC5E9-7970-456C-9D7A-2B09CFB6139D}" srcOrd="0" destOrd="0" parTransId="{81150E91-7A17-4947-86D0-9C222663B250}" sibTransId="{9766393B-3DE6-4E55-A4FF-B09A10CD1ECB}"/>
    <dgm:cxn modelId="{38F3F1C1-9FFE-45EB-82C9-DF75798E92FA}" srcId="{071BEB4B-29D3-4107-9E13-7E928D6B6802}" destId="{7D7767D1-86AD-4144-8174-F5FFB7FA6966}" srcOrd="2" destOrd="0" parTransId="{812B8691-0564-4AC3-B804-B52D5AE4FBD4}" sibTransId="{A28851E9-F05D-4C26-82F0-41FCF7E98C8E}"/>
    <dgm:cxn modelId="{8FF2DA7B-B9D7-4092-8154-393EAED25711}" type="presParOf" srcId="{92F78985-6184-49DD-A6A9-CC4F3FBDF49B}" destId="{71BCC78C-BFCB-4115-867A-71D251841D4B}" srcOrd="0" destOrd="0" presId="urn:microsoft.com/office/officeart/2005/8/layout/arrow2"/>
    <dgm:cxn modelId="{F52B4368-FA64-4A71-9A0A-AE0502044108}" type="presParOf" srcId="{92F78985-6184-49DD-A6A9-CC4F3FBDF49B}" destId="{42B21CB8-F67D-430B-B226-CE4CE97A8BF7}" srcOrd="1" destOrd="0" presId="urn:microsoft.com/office/officeart/2005/8/layout/arrow2"/>
    <dgm:cxn modelId="{719F8A95-A2D9-48A5-ADE8-94A9C0BF2B98}" type="presParOf" srcId="{42B21CB8-F67D-430B-B226-CE4CE97A8BF7}" destId="{3169D59A-3613-47DF-9996-D432617196DE}" srcOrd="0" destOrd="0" presId="urn:microsoft.com/office/officeart/2005/8/layout/arrow2"/>
    <dgm:cxn modelId="{FE494804-70CF-4FD9-B7DA-AB346272BEF1}" type="presParOf" srcId="{42B21CB8-F67D-430B-B226-CE4CE97A8BF7}" destId="{DDF1A967-C4E6-472D-96AD-03D621C928D8}" srcOrd="1" destOrd="0" presId="urn:microsoft.com/office/officeart/2005/8/layout/arrow2"/>
    <dgm:cxn modelId="{CF40E39E-940E-4F24-84D6-B76C7F9E0C02}" type="presParOf" srcId="{42B21CB8-F67D-430B-B226-CE4CE97A8BF7}" destId="{1D55B9FA-8BB4-40C4-8750-B3020EC700D2}" srcOrd="2" destOrd="0" presId="urn:microsoft.com/office/officeart/2005/8/layout/arrow2"/>
    <dgm:cxn modelId="{3AB45760-990F-4F03-9FA1-11223731B520}" type="presParOf" srcId="{42B21CB8-F67D-430B-B226-CE4CE97A8BF7}" destId="{43273DE9-D26C-4116-B6D7-745179B12C4F}" srcOrd="3" destOrd="0" presId="urn:microsoft.com/office/officeart/2005/8/layout/arrow2"/>
    <dgm:cxn modelId="{72D12DCD-BB85-4F21-8386-100221948C56}" type="presParOf" srcId="{42B21CB8-F67D-430B-B226-CE4CE97A8BF7}" destId="{D6E2A8C1-75C8-4312-9FBD-592DA41DE114}" srcOrd="4" destOrd="0" presId="urn:microsoft.com/office/officeart/2005/8/layout/arrow2"/>
    <dgm:cxn modelId="{11973FAC-FCC4-4983-A60C-D87634CA6A88}" type="presParOf" srcId="{42B21CB8-F67D-430B-B226-CE4CE97A8BF7}" destId="{0A9DBDA4-AB03-4025-9268-CB45B700FCC5}" srcOrd="5" destOrd="0" presId="urn:microsoft.com/office/officeart/2005/8/layout/arrow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1BEB4B-29D3-4107-9E13-7E928D6B6802}" type="doc">
      <dgm:prSet loTypeId="urn:microsoft.com/office/officeart/2005/8/layout/arrow2" loCatId="process" qsTypeId="urn:microsoft.com/office/officeart/2005/8/quickstyle/simple1" qsCatId="simple" csTypeId="urn:microsoft.com/office/officeart/2005/8/colors/accent1_2" csCatId="accent1" phldr="1"/>
      <dgm:spPr/>
    </dgm:pt>
    <dgm:pt modelId="{09CBC5E9-7970-456C-9D7A-2B09CFB6139D}">
      <dgm:prSet phldrT="[Text]"/>
      <dgm:spPr/>
      <dgm:t>
        <a:bodyPr/>
        <a:lstStyle/>
        <a:p>
          <a:r>
            <a:rPr lang="en-US" dirty="0">
              <a:solidFill>
                <a:schemeClr val="bg1"/>
              </a:solidFill>
            </a:rPr>
            <a:t>Climate Change</a:t>
          </a:r>
        </a:p>
      </dgm:t>
    </dgm:pt>
    <dgm:pt modelId="{81150E91-7A17-4947-86D0-9C222663B250}" type="parTrans" cxnId="{2F98D395-1368-4993-9D2F-9A6A01DE3865}">
      <dgm:prSet/>
      <dgm:spPr/>
      <dgm:t>
        <a:bodyPr/>
        <a:lstStyle/>
        <a:p>
          <a:endParaRPr lang="en-US"/>
        </a:p>
      </dgm:t>
    </dgm:pt>
    <dgm:pt modelId="{9766393B-3DE6-4E55-A4FF-B09A10CD1ECB}" type="sibTrans" cxnId="{2F98D395-1368-4993-9D2F-9A6A01DE3865}">
      <dgm:prSet/>
      <dgm:spPr/>
      <dgm:t>
        <a:bodyPr/>
        <a:lstStyle/>
        <a:p>
          <a:endParaRPr lang="en-US"/>
        </a:p>
      </dgm:t>
    </dgm:pt>
    <dgm:pt modelId="{0E97906D-CE20-441E-B63C-1F945F2CD149}">
      <dgm:prSet phldrT="[Text]" custT="1"/>
      <dgm:spPr/>
      <dgm:t>
        <a:bodyPr/>
        <a:lstStyle/>
        <a:p>
          <a:r>
            <a:rPr lang="en-US" sz="1600" dirty="0">
              <a:solidFill>
                <a:schemeClr val="bg1"/>
              </a:solidFill>
            </a:rPr>
            <a:t>Human Trafficking</a:t>
          </a:r>
        </a:p>
      </dgm:t>
    </dgm:pt>
    <dgm:pt modelId="{3BAE2C90-3903-4098-9E4F-87A6F1E1A8F8}" type="parTrans" cxnId="{A1359492-EA91-47D7-AA25-269F856EEF05}">
      <dgm:prSet/>
      <dgm:spPr/>
      <dgm:t>
        <a:bodyPr/>
        <a:lstStyle/>
        <a:p>
          <a:endParaRPr lang="en-US"/>
        </a:p>
      </dgm:t>
    </dgm:pt>
    <dgm:pt modelId="{600FEFA8-E6F6-47CC-984A-F62B0806170B}" type="sibTrans" cxnId="{A1359492-EA91-47D7-AA25-269F856EEF05}">
      <dgm:prSet/>
      <dgm:spPr/>
      <dgm:t>
        <a:bodyPr/>
        <a:lstStyle/>
        <a:p>
          <a:endParaRPr lang="en-US"/>
        </a:p>
      </dgm:t>
    </dgm:pt>
    <dgm:pt modelId="{7D7767D1-86AD-4144-8174-F5FFB7FA6966}">
      <dgm:prSet phldrT="[Text]" custT="1"/>
      <dgm:spPr/>
      <dgm:t>
        <a:bodyPr/>
        <a:lstStyle/>
        <a:p>
          <a:r>
            <a:rPr lang="en-US" sz="1800" dirty="0">
              <a:solidFill>
                <a:schemeClr val="bg1"/>
              </a:solidFill>
            </a:rPr>
            <a:t>Migration</a:t>
          </a:r>
        </a:p>
      </dgm:t>
    </dgm:pt>
    <dgm:pt modelId="{812B8691-0564-4AC3-B804-B52D5AE4FBD4}" type="parTrans" cxnId="{38F3F1C1-9FFE-45EB-82C9-DF75798E92FA}">
      <dgm:prSet/>
      <dgm:spPr/>
      <dgm:t>
        <a:bodyPr/>
        <a:lstStyle/>
        <a:p>
          <a:endParaRPr lang="en-US"/>
        </a:p>
      </dgm:t>
    </dgm:pt>
    <dgm:pt modelId="{A28851E9-F05D-4C26-82F0-41FCF7E98C8E}" type="sibTrans" cxnId="{38F3F1C1-9FFE-45EB-82C9-DF75798E92FA}">
      <dgm:prSet/>
      <dgm:spPr/>
      <dgm:t>
        <a:bodyPr/>
        <a:lstStyle/>
        <a:p>
          <a:endParaRPr lang="en-US"/>
        </a:p>
      </dgm:t>
    </dgm:pt>
    <dgm:pt modelId="{92F78985-6184-49DD-A6A9-CC4F3FBDF49B}" type="pres">
      <dgm:prSet presAssocID="{071BEB4B-29D3-4107-9E13-7E928D6B6802}" presName="arrowDiagram" presStyleCnt="0">
        <dgm:presLayoutVars>
          <dgm:chMax val="5"/>
          <dgm:dir/>
          <dgm:resizeHandles val="exact"/>
        </dgm:presLayoutVars>
      </dgm:prSet>
      <dgm:spPr/>
    </dgm:pt>
    <dgm:pt modelId="{71BCC78C-BFCB-4115-867A-71D251841D4B}" type="pres">
      <dgm:prSet presAssocID="{071BEB4B-29D3-4107-9E13-7E928D6B6802}" presName="arrow" presStyleLbl="bgShp" presStyleIdx="0" presStyleCnt="1" custLinFactNeighborX="-3950" custLinFactNeighborY="3600"/>
      <dgm:spPr/>
    </dgm:pt>
    <dgm:pt modelId="{42B21CB8-F67D-430B-B226-CE4CE97A8BF7}" type="pres">
      <dgm:prSet presAssocID="{071BEB4B-29D3-4107-9E13-7E928D6B6802}" presName="arrowDiagram3" presStyleCnt="0"/>
      <dgm:spPr/>
    </dgm:pt>
    <dgm:pt modelId="{3169D59A-3613-47DF-9996-D432617196DE}" type="pres">
      <dgm:prSet presAssocID="{09CBC5E9-7970-456C-9D7A-2B09CFB6139D}" presName="bullet3a" presStyleLbl="node1" presStyleIdx="0" presStyleCnt="3"/>
      <dgm:spPr/>
    </dgm:pt>
    <dgm:pt modelId="{DDF1A967-C4E6-472D-96AD-03D621C928D8}" type="pres">
      <dgm:prSet presAssocID="{09CBC5E9-7970-456C-9D7A-2B09CFB6139D}" presName="textBox3a" presStyleLbl="revTx" presStyleIdx="0" presStyleCnt="3">
        <dgm:presLayoutVars>
          <dgm:bulletEnabled val="1"/>
        </dgm:presLayoutVars>
      </dgm:prSet>
      <dgm:spPr/>
    </dgm:pt>
    <dgm:pt modelId="{1D55B9FA-8BB4-40C4-8750-B3020EC700D2}" type="pres">
      <dgm:prSet presAssocID="{0E97906D-CE20-441E-B63C-1F945F2CD149}" presName="bullet3b" presStyleLbl="node1" presStyleIdx="1" presStyleCnt="3"/>
      <dgm:spPr/>
    </dgm:pt>
    <dgm:pt modelId="{43273DE9-D26C-4116-B6D7-745179B12C4F}" type="pres">
      <dgm:prSet presAssocID="{0E97906D-CE20-441E-B63C-1F945F2CD149}" presName="textBox3b" presStyleLbl="revTx" presStyleIdx="1" presStyleCnt="3">
        <dgm:presLayoutVars>
          <dgm:bulletEnabled val="1"/>
        </dgm:presLayoutVars>
      </dgm:prSet>
      <dgm:spPr/>
    </dgm:pt>
    <dgm:pt modelId="{D6E2A8C1-75C8-4312-9FBD-592DA41DE114}" type="pres">
      <dgm:prSet presAssocID="{7D7767D1-86AD-4144-8174-F5FFB7FA6966}" presName="bullet3c" presStyleLbl="node1" presStyleIdx="2" presStyleCnt="3"/>
      <dgm:spPr/>
    </dgm:pt>
    <dgm:pt modelId="{0A9DBDA4-AB03-4025-9268-CB45B700FCC5}" type="pres">
      <dgm:prSet presAssocID="{7D7767D1-86AD-4144-8174-F5FFB7FA6966}" presName="textBox3c" presStyleLbl="revTx" presStyleIdx="2" presStyleCnt="3">
        <dgm:presLayoutVars>
          <dgm:bulletEnabled val="1"/>
        </dgm:presLayoutVars>
      </dgm:prSet>
      <dgm:spPr/>
    </dgm:pt>
  </dgm:ptLst>
  <dgm:cxnLst>
    <dgm:cxn modelId="{E8245110-86B7-4758-882B-00B153AC06A2}" type="presOf" srcId="{09CBC5E9-7970-456C-9D7A-2B09CFB6139D}" destId="{DDF1A967-C4E6-472D-96AD-03D621C928D8}" srcOrd="0" destOrd="0" presId="urn:microsoft.com/office/officeart/2005/8/layout/arrow2"/>
    <dgm:cxn modelId="{F7D4A412-ECF0-4708-8613-1C6650D51985}" type="presOf" srcId="{071BEB4B-29D3-4107-9E13-7E928D6B6802}" destId="{92F78985-6184-49DD-A6A9-CC4F3FBDF49B}" srcOrd="0" destOrd="0" presId="urn:microsoft.com/office/officeart/2005/8/layout/arrow2"/>
    <dgm:cxn modelId="{15C83287-5666-466B-9EA4-1D260C5241D3}" type="presOf" srcId="{0E97906D-CE20-441E-B63C-1F945F2CD149}" destId="{43273DE9-D26C-4116-B6D7-745179B12C4F}" srcOrd="0" destOrd="0" presId="urn:microsoft.com/office/officeart/2005/8/layout/arrow2"/>
    <dgm:cxn modelId="{A1359492-EA91-47D7-AA25-269F856EEF05}" srcId="{071BEB4B-29D3-4107-9E13-7E928D6B6802}" destId="{0E97906D-CE20-441E-B63C-1F945F2CD149}" srcOrd="1" destOrd="0" parTransId="{3BAE2C90-3903-4098-9E4F-87A6F1E1A8F8}" sibTransId="{600FEFA8-E6F6-47CC-984A-F62B0806170B}"/>
    <dgm:cxn modelId="{2F98D395-1368-4993-9D2F-9A6A01DE3865}" srcId="{071BEB4B-29D3-4107-9E13-7E928D6B6802}" destId="{09CBC5E9-7970-456C-9D7A-2B09CFB6139D}" srcOrd="0" destOrd="0" parTransId="{81150E91-7A17-4947-86D0-9C222663B250}" sibTransId="{9766393B-3DE6-4E55-A4FF-B09A10CD1ECB}"/>
    <dgm:cxn modelId="{0D524EA6-BF25-4D22-A178-1AEE11D5D54E}" type="presOf" srcId="{7D7767D1-86AD-4144-8174-F5FFB7FA6966}" destId="{0A9DBDA4-AB03-4025-9268-CB45B700FCC5}" srcOrd="0" destOrd="0" presId="urn:microsoft.com/office/officeart/2005/8/layout/arrow2"/>
    <dgm:cxn modelId="{38F3F1C1-9FFE-45EB-82C9-DF75798E92FA}" srcId="{071BEB4B-29D3-4107-9E13-7E928D6B6802}" destId="{7D7767D1-86AD-4144-8174-F5FFB7FA6966}" srcOrd="2" destOrd="0" parTransId="{812B8691-0564-4AC3-B804-B52D5AE4FBD4}" sibTransId="{A28851E9-F05D-4C26-82F0-41FCF7E98C8E}"/>
    <dgm:cxn modelId="{0D5A4D55-E5B0-491A-A4F8-AE0CB22D08F1}" type="presParOf" srcId="{92F78985-6184-49DD-A6A9-CC4F3FBDF49B}" destId="{71BCC78C-BFCB-4115-867A-71D251841D4B}" srcOrd="0" destOrd="0" presId="urn:microsoft.com/office/officeart/2005/8/layout/arrow2"/>
    <dgm:cxn modelId="{A519199F-AA94-4848-9775-A1D64820C3DA}" type="presParOf" srcId="{92F78985-6184-49DD-A6A9-CC4F3FBDF49B}" destId="{42B21CB8-F67D-430B-B226-CE4CE97A8BF7}" srcOrd="1" destOrd="0" presId="urn:microsoft.com/office/officeart/2005/8/layout/arrow2"/>
    <dgm:cxn modelId="{5FC080CA-B9D9-46CC-AF5E-26D7B6C8A29A}" type="presParOf" srcId="{42B21CB8-F67D-430B-B226-CE4CE97A8BF7}" destId="{3169D59A-3613-47DF-9996-D432617196DE}" srcOrd="0" destOrd="0" presId="urn:microsoft.com/office/officeart/2005/8/layout/arrow2"/>
    <dgm:cxn modelId="{48A8E998-08C2-49AE-BFA3-D89F12D82B52}" type="presParOf" srcId="{42B21CB8-F67D-430B-B226-CE4CE97A8BF7}" destId="{DDF1A967-C4E6-472D-96AD-03D621C928D8}" srcOrd="1" destOrd="0" presId="urn:microsoft.com/office/officeart/2005/8/layout/arrow2"/>
    <dgm:cxn modelId="{0381F613-096C-452E-89BC-80898507C8B1}" type="presParOf" srcId="{42B21CB8-F67D-430B-B226-CE4CE97A8BF7}" destId="{1D55B9FA-8BB4-40C4-8750-B3020EC700D2}" srcOrd="2" destOrd="0" presId="urn:microsoft.com/office/officeart/2005/8/layout/arrow2"/>
    <dgm:cxn modelId="{93CAE788-636E-42F0-88C2-5B97B1B023A7}" type="presParOf" srcId="{42B21CB8-F67D-430B-B226-CE4CE97A8BF7}" destId="{43273DE9-D26C-4116-B6D7-745179B12C4F}" srcOrd="3" destOrd="0" presId="urn:microsoft.com/office/officeart/2005/8/layout/arrow2"/>
    <dgm:cxn modelId="{4C87A35A-E7C3-4757-BFBA-3BC0BB13AF60}" type="presParOf" srcId="{42B21CB8-F67D-430B-B226-CE4CE97A8BF7}" destId="{D6E2A8C1-75C8-4312-9FBD-592DA41DE114}" srcOrd="4" destOrd="0" presId="urn:microsoft.com/office/officeart/2005/8/layout/arrow2"/>
    <dgm:cxn modelId="{E0138859-A0BF-4B96-ABE7-67A1767B2404}" type="presParOf" srcId="{42B21CB8-F67D-430B-B226-CE4CE97A8BF7}" destId="{0A9DBDA4-AB03-4025-9268-CB45B700FCC5}" srcOrd="5" destOrd="0" presId="urn:microsoft.com/office/officeart/2005/8/layout/arrow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71BEB4B-29D3-4107-9E13-7E928D6B6802}" type="doc">
      <dgm:prSet loTypeId="urn:microsoft.com/office/officeart/2005/8/layout/arrow2" loCatId="process" qsTypeId="urn:microsoft.com/office/officeart/2005/8/quickstyle/simple1" qsCatId="simple" csTypeId="urn:microsoft.com/office/officeart/2005/8/colors/accent1_2" csCatId="accent1" phldr="1"/>
      <dgm:spPr/>
    </dgm:pt>
    <dgm:pt modelId="{09CBC5E9-7970-456C-9D7A-2B09CFB6139D}">
      <dgm:prSet phldrT="[Text]" custT="1"/>
      <dgm:spPr/>
      <dgm:t>
        <a:bodyPr/>
        <a:lstStyle/>
        <a:p>
          <a:r>
            <a:rPr lang="en-US" sz="1200" dirty="0">
              <a:solidFill>
                <a:schemeClr val="bg1"/>
              </a:solidFill>
            </a:rPr>
            <a:t>Climate Change</a:t>
          </a:r>
        </a:p>
      </dgm:t>
    </dgm:pt>
    <dgm:pt modelId="{81150E91-7A17-4947-86D0-9C222663B250}" type="parTrans" cxnId="{2F98D395-1368-4993-9D2F-9A6A01DE3865}">
      <dgm:prSet/>
      <dgm:spPr/>
      <dgm:t>
        <a:bodyPr/>
        <a:lstStyle/>
        <a:p>
          <a:endParaRPr lang="en-US"/>
        </a:p>
      </dgm:t>
    </dgm:pt>
    <dgm:pt modelId="{9766393B-3DE6-4E55-A4FF-B09A10CD1ECB}" type="sibTrans" cxnId="{2F98D395-1368-4993-9D2F-9A6A01DE3865}">
      <dgm:prSet/>
      <dgm:spPr/>
      <dgm:t>
        <a:bodyPr/>
        <a:lstStyle/>
        <a:p>
          <a:endParaRPr lang="en-US"/>
        </a:p>
      </dgm:t>
    </dgm:pt>
    <dgm:pt modelId="{0E97906D-CE20-441E-B63C-1F945F2CD149}">
      <dgm:prSet phldrT="[Text]" custT="1"/>
      <dgm:spPr/>
      <dgm:t>
        <a:bodyPr/>
        <a:lstStyle/>
        <a:p>
          <a:r>
            <a:rPr lang="en-US" sz="3600" b="1" dirty="0">
              <a:solidFill>
                <a:schemeClr val="bg1"/>
              </a:solidFill>
            </a:rPr>
            <a:t>Human Trafficking</a:t>
          </a:r>
        </a:p>
      </dgm:t>
    </dgm:pt>
    <dgm:pt modelId="{3BAE2C90-3903-4098-9E4F-87A6F1E1A8F8}" type="parTrans" cxnId="{A1359492-EA91-47D7-AA25-269F856EEF05}">
      <dgm:prSet/>
      <dgm:spPr/>
      <dgm:t>
        <a:bodyPr/>
        <a:lstStyle/>
        <a:p>
          <a:endParaRPr lang="en-US"/>
        </a:p>
      </dgm:t>
    </dgm:pt>
    <dgm:pt modelId="{600FEFA8-E6F6-47CC-984A-F62B0806170B}" type="sibTrans" cxnId="{A1359492-EA91-47D7-AA25-269F856EEF05}">
      <dgm:prSet/>
      <dgm:spPr/>
      <dgm:t>
        <a:bodyPr/>
        <a:lstStyle/>
        <a:p>
          <a:endParaRPr lang="en-US"/>
        </a:p>
      </dgm:t>
    </dgm:pt>
    <dgm:pt modelId="{7D7767D1-86AD-4144-8174-F5FFB7FA6966}">
      <dgm:prSet phldrT="[Text]" custT="1"/>
      <dgm:spPr/>
      <dgm:t>
        <a:bodyPr/>
        <a:lstStyle/>
        <a:p>
          <a:r>
            <a:rPr lang="en-US" sz="1600" dirty="0">
              <a:solidFill>
                <a:schemeClr val="bg1"/>
              </a:solidFill>
            </a:rPr>
            <a:t>Migration</a:t>
          </a:r>
        </a:p>
      </dgm:t>
    </dgm:pt>
    <dgm:pt modelId="{812B8691-0564-4AC3-B804-B52D5AE4FBD4}" type="parTrans" cxnId="{38F3F1C1-9FFE-45EB-82C9-DF75798E92FA}">
      <dgm:prSet/>
      <dgm:spPr/>
      <dgm:t>
        <a:bodyPr/>
        <a:lstStyle/>
        <a:p>
          <a:endParaRPr lang="en-US"/>
        </a:p>
      </dgm:t>
    </dgm:pt>
    <dgm:pt modelId="{A28851E9-F05D-4C26-82F0-41FCF7E98C8E}" type="sibTrans" cxnId="{38F3F1C1-9FFE-45EB-82C9-DF75798E92FA}">
      <dgm:prSet/>
      <dgm:spPr/>
      <dgm:t>
        <a:bodyPr/>
        <a:lstStyle/>
        <a:p>
          <a:endParaRPr lang="en-US"/>
        </a:p>
      </dgm:t>
    </dgm:pt>
    <dgm:pt modelId="{92F78985-6184-49DD-A6A9-CC4F3FBDF49B}" type="pres">
      <dgm:prSet presAssocID="{071BEB4B-29D3-4107-9E13-7E928D6B6802}" presName="arrowDiagram" presStyleCnt="0">
        <dgm:presLayoutVars>
          <dgm:chMax val="5"/>
          <dgm:dir/>
          <dgm:resizeHandles val="exact"/>
        </dgm:presLayoutVars>
      </dgm:prSet>
      <dgm:spPr/>
    </dgm:pt>
    <dgm:pt modelId="{71BCC78C-BFCB-4115-867A-71D251841D4B}" type="pres">
      <dgm:prSet presAssocID="{071BEB4B-29D3-4107-9E13-7E928D6B6802}" presName="arrow" presStyleLbl="bgShp" presStyleIdx="0" presStyleCnt="1" custLinFactNeighborX="-3950" custLinFactNeighborY="3600"/>
      <dgm:spPr/>
    </dgm:pt>
    <dgm:pt modelId="{42B21CB8-F67D-430B-B226-CE4CE97A8BF7}" type="pres">
      <dgm:prSet presAssocID="{071BEB4B-29D3-4107-9E13-7E928D6B6802}" presName="arrowDiagram3" presStyleCnt="0"/>
      <dgm:spPr/>
    </dgm:pt>
    <dgm:pt modelId="{3169D59A-3613-47DF-9996-D432617196DE}" type="pres">
      <dgm:prSet presAssocID="{09CBC5E9-7970-456C-9D7A-2B09CFB6139D}" presName="bullet3a" presStyleLbl="node1" presStyleIdx="0" presStyleCnt="3"/>
      <dgm:spPr/>
    </dgm:pt>
    <dgm:pt modelId="{DDF1A967-C4E6-472D-96AD-03D621C928D8}" type="pres">
      <dgm:prSet presAssocID="{09CBC5E9-7970-456C-9D7A-2B09CFB6139D}" presName="textBox3a" presStyleLbl="revTx" presStyleIdx="0" presStyleCnt="3">
        <dgm:presLayoutVars>
          <dgm:bulletEnabled val="1"/>
        </dgm:presLayoutVars>
      </dgm:prSet>
      <dgm:spPr/>
    </dgm:pt>
    <dgm:pt modelId="{1D55B9FA-8BB4-40C4-8750-B3020EC700D2}" type="pres">
      <dgm:prSet presAssocID="{0E97906D-CE20-441E-B63C-1F945F2CD149}" presName="bullet3b" presStyleLbl="node1" presStyleIdx="1" presStyleCnt="3"/>
      <dgm:spPr/>
    </dgm:pt>
    <dgm:pt modelId="{43273DE9-D26C-4116-B6D7-745179B12C4F}" type="pres">
      <dgm:prSet presAssocID="{0E97906D-CE20-441E-B63C-1F945F2CD149}" presName="textBox3b" presStyleLbl="revTx" presStyleIdx="1" presStyleCnt="3" custScaleX="164399">
        <dgm:presLayoutVars>
          <dgm:bulletEnabled val="1"/>
        </dgm:presLayoutVars>
      </dgm:prSet>
      <dgm:spPr/>
    </dgm:pt>
    <dgm:pt modelId="{D6E2A8C1-75C8-4312-9FBD-592DA41DE114}" type="pres">
      <dgm:prSet presAssocID="{7D7767D1-86AD-4144-8174-F5FFB7FA6966}" presName="bullet3c" presStyleLbl="node1" presStyleIdx="2" presStyleCnt="3"/>
      <dgm:spPr/>
    </dgm:pt>
    <dgm:pt modelId="{0A9DBDA4-AB03-4025-9268-CB45B700FCC5}" type="pres">
      <dgm:prSet presAssocID="{7D7767D1-86AD-4144-8174-F5FFB7FA6966}" presName="textBox3c" presStyleLbl="revTx" presStyleIdx="2" presStyleCnt="3">
        <dgm:presLayoutVars>
          <dgm:bulletEnabled val="1"/>
        </dgm:presLayoutVars>
      </dgm:prSet>
      <dgm:spPr/>
    </dgm:pt>
  </dgm:ptLst>
  <dgm:cxnLst>
    <dgm:cxn modelId="{DEA6F852-75B8-4637-BB7D-4E86E89462A8}" type="presOf" srcId="{0E97906D-CE20-441E-B63C-1F945F2CD149}" destId="{43273DE9-D26C-4116-B6D7-745179B12C4F}" srcOrd="0" destOrd="0" presId="urn:microsoft.com/office/officeart/2005/8/layout/arrow2"/>
    <dgm:cxn modelId="{CAFACE54-AAC9-45CF-BE45-C4157847F6BC}" type="presOf" srcId="{09CBC5E9-7970-456C-9D7A-2B09CFB6139D}" destId="{DDF1A967-C4E6-472D-96AD-03D621C928D8}" srcOrd="0" destOrd="0" presId="urn:microsoft.com/office/officeart/2005/8/layout/arrow2"/>
    <dgm:cxn modelId="{A1359492-EA91-47D7-AA25-269F856EEF05}" srcId="{071BEB4B-29D3-4107-9E13-7E928D6B6802}" destId="{0E97906D-CE20-441E-B63C-1F945F2CD149}" srcOrd="1" destOrd="0" parTransId="{3BAE2C90-3903-4098-9E4F-87A6F1E1A8F8}" sibTransId="{600FEFA8-E6F6-47CC-984A-F62B0806170B}"/>
    <dgm:cxn modelId="{2F98D395-1368-4993-9D2F-9A6A01DE3865}" srcId="{071BEB4B-29D3-4107-9E13-7E928D6B6802}" destId="{09CBC5E9-7970-456C-9D7A-2B09CFB6139D}" srcOrd="0" destOrd="0" parTransId="{81150E91-7A17-4947-86D0-9C222663B250}" sibTransId="{9766393B-3DE6-4E55-A4FF-B09A10CD1ECB}"/>
    <dgm:cxn modelId="{38F3F1C1-9FFE-45EB-82C9-DF75798E92FA}" srcId="{071BEB4B-29D3-4107-9E13-7E928D6B6802}" destId="{7D7767D1-86AD-4144-8174-F5FFB7FA6966}" srcOrd="2" destOrd="0" parTransId="{812B8691-0564-4AC3-B804-B52D5AE4FBD4}" sibTransId="{A28851E9-F05D-4C26-82F0-41FCF7E98C8E}"/>
    <dgm:cxn modelId="{B1870AE1-6DEF-47A7-A72B-EF6C3EA60683}" type="presOf" srcId="{071BEB4B-29D3-4107-9E13-7E928D6B6802}" destId="{92F78985-6184-49DD-A6A9-CC4F3FBDF49B}" srcOrd="0" destOrd="0" presId="urn:microsoft.com/office/officeart/2005/8/layout/arrow2"/>
    <dgm:cxn modelId="{A80CFCF3-B27B-44E2-AFC4-5CB7B633B141}" type="presOf" srcId="{7D7767D1-86AD-4144-8174-F5FFB7FA6966}" destId="{0A9DBDA4-AB03-4025-9268-CB45B700FCC5}" srcOrd="0" destOrd="0" presId="urn:microsoft.com/office/officeart/2005/8/layout/arrow2"/>
    <dgm:cxn modelId="{B11C55E8-ED35-469A-927C-1363734111BD}" type="presParOf" srcId="{92F78985-6184-49DD-A6A9-CC4F3FBDF49B}" destId="{71BCC78C-BFCB-4115-867A-71D251841D4B}" srcOrd="0" destOrd="0" presId="urn:microsoft.com/office/officeart/2005/8/layout/arrow2"/>
    <dgm:cxn modelId="{1A62AA99-3BBE-4D0A-AAD7-865276F9AD20}" type="presParOf" srcId="{92F78985-6184-49DD-A6A9-CC4F3FBDF49B}" destId="{42B21CB8-F67D-430B-B226-CE4CE97A8BF7}" srcOrd="1" destOrd="0" presId="urn:microsoft.com/office/officeart/2005/8/layout/arrow2"/>
    <dgm:cxn modelId="{1B3F32D8-710B-4601-B7A8-E0788B3B84A5}" type="presParOf" srcId="{42B21CB8-F67D-430B-B226-CE4CE97A8BF7}" destId="{3169D59A-3613-47DF-9996-D432617196DE}" srcOrd="0" destOrd="0" presId="urn:microsoft.com/office/officeart/2005/8/layout/arrow2"/>
    <dgm:cxn modelId="{A7A5EE1D-DA3F-482F-9D40-4169FF29A7EC}" type="presParOf" srcId="{42B21CB8-F67D-430B-B226-CE4CE97A8BF7}" destId="{DDF1A967-C4E6-472D-96AD-03D621C928D8}" srcOrd="1" destOrd="0" presId="urn:microsoft.com/office/officeart/2005/8/layout/arrow2"/>
    <dgm:cxn modelId="{C498D9D8-2567-44FA-A917-CDE166A617D3}" type="presParOf" srcId="{42B21CB8-F67D-430B-B226-CE4CE97A8BF7}" destId="{1D55B9FA-8BB4-40C4-8750-B3020EC700D2}" srcOrd="2" destOrd="0" presId="urn:microsoft.com/office/officeart/2005/8/layout/arrow2"/>
    <dgm:cxn modelId="{FAA58A12-42B5-44A1-9062-62B64ABA23A5}" type="presParOf" srcId="{42B21CB8-F67D-430B-B226-CE4CE97A8BF7}" destId="{43273DE9-D26C-4116-B6D7-745179B12C4F}" srcOrd="3" destOrd="0" presId="urn:microsoft.com/office/officeart/2005/8/layout/arrow2"/>
    <dgm:cxn modelId="{4DC937E9-D4AF-44DB-8E8E-2088F83A4360}" type="presParOf" srcId="{42B21CB8-F67D-430B-B226-CE4CE97A8BF7}" destId="{D6E2A8C1-75C8-4312-9FBD-592DA41DE114}" srcOrd="4" destOrd="0" presId="urn:microsoft.com/office/officeart/2005/8/layout/arrow2"/>
    <dgm:cxn modelId="{44B57E47-11C6-46DB-98D2-7BCDA5EED141}" type="presParOf" srcId="{42B21CB8-F67D-430B-B226-CE4CE97A8BF7}" destId="{0A9DBDA4-AB03-4025-9268-CB45B700FCC5}" srcOrd="5" destOrd="0" presId="urn:microsoft.com/office/officeart/2005/8/layout/arrow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71BEB4B-29D3-4107-9E13-7E928D6B6802}" type="doc">
      <dgm:prSet loTypeId="urn:microsoft.com/office/officeart/2005/8/layout/arrow2" loCatId="process" qsTypeId="urn:microsoft.com/office/officeart/2005/8/quickstyle/simple1" qsCatId="simple" csTypeId="urn:microsoft.com/office/officeart/2005/8/colors/accent1_2" csCatId="accent1" phldr="1"/>
      <dgm:spPr/>
    </dgm:pt>
    <dgm:pt modelId="{09CBC5E9-7970-456C-9D7A-2B09CFB6139D}">
      <dgm:prSet phldrT="[Text]"/>
      <dgm:spPr>
        <a:xfrm>
          <a:off x="1045154" y="4413497"/>
          <a:ext cx="1739435" cy="1348435"/>
        </a:xfrm>
        <a:prstGeom prst="rect">
          <a:avLst/>
        </a:prstGeom>
        <a:noFill/>
        <a:ln>
          <a:noFill/>
        </a:ln>
        <a:effectLst/>
      </dgm:spPr>
      <dgm:t>
        <a:bodyPr/>
        <a:lstStyle/>
        <a:p>
          <a:r>
            <a:rPr lang="en-US" dirty="0">
              <a:solidFill>
                <a:sysClr val="windowText" lastClr="000000"/>
              </a:solidFill>
              <a:latin typeface="Trebuchet MS" panose="020B0603020202020204"/>
              <a:ea typeface="+mn-ea"/>
              <a:cs typeface="+mn-cs"/>
            </a:rPr>
            <a:t>Climate Change</a:t>
          </a:r>
        </a:p>
      </dgm:t>
    </dgm:pt>
    <dgm:pt modelId="{81150E91-7A17-4947-86D0-9C222663B250}" type="parTrans" cxnId="{2F98D395-1368-4993-9D2F-9A6A01DE3865}">
      <dgm:prSet/>
      <dgm:spPr/>
      <dgm:t>
        <a:bodyPr/>
        <a:lstStyle/>
        <a:p>
          <a:endParaRPr lang="en-US"/>
        </a:p>
      </dgm:t>
    </dgm:pt>
    <dgm:pt modelId="{9766393B-3DE6-4E55-A4FF-B09A10CD1ECB}" type="sibTrans" cxnId="{2F98D395-1368-4993-9D2F-9A6A01DE3865}">
      <dgm:prSet/>
      <dgm:spPr/>
      <dgm:t>
        <a:bodyPr/>
        <a:lstStyle/>
        <a:p>
          <a:endParaRPr lang="en-US"/>
        </a:p>
      </dgm:t>
    </dgm:pt>
    <dgm:pt modelId="{0E97906D-CE20-441E-B63C-1F945F2CD149}">
      <dgm:prSet phldrT="[Text]"/>
      <dgm:spPr>
        <a:xfrm>
          <a:off x="2836847" y="3223701"/>
          <a:ext cx="1791692" cy="2538231"/>
        </a:xfrm>
        <a:prstGeom prst="rect">
          <a:avLst/>
        </a:prstGeom>
        <a:noFill/>
        <a:ln>
          <a:noFill/>
        </a:ln>
        <a:effectLst/>
      </dgm:spPr>
      <dgm:t>
        <a:bodyPr/>
        <a:lstStyle/>
        <a:p>
          <a:r>
            <a:rPr lang="en-US" dirty="0">
              <a:solidFill>
                <a:sysClr val="windowText" lastClr="000000"/>
              </a:solidFill>
              <a:latin typeface="Trebuchet MS" panose="020B0603020202020204"/>
              <a:ea typeface="+mn-ea"/>
              <a:cs typeface="+mn-cs"/>
            </a:rPr>
            <a:t>Human Trafficking</a:t>
          </a:r>
        </a:p>
      </dgm:t>
    </dgm:pt>
    <dgm:pt modelId="{3BAE2C90-3903-4098-9E4F-87A6F1E1A8F8}" type="parTrans" cxnId="{A1359492-EA91-47D7-AA25-269F856EEF05}">
      <dgm:prSet/>
      <dgm:spPr/>
      <dgm:t>
        <a:bodyPr/>
        <a:lstStyle/>
        <a:p>
          <a:endParaRPr lang="en-US"/>
        </a:p>
      </dgm:t>
    </dgm:pt>
    <dgm:pt modelId="{600FEFA8-E6F6-47CC-984A-F62B0806170B}" type="sibTrans" cxnId="{A1359492-EA91-47D7-AA25-269F856EEF05}">
      <dgm:prSet/>
      <dgm:spPr/>
      <dgm:t>
        <a:bodyPr/>
        <a:lstStyle/>
        <a:p>
          <a:endParaRPr lang="en-US"/>
        </a:p>
      </dgm:t>
    </dgm:pt>
    <dgm:pt modelId="{7D7767D1-86AD-4144-8174-F5FFB7FA6966}">
      <dgm:prSet phldrT="[Text]"/>
      <dgm:spPr>
        <a:xfrm>
          <a:off x="4964482" y="2519155"/>
          <a:ext cx="1791692" cy="3242777"/>
        </a:xfrm>
        <a:prstGeom prst="rect">
          <a:avLst/>
        </a:prstGeom>
        <a:noFill/>
        <a:ln>
          <a:noFill/>
        </a:ln>
        <a:effectLst/>
      </dgm:spPr>
      <dgm:t>
        <a:bodyPr/>
        <a:lstStyle/>
        <a:p>
          <a:r>
            <a:rPr lang="en-US" dirty="0">
              <a:solidFill>
                <a:sysClr val="windowText" lastClr="000000"/>
              </a:solidFill>
              <a:latin typeface="Trebuchet MS" panose="020B0603020202020204"/>
              <a:ea typeface="+mn-ea"/>
              <a:cs typeface="+mn-cs"/>
            </a:rPr>
            <a:t>Migration</a:t>
          </a:r>
        </a:p>
      </dgm:t>
    </dgm:pt>
    <dgm:pt modelId="{812B8691-0564-4AC3-B804-B52D5AE4FBD4}" type="parTrans" cxnId="{38F3F1C1-9FFE-45EB-82C9-DF75798E92FA}">
      <dgm:prSet/>
      <dgm:spPr/>
      <dgm:t>
        <a:bodyPr/>
        <a:lstStyle/>
        <a:p>
          <a:endParaRPr lang="en-US"/>
        </a:p>
      </dgm:t>
    </dgm:pt>
    <dgm:pt modelId="{A28851E9-F05D-4C26-82F0-41FCF7E98C8E}" type="sibTrans" cxnId="{38F3F1C1-9FFE-45EB-82C9-DF75798E92FA}">
      <dgm:prSet/>
      <dgm:spPr/>
      <dgm:t>
        <a:bodyPr/>
        <a:lstStyle/>
        <a:p>
          <a:endParaRPr lang="en-US"/>
        </a:p>
      </dgm:t>
    </dgm:pt>
    <dgm:pt modelId="{92F78985-6184-49DD-A6A9-CC4F3FBDF49B}" type="pres">
      <dgm:prSet presAssocID="{071BEB4B-29D3-4107-9E13-7E928D6B6802}" presName="arrowDiagram" presStyleCnt="0">
        <dgm:presLayoutVars>
          <dgm:chMax val="5"/>
          <dgm:dir/>
          <dgm:resizeHandles val="exact"/>
        </dgm:presLayoutVars>
      </dgm:prSet>
      <dgm:spPr/>
    </dgm:pt>
    <dgm:pt modelId="{71BCC78C-BFCB-4115-867A-71D251841D4B}" type="pres">
      <dgm:prSet presAssocID="{071BEB4B-29D3-4107-9E13-7E928D6B6802}" presName="arrow" presStyleLbl="bgShp" presStyleIdx="0" presStyleCnt="1" custLinFactNeighborX="-3950" custLinFactNeighborY="3600"/>
      <dgm:spPr>
        <a:xfrm>
          <a:off x="0" y="1264037"/>
          <a:ext cx="7465387" cy="4665866"/>
        </a:xfrm>
        <a:prstGeom prst="swooshArrow">
          <a:avLst>
            <a:gd name="adj1" fmla="val 25000"/>
            <a:gd name="adj2" fmla="val 25000"/>
          </a:avLst>
        </a:prstGeom>
        <a:solidFill>
          <a:srgbClr val="F09415">
            <a:tint val="40000"/>
            <a:hueOff val="0"/>
            <a:satOff val="0"/>
            <a:lumOff val="0"/>
            <a:alphaOff val="0"/>
          </a:srgbClr>
        </a:solidFill>
        <a:ln>
          <a:noFill/>
        </a:ln>
        <a:effectLst/>
      </dgm:spPr>
    </dgm:pt>
    <dgm:pt modelId="{42B21CB8-F67D-430B-B226-CE4CE97A8BF7}" type="pres">
      <dgm:prSet presAssocID="{071BEB4B-29D3-4107-9E13-7E928D6B6802}" presName="arrowDiagram3" presStyleCnt="0"/>
      <dgm:spPr/>
    </dgm:pt>
    <dgm:pt modelId="{3169D59A-3613-47DF-9996-D432617196DE}" type="pres">
      <dgm:prSet presAssocID="{09CBC5E9-7970-456C-9D7A-2B09CFB6139D}" presName="bullet3a" presStyleLbl="node1" presStyleIdx="0" presStyleCnt="3"/>
      <dgm:spPr>
        <a:xfrm>
          <a:off x="948104" y="4316447"/>
          <a:ext cx="194100" cy="194100"/>
        </a:xfrm>
        <a:prstGeom prst="ellipse">
          <a:avLst/>
        </a:prstGeom>
        <a:solidFill>
          <a:srgbClr val="F09415">
            <a:hueOff val="0"/>
            <a:satOff val="0"/>
            <a:lumOff val="0"/>
            <a:alphaOff val="0"/>
          </a:srgbClr>
        </a:solidFill>
        <a:ln w="12700" cap="flat" cmpd="sng" algn="ctr">
          <a:solidFill>
            <a:sysClr val="window" lastClr="FFFFFF">
              <a:hueOff val="0"/>
              <a:satOff val="0"/>
              <a:lumOff val="0"/>
              <a:alphaOff val="0"/>
            </a:sysClr>
          </a:solidFill>
          <a:prstDash val="solid"/>
        </a:ln>
        <a:effectLst/>
      </dgm:spPr>
    </dgm:pt>
    <dgm:pt modelId="{DDF1A967-C4E6-472D-96AD-03D621C928D8}" type="pres">
      <dgm:prSet presAssocID="{09CBC5E9-7970-456C-9D7A-2B09CFB6139D}" presName="textBox3a" presStyleLbl="revTx" presStyleIdx="0" presStyleCnt="3">
        <dgm:presLayoutVars>
          <dgm:bulletEnabled val="1"/>
        </dgm:presLayoutVars>
      </dgm:prSet>
      <dgm:spPr/>
    </dgm:pt>
    <dgm:pt modelId="{1D55B9FA-8BB4-40C4-8750-B3020EC700D2}" type="pres">
      <dgm:prSet presAssocID="{0E97906D-CE20-441E-B63C-1F945F2CD149}" presName="bullet3b" presStyleLbl="node1" presStyleIdx="1" presStyleCnt="3"/>
      <dgm:spPr>
        <a:xfrm>
          <a:off x="2661410" y="3048265"/>
          <a:ext cx="350873" cy="350873"/>
        </a:xfrm>
        <a:prstGeom prst="ellipse">
          <a:avLst/>
        </a:prstGeom>
        <a:solidFill>
          <a:srgbClr val="F09415">
            <a:hueOff val="0"/>
            <a:satOff val="0"/>
            <a:lumOff val="0"/>
            <a:alphaOff val="0"/>
          </a:srgbClr>
        </a:solidFill>
        <a:ln w="12700" cap="flat" cmpd="sng" algn="ctr">
          <a:solidFill>
            <a:sysClr val="window" lastClr="FFFFFF">
              <a:hueOff val="0"/>
              <a:satOff val="0"/>
              <a:lumOff val="0"/>
              <a:alphaOff val="0"/>
            </a:sysClr>
          </a:solidFill>
          <a:prstDash val="solid"/>
        </a:ln>
        <a:effectLst/>
      </dgm:spPr>
    </dgm:pt>
    <dgm:pt modelId="{43273DE9-D26C-4116-B6D7-745179B12C4F}" type="pres">
      <dgm:prSet presAssocID="{0E97906D-CE20-441E-B63C-1F945F2CD149}" presName="textBox3b" presStyleLbl="revTx" presStyleIdx="1" presStyleCnt="3">
        <dgm:presLayoutVars>
          <dgm:bulletEnabled val="1"/>
        </dgm:presLayoutVars>
      </dgm:prSet>
      <dgm:spPr/>
    </dgm:pt>
    <dgm:pt modelId="{D6E2A8C1-75C8-4312-9FBD-592DA41DE114}" type="pres">
      <dgm:prSet presAssocID="{7D7767D1-86AD-4144-8174-F5FFB7FA6966}" presName="bullet3c" presStyleLbl="node1" presStyleIdx="2" presStyleCnt="3"/>
      <dgm:spPr>
        <a:xfrm>
          <a:off x="4721857" y="2276530"/>
          <a:ext cx="485250" cy="485250"/>
        </a:xfrm>
        <a:prstGeom prst="ellipse">
          <a:avLst/>
        </a:prstGeom>
        <a:solidFill>
          <a:srgbClr val="F09415">
            <a:hueOff val="0"/>
            <a:satOff val="0"/>
            <a:lumOff val="0"/>
            <a:alphaOff val="0"/>
          </a:srgbClr>
        </a:solidFill>
        <a:ln w="12700" cap="flat" cmpd="sng" algn="ctr">
          <a:solidFill>
            <a:sysClr val="window" lastClr="FFFFFF">
              <a:hueOff val="0"/>
              <a:satOff val="0"/>
              <a:lumOff val="0"/>
              <a:alphaOff val="0"/>
            </a:sysClr>
          </a:solidFill>
          <a:prstDash val="solid"/>
        </a:ln>
        <a:effectLst/>
      </dgm:spPr>
    </dgm:pt>
    <dgm:pt modelId="{0A9DBDA4-AB03-4025-9268-CB45B700FCC5}" type="pres">
      <dgm:prSet presAssocID="{7D7767D1-86AD-4144-8174-F5FFB7FA6966}" presName="textBox3c" presStyleLbl="revTx" presStyleIdx="2" presStyleCnt="3">
        <dgm:presLayoutVars>
          <dgm:bulletEnabled val="1"/>
        </dgm:presLayoutVars>
      </dgm:prSet>
      <dgm:spPr/>
    </dgm:pt>
  </dgm:ptLst>
  <dgm:cxnLst>
    <dgm:cxn modelId="{A1359492-EA91-47D7-AA25-269F856EEF05}" srcId="{071BEB4B-29D3-4107-9E13-7E928D6B6802}" destId="{0E97906D-CE20-441E-B63C-1F945F2CD149}" srcOrd="1" destOrd="0" parTransId="{3BAE2C90-3903-4098-9E4F-87A6F1E1A8F8}" sibTransId="{600FEFA8-E6F6-47CC-984A-F62B0806170B}"/>
    <dgm:cxn modelId="{2F98D395-1368-4993-9D2F-9A6A01DE3865}" srcId="{071BEB4B-29D3-4107-9E13-7E928D6B6802}" destId="{09CBC5E9-7970-456C-9D7A-2B09CFB6139D}" srcOrd="0" destOrd="0" parTransId="{81150E91-7A17-4947-86D0-9C222663B250}" sibTransId="{9766393B-3DE6-4E55-A4FF-B09A10CD1ECB}"/>
    <dgm:cxn modelId="{38F3F1C1-9FFE-45EB-82C9-DF75798E92FA}" srcId="{071BEB4B-29D3-4107-9E13-7E928D6B6802}" destId="{7D7767D1-86AD-4144-8174-F5FFB7FA6966}" srcOrd="2" destOrd="0" parTransId="{812B8691-0564-4AC3-B804-B52D5AE4FBD4}" sibTransId="{A28851E9-F05D-4C26-82F0-41FCF7E98C8E}"/>
    <dgm:cxn modelId="{BCD6A8C7-29C9-4863-BA0E-B3A368DADD86}" type="presOf" srcId="{071BEB4B-29D3-4107-9E13-7E928D6B6802}" destId="{92F78985-6184-49DD-A6A9-CC4F3FBDF49B}" srcOrd="0" destOrd="0" presId="urn:microsoft.com/office/officeart/2005/8/layout/arrow2"/>
    <dgm:cxn modelId="{F693CDCB-22AE-4142-9FBC-4F7E2A5E6E17}" type="presOf" srcId="{0E97906D-CE20-441E-B63C-1F945F2CD149}" destId="{43273DE9-D26C-4116-B6D7-745179B12C4F}" srcOrd="0" destOrd="0" presId="urn:microsoft.com/office/officeart/2005/8/layout/arrow2"/>
    <dgm:cxn modelId="{575930D0-3EC3-4B57-BEBC-C6BBDA63DB8F}" type="presOf" srcId="{7D7767D1-86AD-4144-8174-F5FFB7FA6966}" destId="{0A9DBDA4-AB03-4025-9268-CB45B700FCC5}" srcOrd="0" destOrd="0" presId="urn:microsoft.com/office/officeart/2005/8/layout/arrow2"/>
    <dgm:cxn modelId="{A1957FE1-BC6E-4FBB-B5DF-A93BAC14C392}" type="presOf" srcId="{09CBC5E9-7970-456C-9D7A-2B09CFB6139D}" destId="{DDF1A967-C4E6-472D-96AD-03D621C928D8}" srcOrd="0" destOrd="0" presId="urn:microsoft.com/office/officeart/2005/8/layout/arrow2"/>
    <dgm:cxn modelId="{B7AC18C8-4CFA-41D2-AD2A-2A20A3E618EA}" type="presParOf" srcId="{92F78985-6184-49DD-A6A9-CC4F3FBDF49B}" destId="{71BCC78C-BFCB-4115-867A-71D251841D4B}" srcOrd="0" destOrd="0" presId="urn:microsoft.com/office/officeart/2005/8/layout/arrow2"/>
    <dgm:cxn modelId="{6D4743B1-1AB0-4FB2-A305-E465B369487D}" type="presParOf" srcId="{92F78985-6184-49DD-A6A9-CC4F3FBDF49B}" destId="{42B21CB8-F67D-430B-B226-CE4CE97A8BF7}" srcOrd="1" destOrd="0" presId="urn:microsoft.com/office/officeart/2005/8/layout/arrow2"/>
    <dgm:cxn modelId="{4D9F51CA-7585-4890-AD3D-C8009F57B0E0}" type="presParOf" srcId="{42B21CB8-F67D-430B-B226-CE4CE97A8BF7}" destId="{3169D59A-3613-47DF-9996-D432617196DE}" srcOrd="0" destOrd="0" presId="urn:microsoft.com/office/officeart/2005/8/layout/arrow2"/>
    <dgm:cxn modelId="{9AB22B3E-D1C9-4247-A28D-B04F67EF74CD}" type="presParOf" srcId="{42B21CB8-F67D-430B-B226-CE4CE97A8BF7}" destId="{DDF1A967-C4E6-472D-96AD-03D621C928D8}" srcOrd="1" destOrd="0" presId="urn:microsoft.com/office/officeart/2005/8/layout/arrow2"/>
    <dgm:cxn modelId="{2FD05DBB-CF64-430C-9F75-DAD8748DDE4D}" type="presParOf" srcId="{42B21CB8-F67D-430B-B226-CE4CE97A8BF7}" destId="{1D55B9FA-8BB4-40C4-8750-B3020EC700D2}" srcOrd="2" destOrd="0" presId="urn:microsoft.com/office/officeart/2005/8/layout/arrow2"/>
    <dgm:cxn modelId="{26B9ABAA-5054-4FF8-BCCC-491569B033DA}" type="presParOf" srcId="{42B21CB8-F67D-430B-B226-CE4CE97A8BF7}" destId="{43273DE9-D26C-4116-B6D7-745179B12C4F}" srcOrd="3" destOrd="0" presId="urn:microsoft.com/office/officeart/2005/8/layout/arrow2"/>
    <dgm:cxn modelId="{5DE54920-6E69-4B52-B822-9205A5A405B0}" type="presParOf" srcId="{42B21CB8-F67D-430B-B226-CE4CE97A8BF7}" destId="{D6E2A8C1-75C8-4312-9FBD-592DA41DE114}" srcOrd="4" destOrd="0" presId="urn:microsoft.com/office/officeart/2005/8/layout/arrow2"/>
    <dgm:cxn modelId="{98ED17CB-A1C2-414D-AE1C-7C154D9D26E8}" type="presParOf" srcId="{42B21CB8-F67D-430B-B226-CE4CE97A8BF7}" destId="{0A9DBDA4-AB03-4025-9268-CB45B700FCC5}" srcOrd="5" destOrd="0" presId="urn:microsoft.com/office/officeart/2005/8/layout/arrow2"/>
  </dgm:cxnLst>
  <dgm:bg>
    <a:blipFill>
      <a:blip xmlns:r="http://schemas.openxmlformats.org/officeDocument/2006/relationships" r:embed="rId1"/>
      <a:stretch>
        <a:fillRect/>
      </a:stretch>
    </a:blip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C78C-BFCB-4115-867A-71D251841D4B}">
      <dsp:nvSpPr>
        <dsp:cNvPr id="0" name=""/>
        <dsp:cNvSpPr/>
      </dsp:nvSpPr>
      <dsp:spPr>
        <a:xfrm>
          <a:off x="0" y="1264037"/>
          <a:ext cx="7465387" cy="4665866"/>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9D59A-3613-47DF-9996-D432617196DE}">
      <dsp:nvSpPr>
        <dsp:cNvPr id="0" name=""/>
        <dsp:cNvSpPr/>
      </dsp:nvSpPr>
      <dsp:spPr>
        <a:xfrm>
          <a:off x="948104" y="4316447"/>
          <a:ext cx="194100" cy="19410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F1A967-C4E6-472D-96AD-03D621C928D8}">
      <dsp:nvSpPr>
        <dsp:cNvPr id="0" name=""/>
        <dsp:cNvSpPr/>
      </dsp:nvSpPr>
      <dsp:spPr>
        <a:xfrm>
          <a:off x="1045154" y="4413497"/>
          <a:ext cx="1739435" cy="1348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50"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Climate Change</a:t>
          </a:r>
        </a:p>
      </dsp:txBody>
      <dsp:txXfrm>
        <a:off x="1045154" y="4413497"/>
        <a:ext cx="1739435" cy="1348435"/>
      </dsp:txXfrm>
    </dsp:sp>
    <dsp:sp modelId="{1D55B9FA-8BB4-40C4-8750-B3020EC700D2}">
      <dsp:nvSpPr>
        <dsp:cNvPr id="0" name=""/>
        <dsp:cNvSpPr/>
      </dsp:nvSpPr>
      <dsp:spPr>
        <a:xfrm>
          <a:off x="2661410" y="3048265"/>
          <a:ext cx="350873" cy="350873"/>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273DE9-D26C-4116-B6D7-745179B12C4F}">
      <dsp:nvSpPr>
        <dsp:cNvPr id="0" name=""/>
        <dsp:cNvSpPr/>
      </dsp:nvSpPr>
      <dsp:spPr>
        <a:xfrm>
          <a:off x="2836847" y="3223701"/>
          <a:ext cx="1791692" cy="25382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5920"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Human Trafficking</a:t>
          </a:r>
        </a:p>
      </dsp:txBody>
      <dsp:txXfrm>
        <a:off x="2836847" y="3223701"/>
        <a:ext cx="1791692" cy="2538231"/>
      </dsp:txXfrm>
    </dsp:sp>
    <dsp:sp modelId="{D6E2A8C1-75C8-4312-9FBD-592DA41DE114}">
      <dsp:nvSpPr>
        <dsp:cNvPr id="0" name=""/>
        <dsp:cNvSpPr/>
      </dsp:nvSpPr>
      <dsp:spPr>
        <a:xfrm>
          <a:off x="4721857" y="2276530"/>
          <a:ext cx="485250" cy="48525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DBDA4-AB03-4025-9268-CB45B700FCC5}">
      <dsp:nvSpPr>
        <dsp:cNvPr id="0" name=""/>
        <dsp:cNvSpPr/>
      </dsp:nvSpPr>
      <dsp:spPr>
        <a:xfrm>
          <a:off x="4964482" y="2519155"/>
          <a:ext cx="1791692" cy="324277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124" tIns="0" rIns="0" bIns="0" numCol="1" spcCol="1270" anchor="t" anchorCtr="0">
          <a:noAutofit/>
        </a:bodyPr>
        <a:lstStyle/>
        <a:p>
          <a:pPr marL="0" lvl="0" indent="0" algn="l" defTabSz="1155700">
            <a:lnSpc>
              <a:spcPct val="90000"/>
            </a:lnSpc>
            <a:spcBef>
              <a:spcPct val="0"/>
            </a:spcBef>
            <a:spcAft>
              <a:spcPct val="35000"/>
            </a:spcAft>
            <a:buNone/>
          </a:pPr>
          <a:r>
            <a:rPr lang="en-US" sz="2600" kern="1200" dirty="0">
              <a:solidFill>
                <a:schemeClr val="bg1"/>
              </a:solidFill>
            </a:rPr>
            <a:t>Migration</a:t>
          </a:r>
        </a:p>
      </dsp:txBody>
      <dsp:txXfrm>
        <a:off x="4964482" y="2519155"/>
        <a:ext cx="1791692" cy="324277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C78C-BFCB-4115-867A-71D251841D4B}">
      <dsp:nvSpPr>
        <dsp:cNvPr id="0" name=""/>
        <dsp:cNvSpPr/>
      </dsp:nvSpPr>
      <dsp:spPr>
        <a:xfrm>
          <a:off x="0" y="1262716"/>
          <a:ext cx="7469944" cy="4668715"/>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9D59A-3613-47DF-9996-D432617196DE}">
      <dsp:nvSpPr>
        <dsp:cNvPr id="0" name=""/>
        <dsp:cNvSpPr/>
      </dsp:nvSpPr>
      <dsp:spPr>
        <a:xfrm>
          <a:off x="948682" y="4316989"/>
          <a:ext cx="194218" cy="19421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F1A967-C4E6-472D-96AD-03D621C928D8}">
      <dsp:nvSpPr>
        <dsp:cNvPr id="0" name=""/>
        <dsp:cNvSpPr/>
      </dsp:nvSpPr>
      <dsp:spPr>
        <a:xfrm>
          <a:off x="1045792" y="4414098"/>
          <a:ext cx="1740496" cy="134925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912" tIns="0" rIns="0" bIns="0" numCol="1" spcCol="1270" anchor="t" anchorCtr="0">
          <a:noAutofit/>
        </a:bodyPr>
        <a:lstStyle/>
        <a:p>
          <a:pPr marL="0" lvl="0" indent="0" algn="l" defTabSz="1644650">
            <a:lnSpc>
              <a:spcPct val="90000"/>
            </a:lnSpc>
            <a:spcBef>
              <a:spcPct val="0"/>
            </a:spcBef>
            <a:spcAft>
              <a:spcPct val="35000"/>
            </a:spcAft>
            <a:buNone/>
          </a:pPr>
          <a:r>
            <a:rPr lang="en-US" sz="3700" kern="1200" dirty="0">
              <a:solidFill>
                <a:schemeClr val="bg1"/>
              </a:solidFill>
            </a:rPr>
            <a:t>Climate Change</a:t>
          </a:r>
        </a:p>
      </dsp:txBody>
      <dsp:txXfrm>
        <a:off x="1045792" y="4414098"/>
        <a:ext cx="1740496" cy="1349258"/>
      </dsp:txXfrm>
    </dsp:sp>
    <dsp:sp modelId="{1D55B9FA-8BB4-40C4-8750-B3020EC700D2}">
      <dsp:nvSpPr>
        <dsp:cNvPr id="0" name=""/>
        <dsp:cNvSpPr/>
      </dsp:nvSpPr>
      <dsp:spPr>
        <a:xfrm>
          <a:off x="2663035" y="3048032"/>
          <a:ext cx="351087" cy="35108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273DE9-D26C-4116-B6D7-745179B12C4F}">
      <dsp:nvSpPr>
        <dsp:cNvPr id="0" name=""/>
        <dsp:cNvSpPr/>
      </dsp:nvSpPr>
      <dsp:spPr>
        <a:xfrm>
          <a:off x="2838578" y="3223576"/>
          <a:ext cx="1792786" cy="25397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6034"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Human Trafficking</a:t>
          </a:r>
        </a:p>
      </dsp:txBody>
      <dsp:txXfrm>
        <a:off x="2838578" y="3223576"/>
        <a:ext cx="1792786" cy="2539780"/>
      </dsp:txXfrm>
    </dsp:sp>
    <dsp:sp modelId="{D6E2A8C1-75C8-4312-9FBD-592DA41DE114}">
      <dsp:nvSpPr>
        <dsp:cNvPr id="0" name=""/>
        <dsp:cNvSpPr/>
      </dsp:nvSpPr>
      <dsp:spPr>
        <a:xfrm>
          <a:off x="4724739" y="2275827"/>
          <a:ext cx="485546" cy="48554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DBDA4-AB03-4025-9268-CB45B700FCC5}">
      <dsp:nvSpPr>
        <dsp:cNvPr id="0" name=""/>
        <dsp:cNvSpPr/>
      </dsp:nvSpPr>
      <dsp:spPr>
        <a:xfrm>
          <a:off x="4967512" y="2518600"/>
          <a:ext cx="1792786" cy="32447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7281" tIns="0" rIns="0" bIns="0" numCol="1" spcCol="1270" anchor="t" anchorCtr="0">
          <a:noAutofit/>
        </a:bodyPr>
        <a:lstStyle/>
        <a:p>
          <a:pPr marL="0" lvl="0" indent="0" algn="l" defTabSz="800100">
            <a:lnSpc>
              <a:spcPct val="90000"/>
            </a:lnSpc>
            <a:spcBef>
              <a:spcPct val="0"/>
            </a:spcBef>
            <a:spcAft>
              <a:spcPct val="35000"/>
            </a:spcAft>
            <a:buNone/>
          </a:pPr>
          <a:r>
            <a:rPr lang="en-US" sz="1800" kern="1200" dirty="0">
              <a:solidFill>
                <a:schemeClr val="bg1"/>
              </a:solidFill>
            </a:rPr>
            <a:t>Migration</a:t>
          </a:r>
        </a:p>
      </dsp:txBody>
      <dsp:txXfrm>
        <a:off x="4967512" y="2518600"/>
        <a:ext cx="1792786" cy="324475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C78C-BFCB-4115-867A-71D251841D4B}">
      <dsp:nvSpPr>
        <dsp:cNvPr id="0" name=""/>
        <dsp:cNvSpPr/>
      </dsp:nvSpPr>
      <dsp:spPr>
        <a:xfrm>
          <a:off x="0" y="1486935"/>
          <a:ext cx="6696773" cy="4185483"/>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69D59A-3613-47DF-9996-D432617196DE}">
      <dsp:nvSpPr>
        <dsp:cNvPr id="0" name=""/>
        <dsp:cNvSpPr/>
      </dsp:nvSpPr>
      <dsp:spPr>
        <a:xfrm>
          <a:off x="850490" y="4225078"/>
          <a:ext cx="174116" cy="17411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F1A967-C4E6-472D-96AD-03D621C928D8}">
      <dsp:nvSpPr>
        <dsp:cNvPr id="0" name=""/>
        <dsp:cNvSpPr/>
      </dsp:nvSpPr>
      <dsp:spPr>
        <a:xfrm>
          <a:off x="937548" y="4312136"/>
          <a:ext cx="1560348" cy="12096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261" tIns="0" rIns="0" bIns="0" numCol="1" spcCol="1270" anchor="t" anchorCtr="0">
          <a:noAutofit/>
        </a:bodyPr>
        <a:lstStyle/>
        <a:p>
          <a:pPr marL="0" lvl="0" indent="0" algn="l" defTabSz="533400">
            <a:lnSpc>
              <a:spcPct val="90000"/>
            </a:lnSpc>
            <a:spcBef>
              <a:spcPct val="0"/>
            </a:spcBef>
            <a:spcAft>
              <a:spcPct val="35000"/>
            </a:spcAft>
            <a:buNone/>
          </a:pPr>
          <a:r>
            <a:rPr lang="en-US" sz="1200" kern="1200" dirty="0">
              <a:solidFill>
                <a:schemeClr val="bg1"/>
              </a:solidFill>
            </a:rPr>
            <a:t>Climate Change</a:t>
          </a:r>
        </a:p>
      </dsp:txBody>
      <dsp:txXfrm>
        <a:off x="937548" y="4312136"/>
        <a:ext cx="1560348" cy="1209604"/>
      </dsp:txXfrm>
    </dsp:sp>
    <dsp:sp modelId="{1D55B9FA-8BB4-40C4-8750-B3020EC700D2}">
      <dsp:nvSpPr>
        <dsp:cNvPr id="0" name=""/>
        <dsp:cNvSpPr/>
      </dsp:nvSpPr>
      <dsp:spPr>
        <a:xfrm>
          <a:off x="2387399" y="3087464"/>
          <a:ext cx="314748" cy="31474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273DE9-D26C-4116-B6D7-745179B12C4F}">
      <dsp:nvSpPr>
        <dsp:cNvPr id="0" name=""/>
        <dsp:cNvSpPr/>
      </dsp:nvSpPr>
      <dsp:spPr>
        <a:xfrm>
          <a:off x="2027255" y="3244838"/>
          <a:ext cx="2642262" cy="227690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6779" tIns="0" rIns="0" bIns="0" numCol="1" spcCol="1270" anchor="t" anchorCtr="0">
          <a:noAutofit/>
        </a:bodyPr>
        <a:lstStyle/>
        <a:p>
          <a:pPr marL="0" lvl="0" indent="0" algn="l" defTabSz="1600200">
            <a:lnSpc>
              <a:spcPct val="90000"/>
            </a:lnSpc>
            <a:spcBef>
              <a:spcPct val="0"/>
            </a:spcBef>
            <a:spcAft>
              <a:spcPct val="35000"/>
            </a:spcAft>
            <a:buNone/>
          </a:pPr>
          <a:r>
            <a:rPr lang="en-US" sz="3600" b="1" kern="1200" dirty="0">
              <a:solidFill>
                <a:schemeClr val="bg1"/>
              </a:solidFill>
            </a:rPr>
            <a:t>Human Trafficking</a:t>
          </a:r>
        </a:p>
      </dsp:txBody>
      <dsp:txXfrm>
        <a:off x="2027255" y="3244838"/>
        <a:ext cx="2642262" cy="2276902"/>
      </dsp:txXfrm>
    </dsp:sp>
    <dsp:sp modelId="{D6E2A8C1-75C8-4312-9FBD-592DA41DE114}">
      <dsp:nvSpPr>
        <dsp:cNvPr id="0" name=""/>
        <dsp:cNvSpPr/>
      </dsp:nvSpPr>
      <dsp:spPr>
        <a:xfrm>
          <a:off x="4235708" y="2395185"/>
          <a:ext cx="435290" cy="43529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A9DBDA4-AB03-4025-9268-CB45B700FCC5}">
      <dsp:nvSpPr>
        <dsp:cNvPr id="0" name=""/>
        <dsp:cNvSpPr/>
      </dsp:nvSpPr>
      <dsp:spPr>
        <a:xfrm>
          <a:off x="4453354" y="2612830"/>
          <a:ext cx="1607225" cy="29089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0651"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chemeClr val="bg1"/>
              </a:solidFill>
            </a:rPr>
            <a:t>Migration</a:t>
          </a:r>
        </a:p>
      </dsp:txBody>
      <dsp:txXfrm>
        <a:off x="4453354" y="2612830"/>
        <a:ext cx="1607225" cy="290891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BCC78C-BFCB-4115-867A-71D251841D4B}">
      <dsp:nvSpPr>
        <dsp:cNvPr id="0" name=""/>
        <dsp:cNvSpPr/>
      </dsp:nvSpPr>
      <dsp:spPr>
        <a:xfrm>
          <a:off x="0" y="1095734"/>
          <a:ext cx="4481849" cy="2801155"/>
        </a:xfrm>
        <a:prstGeom prst="swooshArrow">
          <a:avLst>
            <a:gd name="adj1" fmla="val 25000"/>
            <a:gd name="adj2" fmla="val 25000"/>
          </a:avLst>
        </a:prstGeom>
        <a:solidFill>
          <a:srgbClr val="F09415">
            <a:tint val="40000"/>
            <a:hueOff val="0"/>
            <a:satOff val="0"/>
            <a:lumOff val="0"/>
            <a:alphaOff val="0"/>
          </a:srgbClr>
        </a:solidFill>
        <a:ln>
          <a:noFill/>
        </a:ln>
        <a:effectLst/>
      </dsp:spPr>
      <dsp:style>
        <a:lnRef idx="0">
          <a:scrgbClr r="0" g="0" b="0"/>
        </a:lnRef>
        <a:fillRef idx="1">
          <a:scrgbClr r="0" g="0" b="0"/>
        </a:fillRef>
        <a:effectRef idx="0">
          <a:scrgbClr r="0" g="0" b="0"/>
        </a:effectRef>
        <a:fontRef idx="minor"/>
      </dsp:style>
    </dsp:sp>
    <dsp:sp modelId="{3169D59A-3613-47DF-9996-D432617196DE}">
      <dsp:nvSpPr>
        <dsp:cNvPr id="0" name=""/>
        <dsp:cNvSpPr/>
      </dsp:nvSpPr>
      <dsp:spPr>
        <a:xfrm>
          <a:off x="569194" y="2928250"/>
          <a:ext cx="116528" cy="116528"/>
        </a:xfrm>
        <a:prstGeom prst="ellipse">
          <a:avLst/>
        </a:prstGeom>
        <a:solidFill>
          <a:srgbClr val="F0941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F1A967-C4E6-472D-96AD-03D621C928D8}">
      <dsp:nvSpPr>
        <dsp:cNvPr id="0" name=""/>
        <dsp:cNvSpPr/>
      </dsp:nvSpPr>
      <dsp:spPr>
        <a:xfrm>
          <a:off x="627458" y="2986514"/>
          <a:ext cx="1044270" cy="80953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746"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solidFill>
              <a:latin typeface="Trebuchet MS" panose="020B0603020202020204"/>
              <a:ea typeface="+mn-ea"/>
              <a:cs typeface="+mn-cs"/>
            </a:rPr>
            <a:t>Climate Change</a:t>
          </a:r>
        </a:p>
      </dsp:txBody>
      <dsp:txXfrm>
        <a:off x="627458" y="2986514"/>
        <a:ext cx="1044270" cy="809533"/>
      </dsp:txXfrm>
    </dsp:sp>
    <dsp:sp modelId="{1D55B9FA-8BB4-40C4-8750-B3020EC700D2}">
      <dsp:nvSpPr>
        <dsp:cNvPr id="0" name=""/>
        <dsp:cNvSpPr/>
      </dsp:nvSpPr>
      <dsp:spPr>
        <a:xfrm>
          <a:off x="1597779" y="2166896"/>
          <a:ext cx="210646" cy="210646"/>
        </a:xfrm>
        <a:prstGeom prst="ellipse">
          <a:avLst/>
        </a:prstGeom>
        <a:solidFill>
          <a:srgbClr val="F0941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3273DE9-D26C-4116-B6D7-745179B12C4F}">
      <dsp:nvSpPr>
        <dsp:cNvPr id="0" name=""/>
        <dsp:cNvSpPr/>
      </dsp:nvSpPr>
      <dsp:spPr>
        <a:xfrm>
          <a:off x="1703102" y="2272219"/>
          <a:ext cx="1075643" cy="15238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617"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solidFill>
              <a:latin typeface="Trebuchet MS" panose="020B0603020202020204"/>
              <a:ea typeface="+mn-ea"/>
              <a:cs typeface="+mn-cs"/>
            </a:rPr>
            <a:t>Human Trafficking</a:t>
          </a:r>
        </a:p>
      </dsp:txBody>
      <dsp:txXfrm>
        <a:off x="1703102" y="2272219"/>
        <a:ext cx="1075643" cy="1523828"/>
      </dsp:txXfrm>
    </dsp:sp>
    <dsp:sp modelId="{D6E2A8C1-75C8-4312-9FBD-592DA41DE114}">
      <dsp:nvSpPr>
        <dsp:cNvPr id="0" name=""/>
        <dsp:cNvSpPr/>
      </dsp:nvSpPr>
      <dsp:spPr>
        <a:xfrm>
          <a:off x="2834769" y="1703585"/>
          <a:ext cx="291320" cy="291320"/>
        </a:xfrm>
        <a:prstGeom prst="ellipse">
          <a:avLst/>
        </a:prstGeom>
        <a:solidFill>
          <a:srgbClr val="F0941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A9DBDA4-AB03-4025-9268-CB45B700FCC5}">
      <dsp:nvSpPr>
        <dsp:cNvPr id="0" name=""/>
        <dsp:cNvSpPr/>
      </dsp:nvSpPr>
      <dsp:spPr>
        <a:xfrm>
          <a:off x="2980429" y="1849245"/>
          <a:ext cx="1075643" cy="194680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365" tIns="0" rIns="0" bIns="0" numCol="1" spcCol="1270" anchor="t" anchorCtr="0">
          <a:noAutofit/>
        </a:bodyPr>
        <a:lstStyle/>
        <a:p>
          <a:pPr marL="0" lvl="0" indent="0" algn="l" defTabSz="711200">
            <a:lnSpc>
              <a:spcPct val="90000"/>
            </a:lnSpc>
            <a:spcBef>
              <a:spcPct val="0"/>
            </a:spcBef>
            <a:spcAft>
              <a:spcPct val="35000"/>
            </a:spcAft>
            <a:buNone/>
          </a:pPr>
          <a:r>
            <a:rPr lang="en-US" sz="1600" kern="1200" dirty="0">
              <a:solidFill>
                <a:sysClr val="windowText" lastClr="000000"/>
              </a:solidFill>
              <a:latin typeface="Trebuchet MS" panose="020B0603020202020204"/>
              <a:ea typeface="+mn-ea"/>
              <a:cs typeface="+mn-cs"/>
            </a:rPr>
            <a:t>Migration</a:t>
          </a:r>
        </a:p>
      </dsp:txBody>
      <dsp:txXfrm>
        <a:off x="2980429" y="1849245"/>
        <a:ext cx="1075643" cy="1946803"/>
      </dsp:txXfrm>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2.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3.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46C117F-5CCF-4837-BE5F-2B92066CAFAF}"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309"/>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EB90BD-B6CE-46B7-997F-7313B992CCDC}"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1161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B9D11F-B188-461D-B23F-39381795C052}"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2E6D8D9-55A2-4063-B0F3-121F44549695}"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0729455" y="470992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4B24536-994D-4021-A283-9F449C0DB509}" type="datetimeFigureOut">
              <a:rPr lang="en-US" dirty="0"/>
              <a:t>12/17/2018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CBBBB78-C96F-47B7-AB17-D852CA960AC9}" type="datetimeFigureOut">
              <a:rPr lang="en-US" dirty="0"/>
              <a:t>12/17/2018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A3F48C-C7C6-4055-9F49-3777875E72AE}"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6178E61D-D431-422C-9764-11DAFE33AB63}" type="datetimeFigureOut">
              <a:rPr lang="en-US" dirty="0"/>
              <a:t>12/17/2018</a:t>
            </a:fld>
            <a:endParaRPr lang="en-US" dirty="0"/>
          </a:p>
        </p:txBody>
      </p:sp>
      <p:sp>
        <p:nvSpPr>
          <p:cNvPr id="5" name="Footer Placeholder 4"/>
          <p:cNvSpPr>
            <a:spLocks noGrp="1"/>
          </p:cNvSpPr>
          <p:nvPr>
            <p:ph type="ftr" sz="quarter" idx="11"/>
          </p:nvPr>
        </p:nvSpPr>
        <p:spPr>
          <a:xfrm>
            <a:off x="680321" y="5936188"/>
            <a:ext cx="6126805" cy="365125"/>
          </a:xfrm>
        </p:spPr>
        <p:txBody>
          <a:bodyPr/>
          <a:lstStyle/>
          <a:p>
            <a:endParaRPr lang="en-US" dirty="0"/>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6D22F896-40B5-4ADD-8801-0D06FADFA095}" type="slidenum">
              <a:rPr lang="en-US" dirty="0"/>
              <a:pPr/>
              <a:t>‹#›</a:t>
            </a:fld>
            <a:endParaRPr lang="en-US"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8ABE3C1-DBE1-495D-B57B-2849774B866A}" type="datetimeFigureOut">
              <a:rPr lang="en-US" smtClean="0">
                <a:solidFill>
                  <a:prstClr val="black">
                    <a:tint val="75000"/>
                  </a:prstClr>
                </a:solidFill>
              </a:rPr>
              <a:pPr/>
              <a:t>12/17/2018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72215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DE42F4-6EEF-4EF7-8ED4-2208F0F89A08}" type="datetimeFigureOut">
              <a:rPr lang="en-US" smtClean="0">
                <a:solidFill>
                  <a:prstClr val="black">
                    <a:tint val="75000"/>
                  </a:prstClr>
                </a:solidFill>
              </a:rPr>
              <a:pPr/>
              <a:t>12/17/2018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89585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E42F4-6EEF-4EF7-8ED4-2208F0F89A08}"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smtClean="0">
                <a:solidFill>
                  <a:prstClr val="black">
                    <a:tint val="75000"/>
                  </a:prstClr>
                </a:solidFill>
              </a:rPr>
              <a:pPr/>
              <a:t>12/17/2018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944274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E5A6C69-6797-4E8A-BF37-F2C3751466E9}" type="datetimeFigureOut">
              <a:rPr lang="en-US" smtClean="0">
                <a:solidFill>
                  <a:prstClr val="black">
                    <a:tint val="75000"/>
                  </a:prstClr>
                </a:solidFill>
              </a:rPr>
              <a:pPr/>
              <a:t>12/17/2018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43709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82014A1-A632-4878-A0D3-F52BA7563730}" type="datetimeFigureOut">
              <a:rPr lang="en-US" smtClean="0">
                <a:solidFill>
                  <a:prstClr val="black">
                    <a:tint val="75000"/>
                  </a:prstClr>
                </a:solidFill>
              </a:rPr>
              <a:pPr/>
              <a:t>12/17/2018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36385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99F462-093F-4566-844B-4C71F2739DA5}" type="datetimeFigureOut">
              <a:rPr lang="en-US" smtClean="0">
                <a:solidFill>
                  <a:prstClr val="black">
                    <a:tint val="75000"/>
                  </a:prstClr>
                </a:solidFill>
              </a:rPr>
              <a:pPr/>
              <a:t>12/17/2018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46397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24A7AC-904D-4781-85BA-7D10C17ED021}" type="datetimeFigureOut">
              <a:rPr lang="en-US" smtClean="0">
                <a:solidFill>
                  <a:prstClr val="black">
                    <a:tint val="75000"/>
                  </a:prstClr>
                </a:solidFill>
              </a:rPr>
              <a:pPr/>
              <a:t>12/17/2018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151973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smtClean="0">
                <a:solidFill>
                  <a:prstClr val="black">
                    <a:tint val="75000"/>
                  </a:prstClr>
                </a:solidFill>
              </a:rPr>
              <a:pPr/>
              <a:t>12/17/2018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9914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smtClean="0">
                <a:solidFill>
                  <a:prstClr val="black">
                    <a:tint val="75000"/>
                  </a:prstClr>
                </a:solidFill>
              </a:rPr>
              <a:pPr/>
              <a:t>12/17/2018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015170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A3F48C-C7C6-4055-9F49-3777875E72AE}" type="datetimeFigureOut">
              <a:rPr lang="en-US" smtClean="0">
                <a:solidFill>
                  <a:prstClr val="black">
                    <a:tint val="75000"/>
                  </a:prstClr>
                </a:solidFill>
              </a:rPr>
              <a:pPr/>
              <a:t>12/17/2018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28043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178E61D-D431-422C-9764-11DAFE33AB63}" type="datetimeFigureOut">
              <a:rPr lang="en-US" smtClean="0">
                <a:solidFill>
                  <a:prstClr val="black">
                    <a:tint val="75000"/>
                  </a:prstClr>
                </a:solidFill>
              </a:rPr>
              <a:pPr/>
              <a:t>12/17/2018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653099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0578ACC-22D6-47C1-A373-4FD133E34F3C}" type="datetimeFigureOut">
              <a:rPr lang="en-US" dirty="0"/>
              <a:t>12/17/2018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729455" y="2869895"/>
            <a:ext cx="1154151" cy="1090789"/>
          </a:xfrm>
        </p:spPr>
        <p:txBody>
          <a:bodyPr/>
          <a:lstStyle/>
          <a:p>
            <a:fld id="{6D22F896-40B5-4ADD-8801-0D06FADFA09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E5A6C69-6797-4E8A-BF37-F2C3751466E9}"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82014A1-A632-4878-A0D3-F52BA7563730}" type="datetimeFigureOut">
              <a:rPr lang="en-US" dirty="0"/>
              <a:t>12/17/2018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E99F462-093F-4566-844B-4C71F2739DA5}" type="datetimeFigureOut">
              <a:rPr lang="en-US" dirty="0"/>
              <a:t>12/17/2018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3D24A7AC-904D-4781-85BA-7D10C17ED021}" type="datetimeFigureOut">
              <a:rPr lang="en-US" dirty="0"/>
              <a:t>12/17/2018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331444B-B92B-4E27-8C94-BB93EAF5CB18}"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63EFA5E-FA76-400D-B3DC-F0BA90E6D107}" type="datetimeFigureOut">
              <a:rPr lang="en-US" dirty="0"/>
              <a:t>12/17/2018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8000">
              <a:schemeClr val="accent3"/>
            </a:gs>
            <a:gs pos="50000">
              <a:schemeClr val="bg2">
                <a:shade val="100000"/>
                <a:hueMod val="100000"/>
                <a:satMod val="110000"/>
                <a:lumMod val="130000"/>
              </a:schemeClr>
            </a:gs>
            <a:gs pos="80000">
              <a:schemeClr val="accent1">
                <a:lumMod val="75000"/>
              </a:schemeClr>
            </a:gs>
          </a:gsLst>
          <a:lin ang="2520000" scaled="0"/>
          <a:tileRect/>
        </a:gradFill>
        <a:effectLst/>
      </p:bgPr>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9D6E9DEC-419B-4CC5-A080-3B06BD5A8291}" type="datetimeFigureOut">
              <a:rPr lang="en-US" dirty="0"/>
              <a:t>12/17/2018</a:t>
            </a:fld>
            <a:endParaRPr lang="en-US" dirty="0"/>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6D22F896-40B5-4ADD-8801-0D06FADFA09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66" r:id="rId12"/>
    <p:sldLayoutId id="2147483663" r:id="rId13"/>
    <p:sldLayoutId id="2147483667" r:id="rId14"/>
    <p:sldLayoutId id="2147483668" r:id="rId15"/>
    <p:sldLayoutId id="2147483658" r:id="rId16"/>
    <p:sldLayoutId id="2147483659" r:id="rId17"/>
  </p:sldLayoutIdLst>
  <p:hf sldNum="0" hdr="0" ft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6E9DEC-419B-4CC5-A080-3B06BD5A8291}" type="datetimeFigureOut">
              <a:rPr lang="en-US" smtClean="0">
                <a:solidFill>
                  <a:prstClr val="black">
                    <a:tint val="75000"/>
                  </a:prstClr>
                </a:solidFill>
              </a:rPr>
              <a:pPr/>
              <a:t>12/17/2018</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22F896-40B5-4ADD-8801-0D06FADFA09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2015418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4.png"/><Relationship Id="rId1" Type="http://schemas.openxmlformats.org/officeDocument/2006/relationships/slideLayout" Target="../slideLayouts/slideLayout19.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hyperlink" Target="https://www.vanguardngr.com/2018/07/illegal-migration-eu-must-start-in-nigeria" TargetMode="External"/><Relationship Id="rId2" Type="http://schemas.openxmlformats.org/officeDocument/2006/relationships/hyperlink" Target="http://pathfindersji.org/nigeria-human-trafficking-factshee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241176"/>
            <a:ext cx="8144134" cy="1865603"/>
          </a:xfrm>
        </p:spPr>
        <p:txBody>
          <a:bodyPr/>
          <a:lstStyle/>
          <a:p>
            <a:r>
              <a:rPr lang="en-US" dirty="0"/>
              <a:t>	</a:t>
            </a:r>
            <a:r>
              <a:rPr lang="en-US" sz="3600" dirty="0"/>
              <a:t>Social Work Education in Nigeria: </a:t>
            </a:r>
            <a:r>
              <a:rPr lang="en-US" sz="3600" dirty="0" err="1"/>
              <a:t>Glocalization</a:t>
            </a:r>
            <a:r>
              <a:rPr lang="en-US" sz="3600" dirty="0"/>
              <a:t> Realities and Impact</a:t>
            </a:r>
          </a:p>
        </p:txBody>
      </p:sp>
      <p:sp>
        <p:nvSpPr>
          <p:cNvPr id="3" name="Subtitle 2"/>
          <p:cNvSpPr>
            <a:spLocks noGrp="1"/>
          </p:cNvSpPr>
          <p:nvPr>
            <p:ph type="subTitle" idx="1"/>
          </p:nvPr>
        </p:nvSpPr>
        <p:spPr/>
        <p:txBody>
          <a:bodyPr>
            <a:normAutofit fontScale="70000" lnSpcReduction="20000"/>
          </a:bodyPr>
          <a:lstStyle/>
          <a:p>
            <a:r>
              <a:rPr lang="en-US" sz="3200" dirty="0"/>
              <a:t>Presented by: Augusta Y Olaore PhD</a:t>
            </a:r>
          </a:p>
          <a:p>
            <a:r>
              <a:rPr lang="en-US" sz="3200" dirty="0"/>
              <a:t>Associate Professor of Social Work</a:t>
            </a:r>
          </a:p>
          <a:p>
            <a:r>
              <a:rPr lang="en-US" sz="3200" dirty="0"/>
              <a:t>Babcock University, Nigeria</a:t>
            </a:r>
          </a:p>
        </p:txBody>
      </p:sp>
    </p:spTree>
    <p:extLst>
      <p:ext uri="{BB962C8B-B14F-4D97-AF65-F5344CB8AC3E}">
        <p14:creationId xmlns:p14="http://schemas.microsoft.com/office/powerpoint/2010/main" val="39413989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a:t>Nigeria is listed as one of the countries with the largest number of trafficking victims overseas (particularly in Europe), with victims identified in over 40 countries in 2017. The recent scourge of illegal migration has highlighted Nigeria’s challenges in this area</a:t>
            </a:r>
          </a:p>
          <a:p>
            <a:endParaRPr lang="en-US" dirty="0"/>
          </a:p>
        </p:txBody>
      </p:sp>
    </p:spTree>
    <p:extLst>
      <p:ext uri="{BB962C8B-B14F-4D97-AF65-F5344CB8AC3E}">
        <p14:creationId xmlns:p14="http://schemas.microsoft.com/office/powerpoint/2010/main" val="3525307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793" y="-206656"/>
            <a:ext cx="7047587" cy="6858594"/>
          </a:xfrm>
          <a:prstGeom prst="rect">
            <a:avLst/>
          </a:prstGeom>
        </p:spPr>
      </p:pic>
      <p:sp>
        <p:nvSpPr>
          <p:cNvPr id="3" name="Rectangle 2"/>
          <p:cNvSpPr/>
          <p:nvPr/>
        </p:nvSpPr>
        <p:spPr>
          <a:xfrm>
            <a:off x="7083380" y="487751"/>
            <a:ext cx="4816700" cy="5509200"/>
          </a:xfrm>
          <a:prstGeom prst="rect">
            <a:avLst/>
          </a:prstGeom>
        </p:spPr>
        <p:txBody>
          <a:bodyPr wrap="square">
            <a:spAutoFit/>
          </a:bodyPr>
          <a:lstStyle/>
          <a:p>
            <a:r>
              <a:rPr lang="en-US" sz="3200" b="1" dirty="0">
                <a:solidFill>
                  <a:schemeClr val="bg1"/>
                </a:solidFill>
              </a:rPr>
              <a:t>The world’s attention has been focused on the European Union as it struggles to cope with a growing migrant crisis that has overwhelmed key members, redefined internal politics and posed as a real threat to the  EU cohesion</a:t>
            </a:r>
          </a:p>
        </p:txBody>
      </p:sp>
    </p:spTree>
    <p:extLst>
      <p:ext uri="{BB962C8B-B14F-4D97-AF65-F5344CB8AC3E}">
        <p14:creationId xmlns:p14="http://schemas.microsoft.com/office/powerpoint/2010/main" val="3977476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7735438" y="0"/>
            <a:ext cx="4456562" cy="6858594"/>
          </a:xfrm>
          <a:prstGeom prst="rect">
            <a:avLst/>
          </a:prstGeom>
        </p:spPr>
      </p:pic>
      <p:pic>
        <p:nvPicPr>
          <p:cNvPr id="2" name="Picture 1"/>
          <p:cNvPicPr>
            <a:picLocks noChangeAspect="1"/>
          </p:cNvPicPr>
          <p:nvPr/>
        </p:nvPicPr>
        <p:blipFill>
          <a:blip r:embed="rId3"/>
          <a:stretch>
            <a:fillRect/>
          </a:stretch>
        </p:blipFill>
        <p:spPr>
          <a:xfrm>
            <a:off x="366888" y="-594"/>
            <a:ext cx="7047587" cy="6858594"/>
          </a:xfrm>
          <a:prstGeom prst="rect">
            <a:avLst/>
          </a:prstGeom>
        </p:spPr>
      </p:pic>
    </p:spTree>
    <p:extLst>
      <p:ext uri="{BB962C8B-B14F-4D97-AF65-F5344CB8AC3E}">
        <p14:creationId xmlns:p14="http://schemas.microsoft.com/office/powerpoint/2010/main" val="1329442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52475"/>
            <a:ext cx="9613900" cy="1081088"/>
          </a:xfrm>
        </p:spPr>
        <p:txBody>
          <a:bodyPr/>
          <a:lstStyle/>
          <a:p>
            <a:r>
              <a:rPr lang="en-US" dirty="0"/>
              <a:t>Global Issues</a:t>
            </a:r>
          </a:p>
        </p:txBody>
      </p:sp>
      <p:pic>
        <p:nvPicPr>
          <p:cNvPr id="4" name="Picture 3"/>
          <p:cNvPicPr>
            <a:picLocks noChangeAspect="1"/>
          </p:cNvPicPr>
          <p:nvPr/>
        </p:nvPicPr>
        <p:blipFill>
          <a:blip r:embed="rId2"/>
          <a:stretch>
            <a:fillRect/>
          </a:stretch>
        </p:blipFill>
        <p:spPr>
          <a:xfrm>
            <a:off x="-304800" y="0"/>
            <a:ext cx="12496800" cy="6910730"/>
          </a:xfrm>
          <a:prstGeom prst="rect">
            <a:avLst/>
          </a:prstGeom>
        </p:spPr>
      </p:pic>
      <p:sp>
        <p:nvSpPr>
          <p:cNvPr id="3" name="Content Placeholder 2"/>
          <p:cNvSpPr>
            <a:spLocks noGrp="1"/>
          </p:cNvSpPr>
          <p:nvPr>
            <p:ph idx="4294967295"/>
          </p:nvPr>
        </p:nvSpPr>
        <p:spPr>
          <a:xfrm>
            <a:off x="1136650" y="2027707"/>
            <a:ext cx="9613900" cy="3598863"/>
          </a:xfrm>
        </p:spPr>
        <p:txBody>
          <a:bodyPr/>
          <a:lstStyle/>
          <a:p>
            <a:pPr marL="0" indent="0">
              <a:buNone/>
            </a:pPr>
            <a:r>
              <a:rPr lang="en-US" dirty="0">
                <a:solidFill>
                  <a:schemeClr val="bg1"/>
                </a:solidFill>
              </a:rPr>
              <a:t>Large-scale Nigerian migration to Western destinations, particularly the United States, the United Kingdom, Germany, Italy, and the Netherlands, began in the early 1980s, when the Nigerian economy, experienced a downturn due to declining oil prices. There were 1 million Nigerian international migrants in 2010 (World Bank, 2011</a:t>
            </a:r>
            <a:r>
              <a:rPr lang="en-US" dirty="0"/>
              <a:t>)</a:t>
            </a:r>
          </a:p>
        </p:txBody>
      </p:sp>
    </p:spTree>
    <p:extLst>
      <p:ext uri="{BB962C8B-B14F-4D97-AF65-F5344CB8AC3E}">
        <p14:creationId xmlns:p14="http://schemas.microsoft.com/office/powerpoint/2010/main" val="106075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dirty="0">
                <a:solidFill>
                  <a:schemeClr val="bg1"/>
                </a:solidFill>
              </a:rPr>
              <a:t>Migration</a:t>
            </a:r>
          </a:p>
        </p:txBody>
      </p:sp>
      <p:sp>
        <p:nvSpPr>
          <p:cNvPr id="3" name="Content Placeholder 2"/>
          <p:cNvSpPr>
            <a:spLocks noGrp="1"/>
          </p:cNvSpPr>
          <p:nvPr>
            <p:ph idx="1"/>
          </p:nvPr>
        </p:nvSpPr>
        <p:spPr/>
        <p:txBody>
          <a:bodyPr>
            <a:normAutofit/>
          </a:bodyPr>
          <a:lstStyle/>
          <a:p>
            <a:pPr marL="0" indent="0">
              <a:buNone/>
            </a:pPr>
            <a:r>
              <a:rPr lang="en-US" dirty="0">
                <a:solidFill>
                  <a:schemeClr val="bg1"/>
                </a:solidFill>
              </a:rPr>
              <a:t>In 2016 Nigeria  topped the list of African migrants to Europe. By the end of December, out of 387,739 arrivals to Europe, almost half (173,000), were from Nigeria.</a:t>
            </a:r>
          </a:p>
          <a:p>
            <a:pPr marL="0" indent="0">
              <a:buNone/>
            </a:pPr>
            <a:endParaRPr lang="en-US" dirty="0">
              <a:solidFill>
                <a:schemeClr val="bg1"/>
              </a:solidFill>
            </a:endParaRPr>
          </a:p>
          <a:p>
            <a:pPr marL="0" indent="0">
              <a:buNone/>
            </a:pPr>
            <a:r>
              <a:rPr lang="en-US" dirty="0">
                <a:solidFill>
                  <a:schemeClr val="bg1"/>
                </a:solidFill>
              </a:rPr>
              <a:t>In 2017, that number decreased from 21% of the total 181,000 migrants braving the Mediterranean to arrive into Italy  to 15.5% of total migrants arriving into Italy (119,000) in light of the numerous efforts made by Italy to stem the flow of migrants from Libya. </a:t>
            </a:r>
          </a:p>
          <a:p>
            <a:pPr marL="0" indent="0">
              <a:buNone/>
            </a:pPr>
            <a:endParaRPr lang="en-US" dirty="0">
              <a:solidFill>
                <a:schemeClr val="bg1"/>
              </a:solidFill>
            </a:endParaRPr>
          </a:p>
          <a:p>
            <a:pPr marL="0" indent="0">
              <a:buNone/>
            </a:pPr>
            <a:endParaRPr lang="en-US" dirty="0">
              <a:solidFill>
                <a:schemeClr val="bg1"/>
              </a:solidFill>
            </a:endParaRPr>
          </a:p>
          <a:p>
            <a:endParaRPr lang="en-US" dirty="0">
              <a:solidFill>
                <a:schemeClr val="bg1"/>
              </a:solidFill>
            </a:endParaRPr>
          </a:p>
          <a:p>
            <a:pPr marL="0" indent="0">
              <a:buNone/>
            </a:pPr>
            <a:endParaRPr lang="en-US" dirty="0"/>
          </a:p>
        </p:txBody>
      </p:sp>
    </p:spTree>
    <p:extLst>
      <p:ext uri="{BB962C8B-B14F-4D97-AF65-F5344CB8AC3E}">
        <p14:creationId xmlns:p14="http://schemas.microsoft.com/office/powerpoint/2010/main" val="36577709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 consequences of all this is that EU nations are now caught between living up to their well espoused principles, which guarantee humane treatment of refugees, especially those fleeing persecution and wars, and avoiding the increased pressure on resources as well as risk of antagonizing voters, who are </a:t>
            </a:r>
            <a:r>
              <a:rPr lang="en-US" dirty="0" err="1"/>
              <a:t>nowincreasingly</a:t>
            </a:r>
            <a:r>
              <a:rPr lang="en-US" dirty="0"/>
              <a:t> leaning towards nationalist, right wing politics. Disagreements have also broken out amongst EU members over how to take and share responsibility for the growing numbers of migrants which leaders are trying to resolve.</a:t>
            </a:r>
          </a:p>
          <a:p>
            <a:endParaRPr lang="en-US" dirty="0"/>
          </a:p>
        </p:txBody>
      </p:sp>
    </p:spTree>
    <p:extLst>
      <p:ext uri="{BB962C8B-B14F-4D97-AF65-F5344CB8AC3E}">
        <p14:creationId xmlns:p14="http://schemas.microsoft.com/office/powerpoint/2010/main" val="38763432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Local Response</a:t>
            </a:r>
          </a:p>
        </p:txBody>
      </p:sp>
      <p:sp>
        <p:nvSpPr>
          <p:cNvPr id="3" name="Content Placeholder 2"/>
          <p:cNvSpPr>
            <a:spLocks noGrp="1"/>
          </p:cNvSpPr>
          <p:nvPr>
            <p:ph idx="1"/>
          </p:nvPr>
        </p:nvSpPr>
        <p:spPr/>
        <p:txBody>
          <a:bodyPr>
            <a:normAutofit/>
          </a:bodyPr>
          <a:lstStyle/>
          <a:p>
            <a:pPr marL="0" indent="0">
              <a:buNone/>
            </a:pPr>
            <a:r>
              <a:rPr lang="en-US" dirty="0"/>
              <a:t>A concerted effort from  the government, professional bodies,</a:t>
            </a:r>
          </a:p>
          <a:p>
            <a:pPr marL="0" indent="0">
              <a:buNone/>
            </a:pPr>
            <a:r>
              <a:rPr lang="en-US" sz="3600" u="sng" dirty="0"/>
              <a:t>Academia</a:t>
            </a:r>
            <a:r>
              <a:rPr lang="en-US" dirty="0"/>
              <a:t> and all stakeholders is needed to address global issues such as climate change, human trafficking and migration at local levels.</a:t>
            </a:r>
          </a:p>
        </p:txBody>
      </p:sp>
    </p:spTree>
    <p:extLst>
      <p:ext uri="{BB962C8B-B14F-4D97-AF65-F5344CB8AC3E}">
        <p14:creationId xmlns:p14="http://schemas.microsoft.com/office/powerpoint/2010/main" val="20809013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Nigerian Social Work Education</a:t>
            </a:r>
          </a:p>
        </p:txBody>
      </p:sp>
      <p:pic>
        <p:nvPicPr>
          <p:cNvPr id="8" name="Content Placeholder 7"/>
          <p:cNvPicPr>
            <a:picLocks noGrp="1" noChangeAspect="1"/>
          </p:cNvPicPr>
          <p:nvPr>
            <p:ph idx="1"/>
          </p:nvPr>
        </p:nvPicPr>
        <p:blipFill>
          <a:blip r:embed="rId2"/>
          <a:stretch>
            <a:fillRect/>
          </a:stretch>
        </p:blipFill>
        <p:spPr>
          <a:xfrm>
            <a:off x="2480903" y="-1104029"/>
            <a:ext cx="6856280" cy="6332851"/>
          </a:xfrm>
          <a:prstGeom prst="rect">
            <a:avLst/>
          </a:prstGeom>
        </p:spPr>
      </p:pic>
      <p:graphicFrame>
        <p:nvGraphicFramePr>
          <p:cNvPr id="5" name="Diagram 4"/>
          <p:cNvGraphicFramePr/>
          <p:nvPr>
            <p:extLst>
              <p:ext uri="{D42A27DB-BD31-4B8C-83A1-F6EECF244321}">
                <p14:modId xmlns:p14="http://schemas.microsoft.com/office/powerpoint/2010/main" val="4147334082"/>
              </p:ext>
            </p:extLst>
          </p:nvPr>
        </p:nvGraphicFramePr>
        <p:xfrm>
          <a:off x="103030" y="1803042"/>
          <a:ext cx="4481849" cy="47909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p:cNvPicPr>
            <a:picLocks noChangeAspect="1"/>
          </p:cNvPicPr>
          <p:nvPr/>
        </p:nvPicPr>
        <p:blipFill rotWithShape="1">
          <a:blip r:embed="rId8">
            <a:extLst>
              <a:ext uri="{28A0092B-C50C-407E-A947-70E740481C1C}">
                <a14:useLocalDpi xmlns:a14="http://schemas.microsoft.com/office/drawing/2010/main" val="0"/>
              </a:ext>
            </a:extLst>
          </a:blip>
          <a:srcRect l="622" b="6666"/>
          <a:stretch/>
        </p:blipFill>
        <p:spPr>
          <a:xfrm>
            <a:off x="8384571" y="403762"/>
            <a:ext cx="3807429" cy="6542468"/>
          </a:xfrm>
          <a:prstGeom prst="rect">
            <a:avLst/>
          </a:prstGeom>
        </p:spPr>
      </p:pic>
    </p:spTree>
    <p:extLst>
      <p:ext uri="{BB962C8B-B14F-4D97-AF65-F5344CB8AC3E}">
        <p14:creationId xmlns:p14="http://schemas.microsoft.com/office/powerpoint/2010/main" val="408520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Nigerian Social Work Education Issues</a:t>
            </a:r>
          </a:p>
        </p:txBody>
      </p:sp>
      <p:sp>
        <p:nvSpPr>
          <p:cNvPr id="3" name="Content Placeholder 2"/>
          <p:cNvSpPr>
            <a:spLocks noGrp="1"/>
          </p:cNvSpPr>
          <p:nvPr>
            <p:ph idx="1"/>
          </p:nvPr>
        </p:nvSpPr>
        <p:spPr/>
        <p:txBody>
          <a:bodyPr/>
          <a:lstStyle/>
          <a:p>
            <a:r>
              <a:rPr lang="en-US" dirty="0"/>
              <a:t>Developmental Stage of the Social Work profession</a:t>
            </a:r>
          </a:p>
          <a:p>
            <a:r>
              <a:rPr lang="en-US" dirty="0"/>
              <a:t>Lack of Professional Recognition</a:t>
            </a:r>
          </a:p>
          <a:p>
            <a:r>
              <a:rPr lang="en-US" dirty="0"/>
              <a:t>Poor Public Awareness</a:t>
            </a:r>
          </a:p>
          <a:p>
            <a:r>
              <a:rPr lang="en-US" dirty="0"/>
              <a:t>Weak Indigenous Professional Identity</a:t>
            </a:r>
          </a:p>
          <a:p>
            <a:r>
              <a:rPr lang="en-US" dirty="0"/>
              <a:t>Harmonization and standardization of Curriculum</a:t>
            </a:r>
          </a:p>
        </p:txBody>
      </p:sp>
    </p:spTree>
    <p:extLst>
      <p:ext uri="{BB962C8B-B14F-4D97-AF65-F5344CB8AC3E}">
        <p14:creationId xmlns:p14="http://schemas.microsoft.com/office/powerpoint/2010/main" val="10405196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Place of Social Work Education</a:t>
            </a:r>
          </a:p>
        </p:txBody>
      </p:sp>
      <p:sp>
        <p:nvSpPr>
          <p:cNvPr id="3" name="Content Placeholder 2"/>
          <p:cNvSpPr>
            <a:spLocks noGrp="1"/>
          </p:cNvSpPr>
          <p:nvPr>
            <p:ph idx="1"/>
          </p:nvPr>
        </p:nvSpPr>
        <p:spPr/>
        <p:txBody>
          <a:bodyPr/>
          <a:lstStyle/>
          <a:p>
            <a:r>
              <a:rPr lang="en-US" dirty="0"/>
              <a:t>Connecting students  </a:t>
            </a:r>
            <a:r>
              <a:rPr lang="en-US" dirty="0" err="1"/>
              <a:t>expereiencially</a:t>
            </a:r>
            <a:r>
              <a:rPr lang="en-US" dirty="0"/>
              <a:t> to poverty: poverty day experience</a:t>
            </a:r>
          </a:p>
          <a:p>
            <a:r>
              <a:rPr lang="en-US" dirty="0"/>
              <a:t>Developing culturally authentic interventions and public awareness. Human trafficking and talking drum</a:t>
            </a:r>
          </a:p>
          <a:p>
            <a:r>
              <a:rPr lang="en-US" dirty="0"/>
              <a:t>Developing an indigenous Social Work identity</a:t>
            </a:r>
          </a:p>
          <a:p>
            <a:r>
              <a:rPr lang="en-US" dirty="0"/>
              <a:t>Climate change classes in the social Sciences including Social Work</a:t>
            </a:r>
          </a:p>
        </p:txBody>
      </p:sp>
    </p:spTree>
    <p:extLst>
      <p:ext uri="{BB962C8B-B14F-4D97-AF65-F5344CB8AC3E}">
        <p14:creationId xmlns:p14="http://schemas.microsoft.com/office/powerpoint/2010/main" val="2859924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22" b="6666"/>
          <a:stretch/>
        </p:blipFill>
        <p:spPr>
          <a:xfrm>
            <a:off x="7737231" y="0"/>
            <a:ext cx="4454769" cy="6858000"/>
          </a:xfrm>
          <a:prstGeom prst="rect">
            <a:avLst/>
          </a:prstGeom>
        </p:spPr>
      </p:pic>
      <p:graphicFrame>
        <p:nvGraphicFramePr>
          <p:cNvPr id="2" name="Diagram 1"/>
          <p:cNvGraphicFramePr/>
          <p:nvPr>
            <p:extLst>
              <p:ext uri="{D42A27DB-BD31-4B8C-83A1-F6EECF244321}">
                <p14:modId xmlns:p14="http://schemas.microsoft.com/office/powerpoint/2010/main" val="844880843"/>
              </p:ext>
            </p:extLst>
          </p:nvPr>
        </p:nvGraphicFramePr>
        <p:xfrm>
          <a:off x="103030" y="0"/>
          <a:ext cx="7465387"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65061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role of Nigerian Social Work Education</a:t>
            </a:r>
          </a:p>
        </p:txBody>
      </p:sp>
      <p:sp>
        <p:nvSpPr>
          <p:cNvPr id="3" name="Content Placeholder 2"/>
          <p:cNvSpPr>
            <a:spLocks noGrp="1"/>
          </p:cNvSpPr>
          <p:nvPr>
            <p:ph idx="1"/>
          </p:nvPr>
        </p:nvSpPr>
        <p:spPr/>
        <p:txBody>
          <a:bodyPr/>
          <a:lstStyle/>
          <a:p>
            <a:r>
              <a:rPr lang="en-US" dirty="0"/>
              <a:t>Develop curricula that strengthens and affirm indigenous identity</a:t>
            </a:r>
          </a:p>
          <a:p>
            <a:r>
              <a:rPr lang="en-US" dirty="0"/>
              <a:t>Provide experiential awareness of global issues ( Poverty Day Exercise)</a:t>
            </a:r>
          </a:p>
          <a:p>
            <a:r>
              <a:rPr lang="en-US" dirty="0"/>
              <a:t>Exposure to best practices around the world through Staff and Student mobility</a:t>
            </a:r>
          </a:p>
          <a:p>
            <a:r>
              <a:rPr lang="en-US" dirty="0"/>
              <a:t>Develop local interventions that culturally fits and can transmit information to reduce Climatic harmful behaviors, Human trafficking and wholesome immigration patterns ( Talking drum class)</a:t>
            </a:r>
          </a:p>
        </p:txBody>
      </p:sp>
    </p:spTree>
    <p:extLst>
      <p:ext uri="{BB962C8B-B14F-4D97-AF65-F5344CB8AC3E}">
        <p14:creationId xmlns:p14="http://schemas.microsoft.com/office/powerpoint/2010/main" val="19202057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Provide experiential awareness of global issues ( Poverty Day Exercise)</a:t>
            </a:r>
            <a:br>
              <a:rPr lang="en-US" dirty="0"/>
            </a:br>
            <a:endParaRPr lang="en-US" dirty="0"/>
          </a:p>
        </p:txBody>
      </p:sp>
      <p:pic>
        <p:nvPicPr>
          <p:cNvPr id="4" name="Content Placeholder 3"/>
          <p:cNvPicPr>
            <a:picLocks noGrp="1" noChangeAspect="1"/>
          </p:cNvPicPr>
          <p:nvPr>
            <p:ph idx="1"/>
          </p:nvPr>
        </p:nvPicPr>
        <p:blipFill>
          <a:blip r:embed="rId2"/>
          <a:stretch>
            <a:fillRect/>
          </a:stretch>
        </p:blipFill>
        <p:spPr>
          <a:xfrm>
            <a:off x="492948" y="2103717"/>
            <a:ext cx="5687019" cy="3598863"/>
          </a:xfrm>
          <a:prstGeom prst="rect">
            <a:avLst/>
          </a:prstGeom>
        </p:spPr>
      </p:pic>
      <p:pic>
        <p:nvPicPr>
          <p:cNvPr id="5" name="Picture 4"/>
          <p:cNvPicPr>
            <a:picLocks noChangeAspect="1"/>
          </p:cNvPicPr>
          <p:nvPr/>
        </p:nvPicPr>
        <p:blipFill>
          <a:blip r:embed="rId3"/>
          <a:stretch>
            <a:fillRect/>
          </a:stretch>
        </p:blipFill>
        <p:spPr>
          <a:xfrm>
            <a:off x="7169112" y="3171258"/>
            <a:ext cx="3304318" cy="2200847"/>
          </a:xfrm>
          <a:prstGeom prst="rect">
            <a:avLst/>
          </a:prstGeom>
        </p:spPr>
      </p:pic>
    </p:spTree>
    <p:extLst>
      <p:ext uri="{BB962C8B-B14F-4D97-AF65-F5344CB8AC3E}">
        <p14:creationId xmlns:p14="http://schemas.microsoft.com/office/powerpoint/2010/main" val="3066883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52475"/>
            <a:ext cx="9613900" cy="1081088"/>
          </a:xfrm>
        </p:spPr>
        <p:txBody>
          <a:bodyPr>
            <a:normAutofit fontScale="90000"/>
          </a:bodyPr>
          <a:lstStyle/>
          <a:p>
            <a:r>
              <a:rPr lang="en-US" dirty="0"/>
              <a:t>Developing culturally ‘fit’ local interventions and messages to reduce Climate harmful behaviors, Human trafficking and wholesome immigration patterns ( Talking drum class)</a:t>
            </a:r>
            <a:br>
              <a:rPr lang="en-US" dirty="0"/>
            </a:br>
            <a:endParaRPr lang="en-US" dirty="0"/>
          </a:p>
        </p:txBody>
      </p:sp>
    </p:spTree>
    <p:extLst>
      <p:ext uri="{BB962C8B-B14F-4D97-AF65-F5344CB8AC3E}">
        <p14:creationId xmlns:p14="http://schemas.microsoft.com/office/powerpoint/2010/main" val="330783897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321" y="717369"/>
            <a:ext cx="9613861" cy="1080938"/>
          </a:xfrm>
        </p:spPr>
        <p:txBody>
          <a:bodyPr/>
          <a:lstStyle/>
          <a:p>
            <a:r>
              <a:rPr lang="en-US" dirty="0"/>
              <a:t>Exposure to best practices around the world ( Staff and Student mobility)</a:t>
            </a:r>
          </a:p>
        </p:txBody>
      </p:sp>
      <p:pic>
        <p:nvPicPr>
          <p:cNvPr id="5" name="Content Placeholder 4"/>
          <p:cNvPicPr>
            <a:picLocks noGrp="1" noChangeAspect="1"/>
          </p:cNvPicPr>
          <p:nvPr>
            <p:ph idx="1"/>
          </p:nvPr>
        </p:nvPicPr>
        <p:blipFill>
          <a:blip r:embed="rId2"/>
          <a:stretch>
            <a:fillRect/>
          </a:stretch>
        </p:blipFill>
        <p:spPr>
          <a:xfrm>
            <a:off x="0" y="2085788"/>
            <a:ext cx="6027313" cy="4526228"/>
          </a:xfrm>
          <a:prstGeom prst="rect">
            <a:avLst/>
          </a:prstGeom>
        </p:spPr>
      </p:pic>
      <p:pic>
        <p:nvPicPr>
          <p:cNvPr id="3" name="Picture 2"/>
          <p:cNvPicPr>
            <a:picLocks noChangeAspect="1"/>
          </p:cNvPicPr>
          <p:nvPr/>
        </p:nvPicPr>
        <p:blipFill>
          <a:blip r:embed="rId3"/>
          <a:stretch>
            <a:fillRect/>
          </a:stretch>
        </p:blipFill>
        <p:spPr>
          <a:xfrm>
            <a:off x="6209612" y="2382592"/>
            <a:ext cx="5982388" cy="4475432"/>
          </a:xfrm>
          <a:prstGeom prst="rect">
            <a:avLst/>
          </a:prstGeom>
        </p:spPr>
      </p:pic>
    </p:spTree>
    <p:extLst>
      <p:ext uri="{BB962C8B-B14F-4D97-AF65-F5344CB8AC3E}">
        <p14:creationId xmlns:p14="http://schemas.microsoft.com/office/powerpoint/2010/main" val="4375515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International Exchanges</a:t>
            </a:r>
          </a:p>
        </p:txBody>
      </p:sp>
      <p:pic>
        <p:nvPicPr>
          <p:cNvPr id="5" name="Content Placeholder 4"/>
          <p:cNvPicPr>
            <a:picLocks noGrp="1" noChangeAspect="1"/>
          </p:cNvPicPr>
          <p:nvPr>
            <p:ph idx="1"/>
          </p:nvPr>
        </p:nvPicPr>
        <p:blipFill>
          <a:blip r:embed="rId2"/>
          <a:stretch>
            <a:fillRect/>
          </a:stretch>
        </p:blipFill>
        <p:spPr>
          <a:xfrm>
            <a:off x="4138438" y="1970468"/>
            <a:ext cx="4116920" cy="4771627"/>
          </a:xfrm>
          <a:prstGeom prst="rect">
            <a:avLst/>
          </a:prstGeom>
        </p:spPr>
      </p:pic>
    </p:spTree>
    <p:extLst>
      <p:ext uri="{BB962C8B-B14F-4D97-AF65-F5344CB8AC3E}">
        <p14:creationId xmlns:p14="http://schemas.microsoft.com/office/powerpoint/2010/main" val="21048130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Staff Mobility Nigeria UK</a:t>
            </a:r>
          </a:p>
        </p:txBody>
      </p:sp>
      <p:pic>
        <p:nvPicPr>
          <p:cNvPr id="4" name="Content Placeholder 3"/>
          <p:cNvPicPr>
            <a:picLocks noGrp="1" noChangeAspect="1"/>
          </p:cNvPicPr>
          <p:nvPr>
            <p:ph idx="1"/>
          </p:nvPr>
        </p:nvPicPr>
        <p:blipFill>
          <a:blip r:embed="rId2"/>
          <a:stretch>
            <a:fillRect/>
          </a:stretch>
        </p:blipFill>
        <p:spPr>
          <a:xfrm>
            <a:off x="1111879" y="2607257"/>
            <a:ext cx="2699147" cy="3598863"/>
          </a:xfrm>
          <a:prstGeom prst="rect">
            <a:avLst/>
          </a:prstGeom>
        </p:spPr>
      </p:pic>
      <p:pic>
        <p:nvPicPr>
          <p:cNvPr id="5" name="Picture 4"/>
          <p:cNvPicPr>
            <a:picLocks noChangeAspect="1"/>
          </p:cNvPicPr>
          <p:nvPr/>
        </p:nvPicPr>
        <p:blipFill>
          <a:blip r:embed="rId3"/>
          <a:stretch>
            <a:fillRect/>
          </a:stretch>
        </p:blipFill>
        <p:spPr>
          <a:xfrm>
            <a:off x="6047388" y="2607257"/>
            <a:ext cx="4534487" cy="3400865"/>
          </a:xfrm>
          <a:prstGeom prst="rect">
            <a:avLst/>
          </a:prstGeom>
        </p:spPr>
      </p:pic>
    </p:spTree>
    <p:extLst>
      <p:ext uri="{BB962C8B-B14F-4D97-AF65-F5344CB8AC3E}">
        <p14:creationId xmlns:p14="http://schemas.microsoft.com/office/powerpoint/2010/main" val="21919675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Universal Social Work Values on our Finger tips</a:t>
            </a:r>
          </a:p>
        </p:txBody>
      </p:sp>
      <p:pic>
        <p:nvPicPr>
          <p:cNvPr id="4" name="Content Placeholder 3"/>
          <p:cNvPicPr>
            <a:picLocks noGrp="1" noChangeAspect="1"/>
          </p:cNvPicPr>
          <p:nvPr>
            <p:ph idx="1"/>
          </p:nvPr>
        </p:nvPicPr>
        <p:blipFill>
          <a:blip r:embed="rId2"/>
          <a:stretch>
            <a:fillRect/>
          </a:stretch>
        </p:blipFill>
        <p:spPr>
          <a:xfrm>
            <a:off x="204869" y="2182056"/>
            <a:ext cx="4798484" cy="3598863"/>
          </a:xfrm>
          <a:prstGeom prst="rect">
            <a:avLst/>
          </a:prstGeom>
        </p:spPr>
      </p:pic>
      <p:pic>
        <p:nvPicPr>
          <p:cNvPr id="3" name="Picture 2"/>
          <p:cNvPicPr>
            <a:picLocks noChangeAspect="1"/>
          </p:cNvPicPr>
          <p:nvPr/>
        </p:nvPicPr>
        <p:blipFill>
          <a:blip r:embed="rId3"/>
          <a:stretch>
            <a:fillRect/>
          </a:stretch>
        </p:blipFill>
        <p:spPr>
          <a:xfrm>
            <a:off x="9166121" y="2300225"/>
            <a:ext cx="2694666" cy="3596952"/>
          </a:xfrm>
          <a:prstGeom prst="rect">
            <a:avLst/>
          </a:prstGeom>
        </p:spPr>
      </p:pic>
      <p:sp>
        <p:nvSpPr>
          <p:cNvPr id="5" name="Rectangle 4"/>
          <p:cNvSpPr/>
          <p:nvPr/>
        </p:nvSpPr>
        <p:spPr>
          <a:xfrm>
            <a:off x="5003353" y="2850189"/>
            <a:ext cx="6096000" cy="1631216"/>
          </a:xfrm>
          <a:prstGeom prst="rect">
            <a:avLst/>
          </a:prstGeom>
        </p:spPr>
        <p:txBody>
          <a:bodyPr>
            <a:spAutoFit/>
          </a:bodyPr>
          <a:lstStyle/>
          <a:p>
            <a:r>
              <a:rPr lang="en-US" sz="2000" dirty="0"/>
              <a:t>1.Service</a:t>
            </a:r>
          </a:p>
          <a:p>
            <a:r>
              <a:rPr lang="en-US" sz="2000" dirty="0"/>
              <a:t>2.  Social and Economic Justice</a:t>
            </a:r>
          </a:p>
          <a:p>
            <a:r>
              <a:rPr lang="en-US" sz="2000" dirty="0"/>
              <a:t>3.Dignity and Worth of the person</a:t>
            </a:r>
          </a:p>
          <a:p>
            <a:r>
              <a:rPr lang="en-US" sz="2000" dirty="0"/>
              <a:t>4.Value of Human Relationship</a:t>
            </a:r>
          </a:p>
          <a:p>
            <a:r>
              <a:rPr lang="en-US" sz="2000" dirty="0"/>
              <a:t>5. Integrity and Competence</a:t>
            </a:r>
          </a:p>
        </p:txBody>
      </p:sp>
    </p:spTree>
    <p:extLst>
      <p:ext uri="{BB962C8B-B14F-4D97-AF65-F5344CB8AC3E}">
        <p14:creationId xmlns:p14="http://schemas.microsoft.com/office/powerpoint/2010/main" val="129490673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Thanks For Listening</a:t>
            </a:r>
          </a:p>
        </p:txBody>
      </p:sp>
      <p:pic>
        <p:nvPicPr>
          <p:cNvPr id="4" name="Content Placeholder 3"/>
          <p:cNvPicPr>
            <a:picLocks noGrp="1" noChangeAspect="1"/>
          </p:cNvPicPr>
          <p:nvPr>
            <p:ph idx="1"/>
          </p:nvPr>
        </p:nvPicPr>
        <p:blipFill>
          <a:blip r:embed="rId2"/>
          <a:stretch>
            <a:fillRect/>
          </a:stretch>
        </p:blipFill>
        <p:spPr>
          <a:xfrm>
            <a:off x="4237149" y="2320361"/>
            <a:ext cx="4849100" cy="4283406"/>
          </a:xfrm>
          <a:prstGeom prst="rect">
            <a:avLst/>
          </a:prstGeom>
        </p:spPr>
      </p:pic>
      <p:pic>
        <p:nvPicPr>
          <p:cNvPr id="3" name="Picture 2"/>
          <p:cNvPicPr>
            <a:picLocks noChangeAspect="1"/>
          </p:cNvPicPr>
          <p:nvPr/>
        </p:nvPicPr>
        <p:blipFill>
          <a:blip r:embed="rId3"/>
          <a:stretch>
            <a:fillRect/>
          </a:stretch>
        </p:blipFill>
        <p:spPr>
          <a:xfrm>
            <a:off x="0" y="2066129"/>
            <a:ext cx="4237149" cy="4791871"/>
          </a:xfrm>
          <a:prstGeom prst="rect">
            <a:avLst/>
          </a:prstGeom>
        </p:spPr>
      </p:pic>
      <p:pic>
        <p:nvPicPr>
          <p:cNvPr id="5" name="Picture 4"/>
          <p:cNvPicPr>
            <a:picLocks noChangeAspect="1"/>
          </p:cNvPicPr>
          <p:nvPr/>
        </p:nvPicPr>
        <p:blipFill>
          <a:blip r:embed="rId4"/>
          <a:stretch>
            <a:fillRect/>
          </a:stretch>
        </p:blipFill>
        <p:spPr>
          <a:xfrm>
            <a:off x="9250993" y="2066130"/>
            <a:ext cx="2847096" cy="4537638"/>
          </a:xfrm>
          <a:prstGeom prst="rect">
            <a:avLst/>
          </a:prstGeom>
        </p:spPr>
      </p:pic>
    </p:spTree>
    <p:extLst>
      <p:ext uri="{BB962C8B-B14F-4D97-AF65-F5344CB8AC3E}">
        <p14:creationId xmlns:p14="http://schemas.microsoft.com/office/powerpoint/2010/main" val="3867663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800" decel="100000"/>
                                        <p:tgtEl>
                                          <p:spTgt spid="4"/>
                                        </p:tgtEl>
                                      </p:cBhvr>
                                    </p:animEffect>
                                    <p:anim calcmode="lin" valueType="num">
                                      <p:cBhvr>
                                        <p:cTn id="8" dur="800" decel="100000" fill="hold"/>
                                        <p:tgtEl>
                                          <p:spTgt spid="4"/>
                                        </p:tgtEl>
                                        <p:attrNameLst>
                                          <p:attrName>style.rotation</p:attrName>
                                        </p:attrNameLst>
                                      </p:cBhvr>
                                      <p:tavLst>
                                        <p:tav tm="0">
                                          <p:val>
                                            <p:fltVal val="-90"/>
                                          </p:val>
                                        </p:tav>
                                        <p:tav tm="100000">
                                          <p:val>
                                            <p:fltVal val="0"/>
                                          </p:val>
                                        </p:tav>
                                      </p:tavLst>
                                    </p:anim>
                                    <p:anim calcmode="lin" valueType="num">
                                      <p:cBhvr>
                                        <p:cTn id="9" dur="800" decel="100000" fill="hold"/>
                                        <p:tgtEl>
                                          <p:spTgt spid="4"/>
                                        </p:tgtEl>
                                        <p:attrNameLst>
                                          <p:attrName>ppt_x</p:attrName>
                                        </p:attrNameLst>
                                      </p:cBhvr>
                                      <p:tavLst>
                                        <p:tav tm="0">
                                          <p:val>
                                            <p:strVal val="#ppt_x+0.4"/>
                                          </p:val>
                                        </p:tav>
                                        <p:tav tm="100000">
                                          <p:val>
                                            <p:strVal val="#ppt_x-0.05"/>
                                          </p:val>
                                        </p:tav>
                                      </p:tavLst>
                                    </p:anim>
                                    <p:anim calcmode="lin" valueType="num">
                                      <p:cBhvr>
                                        <p:cTn id="10" dur="800" decel="100000" fill="hold"/>
                                        <p:tgtEl>
                                          <p:spTgt spid="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Sources</a:t>
            </a:r>
          </a:p>
        </p:txBody>
      </p:sp>
      <p:sp>
        <p:nvSpPr>
          <p:cNvPr id="3" name="Content Placeholder 2"/>
          <p:cNvSpPr>
            <a:spLocks noGrp="1"/>
          </p:cNvSpPr>
          <p:nvPr>
            <p:ph idx="1"/>
          </p:nvPr>
        </p:nvSpPr>
        <p:spPr/>
        <p:txBody>
          <a:bodyPr>
            <a:normAutofit fontScale="85000" lnSpcReduction="10000"/>
          </a:bodyPr>
          <a:lstStyle/>
          <a:p>
            <a:r>
              <a:rPr lang="en-US" dirty="0" err="1"/>
              <a:t>Mazzucato</a:t>
            </a:r>
            <a:r>
              <a:rPr lang="en-US" dirty="0"/>
              <a:t>, V., </a:t>
            </a:r>
            <a:r>
              <a:rPr lang="en-US" dirty="0" err="1"/>
              <a:t>Cebotari</a:t>
            </a:r>
            <a:r>
              <a:rPr lang="en-US" dirty="0"/>
              <a:t>, V., Veale, A., White, A., </a:t>
            </a:r>
            <a:r>
              <a:rPr lang="en-US" dirty="0" err="1"/>
              <a:t>Grassi</a:t>
            </a:r>
            <a:r>
              <a:rPr lang="en-US" dirty="0"/>
              <a:t>, M., &amp; </a:t>
            </a:r>
            <a:r>
              <a:rPr lang="en-US" dirty="0" err="1"/>
              <a:t>Vivet</a:t>
            </a:r>
            <a:r>
              <a:rPr lang="en-US" dirty="0"/>
              <a:t>, J. (2015). International parental migration and the psychological well-being of children in Ghana, Nigeria, and Angola. Social Science &amp; Medicine, 132, 215-224.</a:t>
            </a:r>
          </a:p>
          <a:p>
            <a:r>
              <a:rPr lang="en-US" dirty="0" err="1"/>
              <a:t>Oguniran</a:t>
            </a:r>
            <a:r>
              <a:rPr lang="en-US" dirty="0"/>
              <a:t> B (2018) Ozone Layer Depletion and Climate Change in</a:t>
            </a:r>
          </a:p>
          <a:p>
            <a:pPr marL="0" indent="0">
              <a:buNone/>
            </a:pPr>
            <a:r>
              <a:rPr lang="en-US" dirty="0"/>
              <a:t>Nigeria - Problems and Prospects: A Review  Global Journal of Research and Review Vol.5 No.1:2</a:t>
            </a:r>
          </a:p>
          <a:p>
            <a:endParaRPr lang="en-US" dirty="0"/>
          </a:p>
          <a:p>
            <a:r>
              <a:rPr lang="en-US" dirty="0">
                <a:hlinkClick r:id="rId2"/>
              </a:rPr>
              <a:t>http://pathfindersji.org/nigeria-human-trafficking-factsheet/</a:t>
            </a:r>
            <a:endParaRPr lang="en-US" dirty="0"/>
          </a:p>
          <a:p>
            <a:pPr marL="0" indent="0">
              <a:buNone/>
            </a:pPr>
            <a:endParaRPr lang="en-US" dirty="0"/>
          </a:p>
          <a:p>
            <a:r>
              <a:rPr lang="en-US" dirty="0">
                <a:hlinkClick r:id="rId3"/>
              </a:rPr>
              <a:t>https://www.vanguardngr.com/2018/07/illegal-migration-eu-must-start-in-nigeria</a:t>
            </a:r>
            <a:endParaRPr lang="en-US" dirty="0"/>
          </a:p>
          <a:p>
            <a:endParaRPr lang="en-US" dirty="0"/>
          </a:p>
          <a:p>
            <a:endParaRPr lang="en-US" dirty="0"/>
          </a:p>
          <a:p>
            <a:endParaRPr lang="en-US" dirty="0"/>
          </a:p>
        </p:txBody>
      </p:sp>
    </p:spTree>
    <p:extLst>
      <p:ext uri="{BB962C8B-B14F-4D97-AF65-F5344CB8AC3E}">
        <p14:creationId xmlns:p14="http://schemas.microsoft.com/office/powerpoint/2010/main" val="36666056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l="622" b="6666"/>
          <a:stretch/>
        </p:blipFill>
        <p:spPr>
          <a:xfrm>
            <a:off x="7737231" y="0"/>
            <a:ext cx="4454769" cy="6858000"/>
          </a:xfrm>
          <a:prstGeom prst="rect">
            <a:avLst/>
          </a:prstGeom>
        </p:spPr>
      </p:pic>
      <p:graphicFrame>
        <p:nvGraphicFramePr>
          <p:cNvPr id="2" name="Diagram 1"/>
          <p:cNvGraphicFramePr/>
          <p:nvPr>
            <p:extLst>
              <p:ext uri="{D42A27DB-BD31-4B8C-83A1-F6EECF244321}">
                <p14:modId xmlns:p14="http://schemas.microsoft.com/office/powerpoint/2010/main" val="447172752"/>
              </p:ext>
            </p:extLst>
          </p:nvPr>
        </p:nvGraphicFramePr>
        <p:xfrm>
          <a:off x="98474" y="0"/>
          <a:ext cx="7469944"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5845655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5152" y="-99260"/>
            <a:ext cx="12407152" cy="7859551"/>
          </a:xfrm>
          <a:prstGeom prst="rect">
            <a:avLst/>
          </a:prstGeom>
        </p:spPr>
      </p:pic>
      <p:sp>
        <p:nvSpPr>
          <p:cNvPr id="2" name="Title 1"/>
          <p:cNvSpPr>
            <a:spLocks noGrp="1"/>
          </p:cNvSpPr>
          <p:nvPr>
            <p:ph type="title" idx="4294967295"/>
          </p:nvPr>
        </p:nvSpPr>
        <p:spPr>
          <a:xfrm>
            <a:off x="0" y="752475"/>
            <a:ext cx="9613900" cy="1081088"/>
          </a:xfrm>
        </p:spPr>
        <p:txBody>
          <a:bodyPr>
            <a:normAutofit/>
          </a:bodyPr>
          <a:lstStyle/>
          <a:p>
            <a:r>
              <a:rPr lang="en-US" sz="4400" b="1" dirty="0">
                <a:solidFill>
                  <a:schemeClr val="bg1"/>
                </a:solidFill>
              </a:rPr>
              <a:t>Climate Change</a:t>
            </a:r>
          </a:p>
        </p:txBody>
      </p:sp>
      <p:sp>
        <p:nvSpPr>
          <p:cNvPr id="3" name="Content Placeholder 2"/>
          <p:cNvSpPr>
            <a:spLocks noGrp="1"/>
          </p:cNvSpPr>
          <p:nvPr>
            <p:ph idx="4294967295"/>
          </p:nvPr>
        </p:nvSpPr>
        <p:spPr>
          <a:xfrm>
            <a:off x="-1" y="2336800"/>
            <a:ext cx="11654119" cy="4727388"/>
          </a:xfrm>
        </p:spPr>
        <p:txBody>
          <a:bodyPr>
            <a:noAutofit/>
          </a:bodyPr>
          <a:lstStyle/>
          <a:p>
            <a:pPr marL="457200" indent="-457200">
              <a:buFont typeface="+mj-lt"/>
              <a:buAutoNum type="arabicPeriod"/>
            </a:pPr>
            <a:r>
              <a:rPr lang="en-US" sz="2800" b="1" dirty="0">
                <a:solidFill>
                  <a:schemeClr val="bg1"/>
                </a:solidFill>
              </a:rPr>
              <a:t>Nigeria contributes  40% of gross national  greenhouse emissions</a:t>
            </a:r>
          </a:p>
          <a:p>
            <a:pPr marL="457200" indent="-457200">
              <a:buFont typeface="+mj-lt"/>
              <a:buAutoNum type="arabicPeriod"/>
            </a:pPr>
            <a:r>
              <a:rPr lang="en-US" sz="2800" b="1" dirty="0">
                <a:solidFill>
                  <a:schemeClr val="bg1"/>
                </a:solidFill>
              </a:rPr>
              <a:t>Sources of CO2 emission are gas flaring and transportation which accounts for 20% and 30%, respectively</a:t>
            </a:r>
          </a:p>
          <a:p>
            <a:pPr marL="0" indent="0">
              <a:buNone/>
            </a:pPr>
            <a:r>
              <a:rPr lang="en-US" sz="2800" b="1" dirty="0">
                <a:solidFill>
                  <a:schemeClr val="bg1"/>
                </a:solidFill>
              </a:rPr>
              <a:t>3. Decreased in H2O availability to many region affecting hydropower generations and agriculture.</a:t>
            </a:r>
          </a:p>
          <a:p>
            <a:pPr marL="0" indent="0">
              <a:buNone/>
            </a:pPr>
            <a:r>
              <a:rPr lang="en-US" sz="2800" b="1" dirty="0">
                <a:solidFill>
                  <a:schemeClr val="bg1"/>
                </a:solidFill>
              </a:rPr>
              <a:t>4. Desertification has moved inland progressively and several kilometers of descant encroachment has been witnessed in the Northern parts of Nigeria in the last 3 decades.</a:t>
            </a:r>
          </a:p>
          <a:p>
            <a:endParaRPr lang="en-US" sz="2800" b="1" dirty="0">
              <a:solidFill>
                <a:schemeClr val="bg1"/>
              </a:solidFill>
            </a:endParaRPr>
          </a:p>
        </p:txBody>
      </p:sp>
    </p:spTree>
    <p:extLst>
      <p:ext uri="{BB962C8B-B14F-4D97-AF65-F5344CB8AC3E}">
        <p14:creationId xmlns:p14="http://schemas.microsoft.com/office/powerpoint/2010/main" val="23910649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739091"/>
            <a:ext cx="12191999" cy="7722598"/>
          </a:xfrm>
          <a:prstGeom prst="rect">
            <a:avLst/>
          </a:prstGeom>
        </p:spPr>
      </p:pic>
      <p:sp>
        <p:nvSpPr>
          <p:cNvPr id="2" name="Title 1"/>
          <p:cNvSpPr>
            <a:spLocks noGrp="1"/>
          </p:cNvSpPr>
          <p:nvPr>
            <p:ph type="title"/>
          </p:nvPr>
        </p:nvSpPr>
        <p:spPr/>
        <p:txBody>
          <a:bodyPr/>
          <a:lstStyle/>
          <a:p>
            <a:r>
              <a:rPr lang="en-US" dirty="0">
                <a:solidFill>
                  <a:schemeClr val="bg1"/>
                </a:solidFill>
              </a:rPr>
              <a:t>Climate Change</a:t>
            </a:r>
          </a:p>
        </p:txBody>
      </p:sp>
      <p:sp>
        <p:nvSpPr>
          <p:cNvPr id="3" name="Content Placeholder 2"/>
          <p:cNvSpPr>
            <a:spLocks noGrp="1"/>
          </p:cNvSpPr>
          <p:nvPr>
            <p:ph idx="1"/>
          </p:nvPr>
        </p:nvSpPr>
        <p:spPr>
          <a:xfrm>
            <a:off x="680321" y="2336873"/>
            <a:ext cx="10937938" cy="3599316"/>
          </a:xfrm>
        </p:spPr>
        <p:txBody>
          <a:bodyPr>
            <a:normAutofit lnSpcReduction="10000"/>
          </a:bodyPr>
          <a:lstStyle/>
          <a:p>
            <a:pPr marL="0" indent="0">
              <a:buNone/>
            </a:pPr>
            <a:r>
              <a:rPr lang="en-US" sz="2800" b="1" dirty="0">
                <a:solidFill>
                  <a:schemeClr val="bg1"/>
                </a:solidFill>
              </a:rPr>
              <a:t>5.Irregular Storm laden rainfall leading to Increased incidence of flooding and physical habitat destruction complicates the poor sanitation infrastructure resulting in high increase of water related and vector diseases  such as Cholera and Malaria</a:t>
            </a:r>
          </a:p>
          <a:p>
            <a:pPr marL="0" indent="0">
              <a:buNone/>
            </a:pPr>
            <a:r>
              <a:rPr lang="en-US" sz="2800" b="1" dirty="0">
                <a:solidFill>
                  <a:schemeClr val="bg1"/>
                </a:solidFill>
              </a:rPr>
              <a:t>6. High surface temperature resulted  Heat stress mortality.</a:t>
            </a:r>
          </a:p>
          <a:p>
            <a:pPr marL="0" indent="0">
              <a:buNone/>
            </a:pPr>
            <a:endParaRPr lang="en-US" sz="2800" b="1" dirty="0">
              <a:solidFill>
                <a:schemeClr val="bg1"/>
              </a:solidFill>
            </a:endParaRPr>
          </a:p>
          <a:p>
            <a:pPr marL="0" indent="0">
              <a:buNone/>
            </a:pPr>
            <a:r>
              <a:rPr lang="en-US" sz="2800" b="1" dirty="0">
                <a:solidFill>
                  <a:schemeClr val="bg1"/>
                </a:solidFill>
              </a:rPr>
              <a:t>7. River Niger, the reliable source of Kanji Dam  for electricity generation has witnessed a great level of dryness over the past 15 years.</a:t>
            </a:r>
          </a:p>
          <a:p>
            <a:endParaRPr lang="en-US" dirty="0"/>
          </a:p>
        </p:txBody>
      </p:sp>
    </p:spTree>
    <p:extLst>
      <p:ext uri="{BB962C8B-B14F-4D97-AF65-F5344CB8AC3E}">
        <p14:creationId xmlns:p14="http://schemas.microsoft.com/office/powerpoint/2010/main" val="12630255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58042" y="46679"/>
            <a:ext cx="12350042" cy="7823751"/>
          </a:xfrm>
          <a:prstGeom prst="rect">
            <a:avLst/>
          </a:prstGeom>
        </p:spPr>
      </p:pic>
      <p:sp>
        <p:nvSpPr>
          <p:cNvPr id="2" name="Title 1"/>
          <p:cNvSpPr>
            <a:spLocks noGrp="1"/>
          </p:cNvSpPr>
          <p:nvPr>
            <p:ph type="title"/>
          </p:nvPr>
        </p:nvSpPr>
        <p:spPr/>
        <p:txBody>
          <a:bodyPr/>
          <a:lstStyle/>
          <a:p>
            <a:r>
              <a:rPr lang="en-US" dirty="0">
                <a:solidFill>
                  <a:schemeClr val="bg1"/>
                </a:solidFill>
              </a:rPr>
              <a:t>Climate Change</a:t>
            </a:r>
          </a:p>
        </p:txBody>
      </p:sp>
      <p:sp>
        <p:nvSpPr>
          <p:cNvPr id="3" name="Content Placeholder 2"/>
          <p:cNvSpPr>
            <a:spLocks noGrp="1"/>
          </p:cNvSpPr>
          <p:nvPr>
            <p:ph idx="1"/>
          </p:nvPr>
        </p:nvSpPr>
        <p:spPr>
          <a:xfrm>
            <a:off x="125507" y="2336873"/>
            <a:ext cx="11474822" cy="3599316"/>
          </a:xfrm>
        </p:spPr>
        <p:txBody>
          <a:bodyPr>
            <a:normAutofit fontScale="92500" lnSpcReduction="20000"/>
          </a:bodyPr>
          <a:lstStyle/>
          <a:p>
            <a:pPr marL="0" indent="0">
              <a:buNone/>
            </a:pPr>
            <a:r>
              <a:rPr lang="en-US" sz="2800" b="1" dirty="0">
                <a:solidFill>
                  <a:schemeClr val="bg1"/>
                </a:solidFill>
              </a:rPr>
              <a:t>8. Increased drought has caused negative impact on food Production with resultant “Reduction in farm – incomes” thereby results in increased Starvation and Poverty.</a:t>
            </a:r>
          </a:p>
          <a:p>
            <a:endParaRPr lang="en-US" sz="2800" b="1" dirty="0">
              <a:solidFill>
                <a:schemeClr val="bg1"/>
              </a:solidFill>
            </a:endParaRPr>
          </a:p>
          <a:p>
            <a:pPr marL="0" indent="0">
              <a:buNone/>
            </a:pPr>
            <a:r>
              <a:rPr lang="en-US" sz="2800" b="1" dirty="0">
                <a:solidFill>
                  <a:schemeClr val="bg1"/>
                </a:solidFill>
              </a:rPr>
              <a:t>9. The removal of wood for fuel contributes to the increasing rate of deforestation leading to reduced conversion of  CO</a:t>
            </a:r>
            <a:r>
              <a:rPr lang="en-US" sz="2800" b="1" baseline="-25000" dirty="0">
                <a:solidFill>
                  <a:schemeClr val="bg1"/>
                </a:solidFill>
              </a:rPr>
              <a:t>2</a:t>
            </a:r>
            <a:r>
              <a:rPr lang="en-US" sz="2800" b="1" dirty="0">
                <a:solidFill>
                  <a:schemeClr val="bg1"/>
                </a:solidFill>
              </a:rPr>
              <a:t> to O</a:t>
            </a:r>
            <a:r>
              <a:rPr lang="en-US" sz="2800" b="1" baseline="-25000" dirty="0">
                <a:solidFill>
                  <a:schemeClr val="bg1"/>
                </a:solidFill>
              </a:rPr>
              <a:t>2</a:t>
            </a:r>
            <a:r>
              <a:rPr lang="en-US" sz="2800" b="1" dirty="0">
                <a:solidFill>
                  <a:schemeClr val="bg1"/>
                </a:solidFill>
              </a:rPr>
              <a:t> and increased release of CO</a:t>
            </a:r>
            <a:r>
              <a:rPr lang="en-US" sz="2800" b="1" baseline="-25000" dirty="0">
                <a:solidFill>
                  <a:schemeClr val="bg1"/>
                </a:solidFill>
              </a:rPr>
              <a:t>2  </a:t>
            </a:r>
            <a:r>
              <a:rPr lang="en-US" sz="2800" b="1" dirty="0">
                <a:solidFill>
                  <a:schemeClr val="bg1"/>
                </a:solidFill>
              </a:rPr>
              <a:t>which depletes the ozone layer</a:t>
            </a:r>
          </a:p>
          <a:p>
            <a:endParaRPr lang="en-US" sz="2800" b="1" dirty="0">
              <a:solidFill>
                <a:schemeClr val="bg1"/>
              </a:solidFill>
            </a:endParaRPr>
          </a:p>
          <a:p>
            <a:pPr marL="0" indent="0">
              <a:buNone/>
            </a:pPr>
            <a:r>
              <a:rPr lang="en-US" sz="2800" b="1" dirty="0">
                <a:solidFill>
                  <a:schemeClr val="bg1"/>
                </a:solidFill>
              </a:rPr>
              <a:t>These foregoing effect have unquantifiable consequences on human health and livelihood of people in Nigeria.</a:t>
            </a:r>
          </a:p>
          <a:p>
            <a:pPr marL="0" indent="0">
              <a:buNone/>
            </a:pPr>
            <a:endParaRPr lang="en-US" dirty="0">
              <a:solidFill>
                <a:schemeClr val="bg1"/>
              </a:solidFill>
            </a:endParaRPr>
          </a:p>
          <a:p>
            <a:endParaRPr lang="en-US" dirty="0">
              <a:solidFill>
                <a:schemeClr val="bg1"/>
              </a:solidFill>
            </a:endParaRPr>
          </a:p>
          <a:p>
            <a:pPr marL="0" indent="0">
              <a:buNone/>
            </a:pPr>
            <a:endParaRPr lang="en-US" dirty="0">
              <a:solidFill>
                <a:schemeClr val="bg1"/>
              </a:solidFill>
            </a:endParaRPr>
          </a:p>
        </p:txBody>
      </p:sp>
    </p:spTree>
    <p:extLst>
      <p:ext uri="{BB962C8B-B14F-4D97-AF65-F5344CB8AC3E}">
        <p14:creationId xmlns:p14="http://schemas.microsoft.com/office/powerpoint/2010/main" val="3776995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nvPr>
        </p:nvGraphicFramePr>
        <p:xfrm>
          <a:off x="98474" y="0"/>
          <a:ext cx="6696773"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6705600" y="0"/>
            <a:ext cx="5486400" cy="6124754"/>
          </a:xfrm>
          <a:prstGeom prst="rect">
            <a:avLst/>
          </a:prstGeom>
        </p:spPr>
        <p:txBody>
          <a:bodyPr wrap="square">
            <a:spAutoFit/>
          </a:bodyPr>
          <a:lstStyle/>
          <a:p>
            <a:r>
              <a:rPr lang="en-US" sz="2800" b="1" dirty="0">
                <a:solidFill>
                  <a:schemeClr val="bg1"/>
                </a:solidFill>
              </a:rPr>
              <a:t>Human trafficking, a form of modern day slavery, involves the illegal trade of people for exploitation or commercial gain and is a $150 billion global industry. Two thirds of this figure ($99 billion) is generated from commercial sexual exploitation, while another $51 billion results from forced economic exploitation, including domestic work, agriculture and other economic activities</a:t>
            </a:r>
          </a:p>
        </p:txBody>
      </p:sp>
    </p:spTree>
    <p:extLst>
      <p:ext uri="{BB962C8B-B14F-4D97-AF65-F5344CB8AC3E}">
        <p14:creationId xmlns:p14="http://schemas.microsoft.com/office/powerpoint/2010/main" val="2480468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594"/>
            <a:ext cx="6700085" cy="6858594"/>
          </a:xfrm>
          <a:prstGeom prst="rect">
            <a:avLst/>
          </a:prstGeom>
        </p:spPr>
      </p:pic>
      <p:pic>
        <p:nvPicPr>
          <p:cNvPr id="5" name="Picture 4"/>
          <p:cNvPicPr>
            <a:picLocks noChangeAspect="1"/>
          </p:cNvPicPr>
          <p:nvPr/>
        </p:nvPicPr>
        <p:blipFill>
          <a:blip r:embed="rId3"/>
          <a:stretch>
            <a:fillRect/>
          </a:stretch>
        </p:blipFill>
        <p:spPr>
          <a:xfrm>
            <a:off x="7735438" y="0"/>
            <a:ext cx="4456562" cy="6858594"/>
          </a:xfrm>
          <a:prstGeom prst="rect">
            <a:avLst/>
          </a:prstGeom>
        </p:spPr>
      </p:pic>
    </p:spTree>
    <p:extLst>
      <p:ext uri="{BB962C8B-B14F-4D97-AF65-F5344CB8AC3E}">
        <p14:creationId xmlns:p14="http://schemas.microsoft.com/office/powerpoint/2010/main" val="21130794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1999" cy="6858000"/>
          </a:xfrm>
          <a:prstGeom prst="rect">
            <a:avLst/>
          </a:prstGeom>
        </p:spPr>
      </p:pic>
      <p:sp>
        <p:nvSpPr>
          <p:cNvPr id="2" name="Title 1"/>
          <p:cNvSpPr>
            <a:spLocks noGrp="1"/>
          </p:cNvSpPr>
          <p:nvPr>
            <p:ph type="title"/>
          </p:nvPr>
        </p:nvSpPr>
        <p:spPr/>
        <p:txBody>
          <a:bodyPr/>
          <a:lstStyle/>
          <a:p>
            <a:r>
              <a:rPr lang="en-US" dirty="0">
                <a:solidFill>
                  <a:schemeClr val="bg1"/>
                </a:solidFill>
              </a:rPr>
              <a:t>Human Trafficking</a:t>
            </a:r>
          </a:p>
        </p:txBody>
      </p:sp>
      <p:sp>
        <p:nvSpPr>
          <p:cNvPr id="3" name="Content Placeholder 2"/>
          <p:cNvSpPr>
            <a:spLocks noGrp="1"/>
          </p:cNvSpPr>
          <p:nvPr>
            <p:ph idx="1"/>
          </p:nvPr>
        </p:nvSpPr>
        <p:spPr>
          <a:xfrm>
            <a:off x="680321" y="2008094"/>
            <a:ext cx="10686926" cy="3928095"/>
          </a:xfrm>
        </p:spPr>
        <p:txBody>
          <a:bodyPr/>
          <a:lstStyle/>
          <a:p>
            <a:r>
              <a:rPr lang="en-US" sz="2800" b="1" dirty="0">
                <a:solidFill>
                  <a:schemeClr val="bg1"/>
                </a:solidFill>
              </a:rPr>
              <a:t> Nigeria is a source, transit and destination country for  human trafficking.  Per the latest Global Slavery Index (2018) Report, Nigeria ranks 32/167 of the countries with the highest number of slaves – 1,386,000</a:t>
            </a:r>
          </a:p>
          <a:p>
            <a:endParaRPr lang="en-US" sz="2800" b="1" dirty="0">
              <a:solidFill>
                <a:schemeClr val="bg1"/>
              </a:solidFill>
            </a:endParaRPr>
          </a:p>
          <a:p>
            <a:r>
              <a:rPr lang="en-US" sz="2800" b="1" dirty="0">
                <a:solidFill>
                  <a:schemeClr val="bg1"/>
                </a:solidFill>
              </a:rPr>
              <a:t>The general factors that increase vulnerability to trafficking in Nigeria include extreme poverty, corruption, conflict, climate change/resulting migration and western consumerism</a:t>
            </a:r>
            <a:r>
              <a:rPr lang="en-US" dirty="0">
                <a:solidFill>
                  <a:schemeClr val="bg1"/>
                </a:solidFill>
              </a:rPr>
              <a:t>.</a:t>
            </a:r>
          </a:p>
        </p:txBody>
      </p:sp>
    </p:spTree>
    <p:extLst>
      <p:ext uri="{BB962C8B-B14F-4D97-AF65-F5344CB8AC3E}">
        <p14:creationId xmlns:p14="http://schemas.microsoft.com/office/powerpoint/2010/main" val="2169790440"/>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0</TotalTime>
  <Words>1092</Words>
  <Application>Microsoft Office PowerPoint</Application>
  <PresentationFormat>ワイド画面</PresentationFormat>
  <Paragraphs>90</Paragraphs>
  <Slides>28</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2</vt:i4>
      </vt:variant>
      <vt:variant>
        <vt:lpstr>スライド タイトル</vt:lpstr>
      </vt:variant>
      <vt:variant>
        <vt:i4>28</vt:i4>
      </vt:variant>
    </vt:vector>
  </HeadingPairs>
  <TitlesOfParts>
    <vt:vector size="34" baseType="lpstr">
      <vt:lpstr>Arial</vt:lpstr>
      <vt:lpstr>Calibri</vt:lpstr>
      <vt:lpstr>Calibri Light</vt:lpstr>
      <vt:lpstr>Trebuchet MS</vt:lpstr>
      <vt:lpstr>Berlin</vt:lpstr>
      <vt:lpstr>Office Theme</vt:lpstr>
      <vt:lpstr> Social Work Education in Nigeria: Glocalization Realities and Impact</vt:lpstr>
      <vt:lpstr>PowerPoint プレゼンテーション</vt:lpstr>
      <vt:lpstr>PowerPoint プレゼンテーション</vt:lpstr>
      <vt:lpstr>Climate Change</vt:lpstr>
      <vt:lpstr>Climate Change</vt:lpstr>
      <vt:lpstr>Climate Change</vt:lpstr>
      <vt:lpstr>PowerPoint プレゼンテーション</vt:lpstr>
      <vt:lpstr>PowerPoint プレゼンテーション</vt:lpstr>
      <vt:lpstr>Human Trafficking</vt:lpstr>
      <vt:lpstr>PowerPoint プレゼンテーション</vt:lpstr>
      <vt:lpstr>PowerPoint プレゼンテーション</vt:lpstr>
      <vt:lpstr>PowerPoint プレゼンテーション</vt:lpstr>
      <vt:lpstr>Global Issues</vt:lpstr>
      <vt:lpstr>Migration</vt:lpstr>
      <vt:lpstr>PowerPoint プレゼンテーション</vt:lpstr>
      <vt:lpstr>Local Response</vt:lpstr>
      <vt:lpstr>Nigerian Social Work Education</vt:lpstr>
      <vt:lpstr>Nigerian Social Work Education Issues</vt:lpstr>
      <vt:lpstr>The Place of Social Work Education</vt:lpstr>
      <vt:lpstr>The role of Nigerian Social Work Education</vt:lpstr>
      <vt:lpstr>Provide experiential awareness of global issues ( Poverty Day Exercise) </vt:lpstr>
      <vt:lpstr>Developing culturally ‘fit’ local interventions and messages to reduce Climate harmful behaviors, Human trafficking and wholesome immigration patterns ( Talking drum class) </vt:lpstr>
      <vt:lpstr>Exposure to best practices around the world ( Staff and Student mobility)</vt:lpstr>
      <vt:lpstr>International Exchanges</vt:lpstr>
      <vt:lpstr>Staff Mobility Nigeria UK</vt:lpstr>
      <vt:lpstr>Universal Social Work Values on our Finger tips</vt:lpstr>
      <vt:lpstr>Thanks For Listening</vt:lpstr>
      <vt:lpstr>Sources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SOWK 423</dc:title>
  <dc:creator>yettyo</dc:creator>
  <cp:lastModifiedBy>和気 純子</cp:lastModifiedBy>
  <cp:revision>65</cp:revision>
  <dcterms:created xsi:type="dcterms:W3CDTF">2018-10-04T06:13:02Z</dcterms:created>
  <dcterms:modified xsi:type="dcterms:W3CDTF">2018-12-17T14:55:18Z</dcterms:modified>
</cp:coreProperties>
</file>