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02" r:id="rId3"/>
    <p:sldId id="303" r:id="rId4"/>
    <p:sldId id="304" r:id="rId5"/>
    <p:sldId id="314" r:id="rId6"/>
    <p:sldId id="307" r:id="rId7"/>
    <p:sldId id="305" r:id="rId8"/>
    <p:sldId id="311" r:id="rId9"/>
    <p:sldId id="306" r:id="rId10"/>
    <p:sldId id="309" r:id="rId11"/>
    <p:sldId id="308" r:id="rId12"/>
    <p:sldId id="312" r:id="rId13"/>
    <p:sldId id="313" r:id="rId14"/>
    <p:sldId id="310" r:id="rId15"/>
    <p:sldId id="315" r:id="rId16"/>
  </p:sldIdLst>
  <p:sldSz cx="9144000" cy="6858000" type="screen4x3"/>
  <p:notesSz cx="6888163" cy="100218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CCCC"/>
    <a:srgbClr val="FF9999"/>
    <a:srgbClr val="FF7C80"/>
    <a:srgbClr val="FF5050"/>
    <a:srgbClr val="CC0000"/>
    <a:srgbClr val="FFFF00"/>
    <a:srgbClr val="FF0000"/>
    <a:srgbClr val="F062CB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91803" autoAdjust="0"/>
  </p:normalViewPr>
  <p:slideViewPr>
    <p:cSldViewPr snapToGrid="0">
      <p:cViewPr varScale="1">
        <p:scale>
          <a:sx n="102" d="100"/>
          <a:sy n="102" d="100"/>
        </p:scale>
        <p:origin x="105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7238E-FCAE-485F-B93A-30E82965E67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59E9EB-5971-4400-96C8-77ED604522AD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Deployment resilience</a:t>
          </a:r>
          <a:endParaRPr lang="en-US" dirty="0">
            <a:solidFill>
              <a:schemeClr val="tx1"/>
            </a:solidFill>
          </a:endParaRPr>
        </a:p>
      </dgm:t>
    </dgm:pt>
    <dgm:pt modelId="{7B3A6688-90B0-48FF-8F27-24F6B7017F5F}" type="parTrans" cxnId="{9E8ADDCF-DEF8-4131-BB5A-AC1329C9FE4F}">
      <dgm:prSet/>
      <dgm:spPr/>
      <dgm:t>
        <a:bodyPr/>
        <a:lstStyle/>
        <a:p>
          <a:endParaRPr lang="en-US"/>
        </a:p>
      </dgm:t>
    </dgm:pt>
    <dgm:pt modelId="{22B9B16B-3581-4D5D-8FDD-61AA9BBE0F7B}" type="sibTrans" cxnId="{9E8ADDCF-DEF8-4131-BB5A-AC1329C9FE4F}">
      <dgm:prSet/>
      <dgm:spPr/>
      <dgm:t>
        <a:bodyPr/>
        <a:lstStyle/>
        <a:p>
          <a:endParaRPr lang="en-US"/>
        </a:p>
      </dgm:t>
    </dgm:pt>
    <dgm:pt modelId="{F7FA5529-6252-414E-8F88-C94824396D50}">
      <dgm:prSet custT="1"/>
      <dgm:spPr/>
      <dgm:t>
        <a:bodyPr/>
        <a:lstStyle/>
        <a:p>
          <a:r>
            <a:rPr lang="en-ZA" sz="1200" dirty="0"/>
            <a:t>Van Breda, A. D. (1998, February). </a:t>
          </a:r>
          <a:r>
            <a:rPr lang="en-ZA" sz="1200" i="1" dirty="0"/>
            <a:t>Developing resilience to deployments</a:t>
          </a:r>
          <a:r>
            <a:rPr lang="en-ZA" sz="1200" dirty="0"/>
            <a:t>. Paper presented at the national conference on Police as Victims of Trauma and Crisis, Technikon South Africa, Johannesburg, South Africa.</a:t>
          </a:r>
          <a:endParaRPr lang="en-US" sz="1200" dirty="0"/>
        </a:p>
      </dgm:t>
    </dgm:pt>
    <dgm:pt modelId="{31ACDD7D-B0C3-437E-A081-1EC2D47E6058}" type="parTrans" cxnId="{658C6DCA-6F99-4267-AD7E-A2FC5575B8A7}">
      <dgm:prSet/>
      <dgm:spPr/>
      <dgm:t>
        <a:bodyPr/>
        <a:lstStyle/>
        <a:p>
          <a:endParaRPr lang="en-US"/>
        </a:p>
      </dgm:t>
    </dgm:pt>
    <dgm:pt modelId="{3FF0414F-DFAD-4A0F-8815-27C21080ED61}" type="sibTrans" cxnId="{658C6DCA-6F99-4267-AD7E-A2FC5575B8A7}">
      <dgm:prSet/>
      <dgm:spPr/>
      <dgm:t>
        <a:bodyPr/>
        <a:lstStyle/>
        <a:p>
          <a:endParaRPr lang="en-US"/>
        </a:p>
      </dgm:t>
    </dgm:pt>
    <dgm:pt modelId="{295EAFFB-B334-4B0A-BE0A-5591CD10D461}">
      <dgm:prSet/>
      <dgm:spPr/>
      <dgm:t>
        <a:bodyPr/>
        <a:lstStyle/>
        <a:p>
          <a:r>
            <a:rPr lang="en-GB" dirty="0"/>
            <a:t>Deployment Resilience Seminar</a:t>
          </a:r>
          <a:endParaRPr lang="en-US" dirty="0"/>
        </a:p>
      </dgm:t>
    </dgm:pt>
    <dgm:pt modelId="{478796CD-E9DB-4477-978C-B300385AB422}" type="parTrans" cxnId="{3C6E76DA-9E03-4811-9379-F489A9A8AA02}">
      <dgm:prSet/>
      <dgm:spPr/>
      <dgm:t>
        <a:bodyPr/>
        <a:lstStyle/>
        <a:p>
          <a:endParaRPr lang="en-US"/>
        </a:p>
      </dgm:t>
    </dgm:pt>
    <dgm:pt modelId="{D99A76EF-C0B9-46DD-BBD0-A7C165ADEF16}" type="sibTrans" cxnId="{3C6E76DA-9E03-4811-9379-F489A9A8AA02}">
      <dgm:prSet/>
      <dgm:spPr/>
      <dgm:t>
        <a:bodyPr/>
        <a:lstStyle/>
        <a:p>
          <a:endParaRPr lang="en-US"/>
        </a:p>
      </dgm:t>
    </dgm:pt>
    <dgm:pt modelId="{D723FC52-D7A1-4402-9517-F99A1F3276CB}">
      <dgm:prSet custT="1"/>
      <dgm:spPr/>
      <dgm:t>
        <a:bodyPr/>
        <a:lstStyle/>
        <a:p>
          <a:r>
            <a:rPr lang="en-ZA" sz="1200" dirty="0"/>
            <a:t>Van Breda, A. D. (1999). Developing resilience to routine separations: An occupational social work intervention. </a:t>
          </a:r>
          <a:r>
            <a:rPr lang="en-ZA" sz="1200" i="1" dirty="0"/>
            <a:t>Families in Society, 80</a:t>
          </a:r>
          <a:r>
            <a:rPr lang="en-ZA" sz="1200" dirty="0"/>
            <a:t>(6), 597-605.</a:t>
          </a:r>
          <a:endParaRPr lang="en-US" sz="1200" dirty="0"/>
        </a:p>
      </dgm:t>
    </dgm:pt>
    <dgm:pt modelId="{CFC67EB4-224C-47BB-850B-074D22974578}" type="parTrans" cxnId="{69971C22-12D1-439E-9744-EB90C493A293}">
      <dgm:prSet/>
      <dgm:spPr/>
      <dgm:t>
        <a:bodyPr/>
        <a:lstStyle/>
        <a:p>
          <a:endParaRPr lang="en-US"/>
        </a:p>
      </dgm:t>
    </dgm:pt>
    <dgm:pt modelId="{14B8BF72-C511-4111-836A-1CAE76672B90}" type="sibTrans" cxnId="{69971C22-12D1-439E-9744-EB90C493A293}">
      <dgm:prSet/>
      <dgm:spPr/>
      <dgm:t>
        <a:bodyPr/>
        <a:lstStyle/>
        <a:p>
          <a:endParaRPr lang="en-US"/>
        </a:p>
      </dgm:t>
    </dgm:pt>
    <dgm:pt modelId="{7E5106D9-AEB2-4023-8B3F-4AC099523E0E}">
      <dgm:prSet/>
      <dgm:spPr/>
      <dgm:t>
        <a:bodyPr/>
        <a:lstStyle/>
        <a:p>
          <a:r>
            <a:rPr lang="en-GB" dirty="0"/>
            <a:t>Military Social Health Index </a:t>
          </a:r>
          <a:r>
            <a:rPr lang="en-GB" b="1" dirty="0"/>
            <a:t>(Concurrent Health Assessments)</a:t>
          </a:r>
          <a:endParaRPr lang="en-US" b="1" dirty="0"/>
        </a:p>
      </dgm:t>
    </dgm:pt>
    <dgm:pt modelId="{F9DFC14F-5BED-4BF6-9DD6-2F4E4AE769E7}" type="parTrans" cxnId="{5BD11158-1CD4-4C8D-91A0-F59E161867BF}">
      <dgm:prSet/>
      <dgm:spPr/>
      <dgm:t>
        <a:bodyPr/>
        <a:lstStyle/>
        <a:p>
          <a:endParaRPr lang="en-US"/>
        </a:p>
      </dgm:t>
    </dgm:pt>
    <dgm:pt modelId="{B84E7AAD-3572-48F1-A4E9-41CD305B4C02}" type="sibTrans" cxnId="{5BD11158-1CD4-4C8D-91A0-F59E161867BF}">
      <dgm:prSet/>
      <dgm:spPr/>
      <dgm:t>
        <a:bodyPr/>
        <a:lstStyle/>
        <a:p>
          <a:endParaRPr lang="en-US"/>
        </a:p>
      </dgm:t>
    </dgm:pt>
    <dgm:pt modelId="{559A1CE0-A152-4677-BDDF-7F5745DA3989}">
      <dgm:prSet custT="1"/>
      <dgm:spPr/>
      <dgm:t>
        <a:bodyPr/>
        <a:lstStyle/>
        <a:p>
          <a:r>
            <a:rPr lang="en-ZA" sz="1200" dirty="0"/>
            <a:t>Van Breda, A. D. (2008). The Military Social Health Index: A partial multicultural validation. </a:t>
          </a:r>
          <a:r>
            <a:rPr lang="en-ZA" sz="1200" i="1" dirty="0"/>
            <a:t>Military Medicine, 173</a:t>
          </a:r>
          <a:r>
            <a:rPr lang="en-ZA" sz="1200" dirty="0"/>
            <a:t>(5), 480-487.</a:t>
          </a:r>
          <a:endParaRPr lang="en-US" sz="1200" dirty="0"/>
        </a:p>
      </dgm:t>
    </dgm:pt>
    <dgm:pt modelId="{9F6F538E-AC59-4C47-AB43-0343627C4D50}" type="parTrans" cxnId="{82F1AB8F-A86B-41B5-A9C4-688D5CA22222}">
      <dgm:prSet/>
      <dgm:spPr/>
      <dgm:t>
        <a:bodyPr/>
        <a:lstStyle/>
        <a:p>
          <a:endParaRPr lang="en-US"/>
        </a:p>
      </dgm:t>
    </dgm:pt>
    <dgm:pt modelId="{322F9CB0-CB8B-439B-A6D0-B70B87580248}" type="sibTrans" cxnId="{82F1AB8F-A86B-41B5-A9C4-688D5CA22222}">
      <dgm:prSet/>
      <dgm:spPr/>
      <dgm:t>
        <a:bodyPr/>
        <a:lstStyle/>
        <a:p>
          <a:endParaRPr lang="en-US"/>
        </a:p>
      </dgm:t>
    </dgm:pt>
    <dgm:pt modelId="{57C5AED4-75B6-4F90-918D-13C98CA6C51C}">
      <dgm:prSet/>
      <dgm:spPr/>
      <dgm:t>
        <a:bodyPr/>
        <a:lstStyle/>
        <a:p>
          <a:r>
            <a:rPr lang="en-GB" dirty="0"/>
            <a:t>SA DOD resilience model assessment protocol</a:t>
          </a:r>
          <a:endParaRPr lang="en-US" dirty="0"/>
        </a:p>
      </dgm:t>
    </dgm:pt>
    <dgm:pt modelId="{D046FEB6-11A9-44F7-AD03-065E2F11D03B}" type="parTrans" cxnId="{F1C96BDD-01B6-471A-B462-E29BCE8E4225}">
      <dgm:prSet/>
      <dgm:spPr/>
      <dgm:t>
        <a:bodyPr/>
        <a:lstStyle/>
        <a:p>
          <a:endParaRPr lang="en-US"/>
        </a:p>
      </dgm:t>
    </dgm:pt>
    <dgm:pt modelId="{5B09937B-E755-4384-A37A-6E8E81608085}" type="sibTrans" cxnId="{F1C96BDD-01B6-471A-B462-E29BCE8E4225}">
      <dgm:prSet/>
      <dgm:spPr/>
      <dgm:t>
        <a:bodyPr/>
        <a:lstStyle/>
        <a:p>
          <a:endParaRPr lang="en-US"/>
        </a:p>
      </dgm:t>
    </dgm:pt>
    <dgm:pt modelId="{82399272-4572-4B3E-A000-DCCB62F60FCB}">
      <dgm:prSet custT="1"/>
      <dgm:spPr/>
      <dgm:t>
        <a:bodyPr/>
        <a:lstStyle/>
        <a:p>
          <a:r>
            <a:rPr lang="en-ZA" sz="1200" dirty="0"/>
            <a:t>Van Breda, A. D. (2011). Resilience assessments in social work: The case of the SA Department of Defence. </a:t>
          </a:r>
          <a:r>
            <a:rPr lang="en-ZA" sz="1200" i="1" dirty="0"/>
            <a:t>Social Work / </a:t>
          </a:r>
          <a:r>
            <a:rPr lang="en-ZA" sz="1200" i="1" dirty="0" err="1"/>
            <a:t>Maatskaplike</a:t>
          </a:r>
          <a:r>
            <a:rPr lang="en-ZA" sz="1200" i="1" dirty="0"/>
            <a:t> </a:t>
          </a:r>
          <a:r>
            <a:rPr lang="en-ZA" sz="1200" i="1" dirty="0" err="1"/>
            <a:t>Werk</a:t>
          </a:r>
          <a:r>
            <a:rPr lang="en-ZA" sz="1200" i="1" dirty="0"/>
            <a:t>, 47</a:t>
          </a:r>
          <a:r>
            <a:rPr lang="en-ZA" sz="1200" dirty="0"/>
            <a:t>(1), 1-14.</a:t>
          </a:r>
          <a:endParaRPr lang="en-US" sz="1200" dirty="0"/>
        </a:p>
      </dgm:t>
    </dgm:pt>
    <dgm:pt modelId="{C8755524-92DC-45B7-B173-24345D2B479A}" type="parTrans" cxnId="{E914493F-9250-4D17-97FA-34090AD5138B}">
      <dgm:prSet/>
      <dgm:spPr/>
      <dgm:t>
        <a:bodyPr/>
        <a:lstStyle/>
        <a:p>
          <a:endParaRPr lang="en-US"/>
        </a:p>
      </dgm:t>
    </dgm:pt>
    <dgm:pt modelId="{423E4CE3-ACB4-45FE-B066-237B73101D39}" type="sibTrans" cxnId="{E914493F-9250-4D17-97FA-34090AD5138B}">
      <dgm:prSet/>
      <dgm:spPr/>
      <dgm:t>
        <a:bodyPr/>
        <a:lstStyle/>
        <a:p>
          <a:endParaRPr lang="en-US"/>
        </a:p>
      </dgm:t>
    </dgm:pt>
    <dgm:pt modelId="{4776FF8B-22BC-4AEC-A72C-D4927EF3087B}">
      <dgm:prSet/>
      <dgm:spPr/>
      <dgm:t>
        <a:bodyPr/>
        <a:lstStyle/>
        <a:p>
          <a:r>
            <a:rPr lang="en-ZA" dirty="0"/>
            <a:t>Resilient workplaces</a:t>
          </a:r>
          <a:endParaRPr lang="en-US" dirty="0"/>
        </a:p>
      </dgm:t>
    </dgm:pt>
    <dgm:pt modelId="{2E2E3CAA-5C41-45E7-B25F-F33FE6E1AADA}" type="parTrans" cxnId="{15C5F683-C92B-4FC6-95E0-06372C325A39}">
      <dgm:prSet/>
      <dgm:spPr/>
      <dgm:t>
        <a:bodyPr/>
        <a:lstStyle/>
        <a:p>
          <a:endParaRPr lang="en-US"/>
        </a:p>
      </dgm:t>
    </dgm:pt>
    <dgm:pt modelId="{DC130122-1397-4162-99FB-0FF9DA798884}" type="sibTrans" cxnId="{15C5F683-C92B-4FC6-95E0-06372C325A39}">
      <dgm:prSet/>
      <dgm:spPr/>
      <dgm:t>
        <a:bodyPr/>
        <a:lstStyle/>
        <a:p>
          <a:endParaRPr lang="en-US"/>
        </a:p>
      </dgm:t>
    </dgm:pt>
    <dgm:pt modelId="{2DF4CEC7-E5DB-49E4-AC15-F1B0DCA41DAD}">
      <dgm:prSet custT="1"/>
      <dgm:spPr/>
      <dgm:t>
        <a:bodyPr/>
        <a:lstStyle/>
        <a:p>
          <a:r>
            <a:rPr lang="en-ZA" sz="1200" dirty="0"/>
            <a:t>Van Breda, A. D. (2011). Resilient workplaces: An initial conceptualization. </a:t>
          </a:r>
          <a:br>
            <a:rPr lang="en-ZA" sz="1200" dirty="0"/>
          </a:br>
          <a:r>
            <a:rPr lang="en-ZA" sz="1200" i="1" dirty="0"/>
            <a:t>Families in Society, 92</a:t>
          </a:r>
          <a:r>
            <a:rPr lang="en-ZA" sz="1200" dirty="0"/>
            <a:t>(1), 33-40.</a:t>
          </a:r>
          <a:endParaRPr lang="en-US" sz="1200" dirty="0"/>
        </a:p>
      </dgm:t>
    </dgm:pt>
    <dgm:pt modelId="{45B668E4-D374-423F-BCAC-8A855DCACAD6}" type="parTrans" cxnId="{56834F03-15E4-490A-8C52-17BAC46B9F18}">
      <dgm:prSet/>
      <dgm:spPr/>
      <dgm:t>
        <a:bodyPr/>
        <a:lstStyle/>
        <a:p>
          <a:endParaRPr lang="en-US"/>
        </a:p>
      </dgm:t>
    </dgm:pt>
    <dgm:pt modelId="{0642F2C8-1615-4CDC-91AE-AFB575368816}" type="sibTrans" cxnId="{56834F03-15E4-490A-8C52-17BAC46B9F18}">
      <dgm:prSet/>
      <dgm:spPr/>
      <dgm:t>
        <a:bodyPr/>
        <a:lstStyle/>
        <a:p>
          <a:endParaRPr lang="en-US"/>
        </a:p>
      </dgm:t>
    </dgm:pt>
    <dgm:pt modelId="{8CC7E1D0-C6E8-47CB-B907-9A3EAD9BA201}">
      <dgm:prSet custT="1"/>
      <dgm:spPr/>
      <dgm:t>
        <a:bodyPr/>
        <a:lstStyle/>
        <a:p>
          <a:r>
            <a:rPr lang="en-ZA" sz="1200" dirty="0"/>
            <a:t>Van Breda, A. D. (2001). </a:t>
          </a:r>
          <a:r>
            <a:rPr lang="en-ZA" sz="1200" i="1" dirty="0"/>
            <a:t>Resilience theory: A literature review</a:t>
          </a:r>
          <a:r>
            <a:rPr lang="en-ZA" sz="1200" dirty="0"/>
            <a:t>. Pretoria, South Africa: South African Military Health Service.</a:t>
          </a:r>
          <a:endParaRPr lang="en-US" sz="1200" dirty="0"/>
        </a:p>
      </dgm:t>
    </dgm:pt>
    <dgm:pt modelId="{ECFF2356-D200-4002-BFEC-4764F9DE64AA}" type="parTrans" cxnId="{873A8AB5-FFE6-4FB7-899B-4995902C9266}">
      <dgm:prSet/>
      <dgm:spPr/>
      <dgm:t>
        <a:bodyPr/>
        <a:lstStyle/>
        <a:p>
          <a:endParaRPr lang="en-GB"/>
        </a:p>
      </dgm:t>
    </dgm:pt>
    <dgm:pt modelId="{7112F4F3-5B92-4849-ACA0-176FDBDBE181}" type="sibTrans" cxnId="{873A8AB5-FFE6-4FB7-899B-4995902C9266}">
      <dgm:prSet/>
      <dgm:spPr/>
      <dgm:t>
        <a:bodyPr/>
        <a:lstStyle/>
        <a:p>
          <a:endParaRPr lang="en-GB"/>
        </a:p>
      </dgm:t>
    </dgm:pt>
    <dgm:pt modelId="{C9CBED61-6967-4BA0-A48E-27724F5CE568}" type="pres">
      <dgm:prSet presAssocID="{49B7238E-FCAE-485F-B93A-30E82965E67C}" presName="linear" presStyleCnt="0">
        <dgm:presLayoutVars>
          <dgm:animLvl val="lvl"/>
          <dgm:resizeHandles val="exact"/>
        </dgm:presLayoutVars>
      </dgm:prSet>
      <dgm:spPr/>
    </dgm:pt>
    <dgm:pt modelId="{CF5ACC0F-4EF1-48F8-8DD9-C6E451DF8995}" type="pres">
      <dgm:prSet presAssocID="{A559E9EB-5971-4400-96C8-77ED604522A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E421F21-487C-4F17-A66C-776E639EDF2D}" type="pres">
      <dgm:prSet presAssocID="{A559E9EB-5971-4400-96C8-77ED604522AD}" presName="childText" presStyleLbl="revTx" presStyleIdx="0" presStyleCnt="5">
        <dgm:presLayoutVars>
          <dgm:bulletEnabled val="1"/>
        </dgm:presLayoutVars>
      </dgm:prSet>
      <dgm:spPr/>
    </dgm:pt>
    <dgm:pt modelId="{D06EBBD8-7840-4D47-A93F-C959C2C37BFB}" type="pres">
      <dgm:prSet presAssocID="{295EAFFB-B334-4B0A-BE0A-5591CD10D46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CEC8992-1EE0-45F9-BBA3-04F75C3FF913}" type="pres">
      <dgm:prSet presAssocID="{295EAFFB-B334-4B0A-BE0A-5591CD10D461}" presName="childText" presStyleLbl="revTx" presStyleIdx="1" presStyleCnt="5">
        <dgm:presLayoutVars>
          <dgm:bulletEnabled val="1"/>
        </dgm:presLayoutVars>
      </dgm:prSet>
      <dgm:spPr/>
    </dgm:pt>
    <dgm:pt modelId="{C243D9EB-14B3-447E-B09D-1548D5EADB3A}" type="pres">
      <dgm:prSet presAssocID="{7E5106D9-AEB2-4023-8B3F-4AC099523E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2CFA6B5-9537-49C8-AE76-E682B80FC281}" type="pres">
      <dgm:prSet presAssocID="{7E5106D9-AEB2-4023-8B3F-4AC099523E0E}" presName="childText" presStyleLbl="revTx" presStyleIdx="2" presStyleCnt="5">
        <dgm:presLayoutVars>
          <dgm:bulletEnabled val="1"/>
        </dgm:presLayoutVars>
      </dgm:prSet>
      <dgm:spPr/>
    </dgm:pt>
    <dgm:pt modelId="{B47BF078-AE29-4C2E-9906-6553DA4F925D}" type="pres">
      <dgm:prSet presAssocID="{57C5AED4-75B6-4F90-918D-13C98CA6C51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82250D1-FD97-4A0A-A603-6B44CE876F09}" type="pres">
      <dgm:prSet presAssocID="{57C5AED4-75B6-4F90-918D-13C98CA6C51C}" presName="childText" presStyleLbl="revTx" presStyleIdx="3" presStyleCnt="5">
        <dgm:presLayoutVars>
          <dgm:bulletEnabled val="1"/>
        </dgm:presLayoutVars>
      </dgm:prSet>
      <dgm:spPr/>
    </dgm:pt>
    <dgm:pt modelId="{E3CDF7DF-7DBA-4824-A9F7-962AA05E9D3B}" type="pres">
      <dgm:prSet presAssocID="{4776FF8B-22BC-4AEC-A72C-D4927EF3087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36C8023-E46D-42C3-8D0E-878903E03A47}" type="pres">
      <dgm:prSet presAssocID="{4776FF8B-22BC-4AEC-A72C-D4927EF3087B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0EA1C700-1F9C-4CAD-860F-75908D89850F}" type="presOf" srcId="{8CC7E1D0-C6E8-47CB-B907-9A3EAD9BA201}" destId="{2E421F21-487C-4F17-A66C-776E639EDF2D}" srcOrd="0" destOrd="1" presId="urn:microsoft.com/office/officeart/2005/8/layout/vList2"/>
    <dgm:cxn modelId="{56834F03-15E4-490A-8C52-17BAC46B9F18}" srcId="{4776FF8B-22BC-4AEC-A72C-D4927EF3087B}" destId="{2DF4CEC7-E5DB-49E4-AC15-F1B0DCA41DAD}" srcOrd="0" destOrd="0" parTransId="{45B668E4-D374-423F-BCAC-8A855DCACAD6}" sibTransId="{0642F2C8-1615-4CDC-91AE-AFB575368816}"/>
    <dgm:cxn modelId="{3044A505-4F6D-4CFD-93D9-37334743FA0A}" type="presOf" srcId="{7E5106D9-AEB2-4023-8B3F-4AC099523E0E}" destId="{C243D9EB-14B3-447E-B09D-1548D5EADB3A}" srcOrd="0" destOrd="0" presId="urn:microsoft.com/office/officeart/2005/8/layout/vList2"/>
    <dgm:cxn modelId="{69971C22-12D1-439E-9744-EB90C493A293}" srcId="{295EAFFB-B334-4B0A-BE0A-5591CD10D461}" destId="{D723FC52-D7A1-4402-9517-F99A1F3276CB}" srcOrd="0" destOrd="0" parTransId="{CFC67EB4-224C-47BB-850B-074D22974578}" sibTransId="{14B8BF72-C511-4111-836A-1CAE76672B90}"/>
    <dgm:cxn modelId="{46E7C529-7B4B-4CF9-ADA7-19E87224760E}" type="presOf" srcId="{4776FF8B-22BC-4AEC-A72C-D4927EF3087B}" destId="{E3CDF7DF-7DBA-4824-A9F7-962AA05E9D3B}" srcOrd="0" destOrd="0" presId="urn:microsoft.com/office/officeart/2005/8/layout/vList2"/>
    <dgm:cxn modelId="{37E4C62D-98E1-4AA2-9389-EDBD994A8EB9}" type="presOf" srcId="{57C5AED4-75B6-4F90-918D-13C98CA6C51C}" destId="{B47BF078-AE29-4C2E-9906-6553DA4F925D}" srcOrd="0" destOrd="0" presId="urn:microsoft.com/office/officeart/2005/8/layout/vList2"/>
    <dgm:cxn modelId="{E914493F-9250-4D17-97FA-34090AD5138B}" srcId="{57C5AED4-75B6-4F90-918D-13C98CA6C51C}" destId="{82399272-4572-4B3E-A000-DCCB62F60FCB}" srcOrd="0" destOrd="0" parTransId="{C8755524-92DC-45B7-B173-24345D2B479A}" sibTransId="{423E4CE3-ACB4-45FE-B066-237B73101D39}"/>
    <dgm:cxn modelId="{B706275C-6B7F-4C7E-8C7C-A2FED27D8F29}" type="presOf" srcId="{559A1CE0-A152-4677-BDDF-7F5745DA3989}" destId="{D2CFA6B5-9537-49C8-AE76-E682B80FC281}" srcOrd="0" destOrd="0" presId="urn:microsoft.com/office/officeart/2005/8/layout/vList2"/>
    <dgm:cxn modelId="{91A4AC76-8349-4CEB-A808-FAA542C833C6}" type="presOf" srcId="{F7FA5529-6252-414E-8F88-C94824396D50}" destId="{2E421F21-487C-4F17-A66C-776E639EDF2D}" srcOrd="0" destOrd="0" presId="urn:microsoft.com/office/officeart/2005/8/layout/vList2"/>
    <dgm:cxn modelId="{5BD11158-1CD4-4C8D-91A0-F59E161867BF}" srcId="{49B7238E-FCAE-485F-B93A-30E82965E67C}" destId="{7E5106D9-AEB2-4023-8B3F-4AC099523E0E}" srcOrd="2" destOrd="0" parTransId="{F9DFC14F-5BED-4BF6-9DD6-2F4E4AE769E7}" sibTransId="{B84E7AAD-3572-48F1-A4E9-41CD305B4C02}"/>
    <dgm:cxn modelId="{15C5F683-C92B-4FC6-95E0-06372C325A39}" srcId="{49B7238E-FCAE-485F-B93A-30E82965E67C}" destId="{4776FF8B-22BC-4AEC-A72C-D4927EF3087B}" srcOrd="4" destOrd="0" parTransId="{2E2E3CAA-5C41-45E7-B25F-F33FE6E1AADA}" sibTransId="{DC130122-1397-4162-99FB-0FF9DA798884}"/>
    <dgm:cxn modelId="{82F1AB8F-A86B-41B5-A9C4-688D5CA22222}" srcId="{7E5106D9-AEB2-4023-8B3F-4AC099523E0E}" destId="{559A1CE0-A152-4677-BDDF-7F5745DA3989}" srcOrd="0" destOrd="0" parTransId="{9F6F538E-AC59-4C47-AB43-0343627C4D50}" sibTransId="{322F9CB0-CB8B-439B-A6D0-B70B87580248}"/>
    <dgm:cxn modelId="{18825E90-4A83-4AC6-BE63-C580A4E4B7AC}" type="presOf" srcId="{D723FC52-D7A1-4402-9517-F99A1F3276CB}" destId="{BCEC8992-1EE0-45F9-BBA3-04F75C3FF913}" srcOrd="0" destOrd="0" presId="urn:microsoft.com/office/officeart/2005/8/layout/vList2"/>
    <dgm:cxn modelId="{7F183EA6-3228-446F-9F8C-4612BEEEAB0D}" type="presOf" srcId="{49B7238E-FCAE-485F-B93A-30E82965E67C}" destId="{C9CBED61-6967-4BA0-A48E-27724F5CE568}" srcOrd="0" destOrd="0" presId="urn:microsoft.com/office/officeart/2005/8/layout/vList2"/>
    <dgm:cxn modelId="{873A8AB5-FFE6-4FB7-899B-4995902C9266}" srcId="{A559E9EB-5971-4400-96C8-77ED604522AD}" destId="{8CC7E1D0-C6E8-47CB-B907-9A3EAD9BA201}" srcOrd="1" destOrd="0" parTransId="{ECFF2356-D200-4002-BFEC-4764F9DE64AA}" sibTransId="{7112F4F3-5B92-4849-ACA0-176FDBDBE181}"/>
    <dgm:cxn modelId="{658C6DCA-6F99-4267-AD7E-A2FC5575B8A7}" srcId="{A559E9EB-5971-4400-96C8-77ED604522AD}" destId="{F7FA5529-6252-414E-8F88-C94824396D50}" srcOrd="0" destOrd="0" parTransId="{31ACDD7D-B0C3-437E-A081-1EC2D47E6058}" sibTransId="{3FF0414F-DFAD-4A0F-8815-27C21080ED61}"/>
    <dgm:cxn modelId="{9E8ADDCF-DEF8-4131-BB5A-AC1329C9FE4F}" srcId="{49B7238E-FCAE-485F-B93A-30E82965E67C}" destId="{A559E9EB-5971-4400-96C8-77ED604522AD}" srcOrd="0" destOrd="0" parTransId="{7B3A6688-90B0-48FF-8F27-24F6B7017F5F}" sibTransId="{22B9B16B-3581-4D5D-8FDD-61AA9BBE0F7B}"/>
    <dgm:cxn modelId="{A3D802D6-D7C4-44AB-B0E3-4A774424521B}" type="presOf" srcId="{2DF4CEC7-E5DB-49E4-AC15-F1B0DCA41DAD}" destId="{136C8023-E46D-42C3-8D0E-878903E03A47}" srcOrd="0" destOrd="0" presId="urn:microsoft.com/office/officeart/2005/8/layout/vList2"/>
    <dgm:cxn modelId="{3C6E76DA-9E03-4811-9379-F489A9A8AA02}" srcId="{49B7238E-FCAE-485F-B93A-30E82965E67C}" destId="{295EAFFB-B334-4B0A-BE0A-5591CD10D461}" srcOrd="1" destOrd="0" parTransId="{478796CD-E9DB-4477-978C-B300385AB422}" sibTransId="{D99A76EF-C0B9-46DD-BBD0-A7C165ADEF16}"/>
    <dgm:cxn modelId="{F1C96BDD-01B6-471A-B462-E29BCE8E4225}" srcId="{49B7238E-FCAE-485F-B93A-30E82965E67C}" destId="{57C5AED4-75B6-4F90-918D-13C98CA6C51C}" srcOrd="3" destOrd="0" parTransId="{D046FEB6-11A9-44F7-AD03-065E2F11D03B}" sibTransId="{5B09937B-E755-4384-A37A-6E8E81608085}"/>
    <dgm:cxn modelId="{810A45E0-B74C-4A3F-A15E-61C4F16BDC1B}" type="presOf" srcId="{A559E9EB-5971-4400-96C8-77ED604522AD}" destId="{CF5ACC0F-4EF1-48F8-8DD9-C6E451DF8995}" srcOrd="0" destOrd="0" presId="urn:microsoft.com/office/officeart/2005/8/layout/vList2"/>
    <dgm:cxn modelId="{9D378FE9-81BD-451C-81E8-7ED363DD2C51}" type="presOf" srcId="{82399272-4572-4B3E-A000-DCCB62F60FCB}" destId="{C82250D1-FD97-4A0A-A603-6B44CE876F09}" srcOrd="0" destOrd="0" presId="urn:microsoft.com/office/officeart/2005/8/layout/vList2"/>
    <dgm:cxn modelId="{8631F9F1-3AC7-4EFA-B783-A50149D3BC68}" type="presOf" srcId="{295EAFFB-B334-4B0A-BE0A-5591CD10D461}" destId="{D06EBBD8-7840-4D47-A93F-C959C2C37BFB}" srcOrd="0" destOrd="0" presId="urn:microsoft.com/office/officeart/2005/8/layout/vList2"/>
    <dgm:cxn modelId="{9BF3B0A3-3185-487D-93BB-2B10EE95E63D}" type="presParOf" srcId="{C9CBED61-6967-4BA0-A48E-27724F5CE568}" destId="{CF5ACC0F-4EF1-48F8-8DD9-C6E451DF8995}" srcOrd="0" destOrd="0" presId="urn:microsoft.com/office/officeart/2005/8/layout/vList2"/>
    <dgm:cxn modelId="{DBF8A32F-FA20-46B6-B03C-280A7B027D9E}" type="presParOf" srcId="{C9CBED61-6967-4BA0-A48E-27724F5CE568}" destId="{2E421F21-487C-4F17-A66C-776E639EDF2D}" srcOrd="1" destOrd="0" presId="urn:microsoft.com/office/officeart/2005/8/layout/vList2"/>
    <dgm:cxn modelId="{A4047897-370B-4C5D-905E-D5E58B8752A1}" type="presParOf" srcId="{C9CBED61-6967-4BA0-A48E-27724F5CE568}" destId="{D06EBBD8-7840-4D47-A93F-C959C2C37BFB}" srcOrd="2" destOrd="0" presId="urn:microsoft.com/office/officeart/2005/8/layout/vList2"/>
    <dgm:cxn modelId="{1C003709-201C-4FDD-9D7A-D3964BC04540}" type="presParOf" srcId="{C9CBED61-6967-4BA0-A48E-27724F5CE568}" destId="{BCEC8992-1EE0-45F9-BBA3-04F75C3FF913}" srcOrd="3" destOrd="0" presId="urn:microsoft.com/office/officeart/2005/8/layout/vList2"/>
    <dgm:cxn modelId="{551E929C-4FAA-4A33-8FDB-DEBD9A58B672}" type="presParOf" srcId="{C9CBED61-6967-4BA0-A48E-27724F5CE568}" destId="{C243D9EB-14B3-447E-B09D-1548D5EADB3A}" srcOrd="4" destOrd="0" presId="urn:microsoft.com/office/officeart/2005/8/layout/vList2"/>
    <dgm:cxn modelId="{A2F93DAF-B8F7-4C40-992D-280A2DEC53CA}" type="presParOf" srcId="{C9CBED61-6967-4BA0-A48E-27724F5CE568}" destId="{D2CFA6B5-9537-49C8-AE76-E682B80FC281}" srcOrd="5" destOrd="0" presId="urn:microsoft.com/office/officeart/2005/8/layout/vList2"/>
    <dgm:cxn modelId="{34A0DE2F-9C8F-4550-B3B5-17CB47D132EE}" type="presParOf" srcId="{C9CBED61-6967-4BA0-A48E-27724F5CE568}" destId="{B47BF078-AE29-4C2E-9906-6553DA4F925D}" srcOrd="6" destOrd="0" presId="urn:microsoft.com/office/officeart/2005/8/layout/vList2"/>
    <dgm:cxn modelId="{D5CEFED7-72F9-4C15-A5C4-1232114668C3}" type="presParOf" srcId="{C9CBED61-6967-4BA0-A48E-27724F5CE568}" destId="{C82250D1-FD97-4A0A-A603-6B44CE876F09}" srcOrd="7" destOrd="0" presId="urn:microsoft.com/office/officeart/2005/8/layout/vList2"/>
    <dgm:cxn modelId="{0609B7C1-794C-4C19-9885-5E083369AB4C}" type="presParOf" srcId="{C9CBED61-6967-4BA0-A48E-27724F5CE568}" destId="{E3CDF7DF-7DBA-4824-A9F7-962AA05E9D3B}" srcOrd="8" destOrd="0" presId="urn:microsoft.com/office/officeart/2005/8/layout/vList2"/>
    <dgm:cxn modelId="{E6C4691F-49F6-47D5-97BB-9DAC70FBD892}" type="presParOf" srcId="{C9CBED61-6967-4BA0-A48E-27724F5CE568}" destId="{136C8023-E46D-42C3-8D0E-878903E03A47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ACC0F-4EF1-48F8-8DD9-C6E451DF8995}">
      <dsp:nvSpPr>
        <dsp:cNvPr id="0" name=""/>
        <dsp:cNvSpPr/>
      </dsp:nvSpPr>
      <dsp:spPr>
        <a:xfrm>
          <a:off x="0" y="14879"/>
          <a:ext cx="8382000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tx1"/>
              </a:solidFill>
            </a:rPr>
            <a:t>Deployment resilience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5759" y="40638"/>
        <a:ext cx="8330482" cy="476152"/>
      </dsp:txXfrm>
    </dsp:sp>
    <dsp:sp modelId="{2E421F21-487C-4F17-A66C-776E639EDF2D}">
      <dsp:nvSpPr>
        <dsp:cNvPr id="0" name=""/>
        <dsp:cNvSpPr/>
      </dsp:nvSpPr>
      <dsp:spPr>
        <a:xfrm>
          <a:off x="0" y="542549"/>
          <a:ext cx="8382000" cy="75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200" kern="1200" dirty="0"/>
            <a:t>Van Breda, A. D. (1998, February). </a:t>
          </a:r>
          <a:r>
            <a:rPr lang="en-ZA" sz="1200" i="1" kern="1200" dirty="0"/>
            <a:t>Developing resilience to deployments</a:t>
          </a:r>
          <a:r>
            <a:rPr lang="en-ZA" sz="1200" kern="1200" dirty="0"/>
            <a:t>. Paper presented at the national conference on Police as Victims of Trauma and Crisis, Technikon South Africa, Johannesburg, South Africa.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200" kern="1200" dirty="0"/>
            <a:t>Van Breda, A. D. (2001). </a:t>
          </a:r>
          <a:r>
            <a:rPr lang="en-ZA" sz="1200" i="1" kern="1200" dirty="0"/>
            <a:t>Resilience theory: A literature review</a:t>
          </a:r>
          <a:r>
            <a:rPr lang="en-ZA" sz="1200" kern="1200" dirty="0"/>
            <a:t>. Pretoria, South Africa: South African Military Health Service.</a:t>
          </a:r>
          <a:endParaRPr lang="en-US" sz="1200" kern="1200" dirty="0"/>
        </a:p>
      </dsp:txBody>
      <dsp:txXfrm>
        <a:off x="0" y="542549"/>
        <a:ext cx="8382000" cy="751410"/>
      </dsp:txXfrm>
    </dsp:sp>
    <dsp:sp modelId="{D06EBBD8-7840-4D47-A93F-C959C2C37BFB}">
      <dsp:nvSpPr>
        <dsp:cNvPr id="0" name=""/>
        <dsp:cNvSpPr/>
      </dsp:nvSpPr>
      <dsp:spPr>
        <a:xfrm>
          <a:off x="0" y="1293960"/>
          <a:ext cx="8382000" cy="527670"/>
        </a:xfrm>
        <a:prstGeom prst="roundRect">
          <a:avLst/>
        </a:prstGeom>
        <a:solidFill>
          <a:schemeClr val="accent5">
            <a:hueOff val="814257"/>
            <a:satOff val="2799"/>
            <a:lumOff val="-13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Deployment Resilience Seminar</a:t>
          </a:r>
          <a:endParaRPr lang="en-US" sz="2200" kern="1200" dirty="0"/>
        </a:p>
      </dsp:txBody>
      <dsp:txXfrm>
        <a:off x="25759" y="1319719"/>
        <a:ext cx="8330482" cy="476152"/>
      </dsp:txXfrm>
    </dsp:sp>
    <dsp:sp modelId="{BCEC8992-1EE0-45F9-BBA3-04F75C3FF913}">
      <dsp:nvSpPr>
        <dsp:cNvPr id="0" name=""/>
        <dsp:cNvSpPr/>
      </dsp:nvSpPr>
      <dsp:spPr>
        <a:xfrm>
          <a:off x="0" y="1821630"/>
          <a:ext cx="83820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200" kern="1200" dirty="0"/>
            <a:t>Van Breda, A. D. (1999). Developing resilience to routine separations: An occupational social work intervention. </a:t>
          </a:r>
          <a:r>
            <a:rPr lang="en-ZA" sz="1200" i="1" kern="1200" dirty="0"/>
            <a:t>Families in Society, 80</a:t>
          </a:r>
          <a:r>
            <a:rPr lang="en-ZA" sz="1200" kern="1200" dirty="0"/>
            <a:t>(6), 597-605.</a:t>
          </a:r>
          <a:endParaRPr lang="en-US" sz="1200" kern="1200" dirty="0"/>
        </a:p>
      </dsp:txBody>
      <dsp:txXfrm>
        <a:off x="0" y="1821630"/>
        <a:ext cx="8382000" cy="364320"/>
      </dsp:txXfrm>
    </dsp:sp>
    <dsp:sp modelId="{C243D9EB-14B3-447E-B09D-1548D5EADB3A}">
      <dsp:nvSpPr>
        <dsp:cNvPr id="0" name=""/>
        <dsp:cNvSpPr/>
      </dsp:nvSpPr>
      <dsp:spPr>
        <a:xfrm>
          <a:off x="0" y="2185950"/>
          <a:ext cx="8382000" cy="527670"/>
        </a:xfrm>
        <a:prstGeom prst="roundRect">
          <a:avLst/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Military Social Health Index </a:t>
          </a:r>
          <a:r>
            <a:rPr lang="en-GB" sz="2200" b="1" kern="1200" dirty="0"/>
            <a:t>(Concurrent Health Assessments)</a:t>
          </a:r>
          <a:endParaRPr lang="en-US" sz="2200" b="1" kern="1200" dirty="0"/>
        </a:p>
      </dsp:txBody>
      <dsp:txXfrm>
        <a:off x="25759" y="2211709"/>
        <a:ext cx="8330482" cy="476152"/>
      </dsp:txXfrm>
    </dsp:sp>
    <dsp:sp modelId="{D2CFA6B5-9537-49C8-AE76-E682B80FC281}">
      <dsp:nvSpPr>
        <dsp:cNvPr id="0" name=""/>
        <dsp:cNvSpPr/>
      </dsp:nvSpPr>
      <dsp:spPr>
        <a:xfrm>
          <a:off x="0" y="2713620"/>
          <a:ext cx="83820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200" kern="1200" dirty="0"/>
            <a:t>Van Breda, A. D. (2008). The Military Social Health Index: A partial multicultural validation. </a:t>
          </a:r>
          <a:r>
            <a:rPr lang="en-ZA" sz="1200" i="1" kern="1200" dirty="0"/>
            <a:t>Military Medicine, 173</a:t>
          </a:r>
          <a:r>
            <a:rPr lang="en-ZA" sz="1200" kern="1200" dirty="0"/>
            <a:t>(5), 480-487.</a:t>
          </a:r>
          <a:endParaRPr lang="en-US" sz="1200" kern="1200" dirty="0"/>
        </a:p>
      </dsp:txBody>
      <dsp:txXfrm>
        <a:off x="0" y="2713620"/>
        <a:ext cx="8382000" cy="364320"/>
      </dsp:txXfrm>
    </dsp:sp>
    <dsp:sp modelId="{B47BF078-AE29-4C2E-9906-6553DA4F925D}">
      <dsp:nvSpPr>
        <dsp:cNvPr id="0" name=""/>
        <dsp:cNvSpPr/>
      </dsp:nvSpPr>
      <dsp:spPr>
        <a:xfrm>
          <a:off x="0" y="3077940"/>
          <a:ext cx="8382000" cy="527670"/>
        </a:xfrm>
        <a:prstGeom prst="roundRect">
          <a:avLst/>
        </a:prstGeom>
        <a:solidFill>
          <a:schemeClr val="accent5">
            <a:hueOff val="2442770"/>
            <a:satOff val="8397"/>
            <a:lumOff val="-40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SA DOD resilience model assessment protocol</a:t>
          </a:r>
          <a:endParaRPr lang="en-US" sz="2200" kern="1200" dirty="0"/>
        </a:p>
      </dsp:txBody>
      <dsp:txXfrm>
        <a:off x="25759" y="3103699"/>
        <a:ext cx="8330482" cy="476152"/>
      </dsp:txXfrm>
    </dsp:sp>
    <dsp:sp modelId="{C82250D1-FD97-4A0A-A603-6B44CE876F09}">
      <dsp:nvSpPr>
        <dsp:cNvPr id="0" name=""/>
        <dsp:cNvSpPr/>
      </dsp:nvSpPr>
      <dsp:spPr>
        <a:xfrm>
          <a:off x="0" y="3605610"/>
          <a:ext cx="83820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200" kern="1200" dirty="0"/>
            <a:t>Van Breda, A. D. (2011). Resilience assessments in social work: The case of the SA Department of Defence. </a:t>
          </a:r>
          <a:r>
            <a:rPr lang="en-ZA" sz="1200" i="1" kern="1200" dirty="0"/>
            <a:t>Social Work / </a:t>
          </a:r>
          <a:r>
            <a:rPr lang="en-ZA" sz="1200" i="1" kern="1200" dirty="0" err="1"/>
            <a:t>Maatskaplike</a:t>
          </a:r>
          <a:r>
            <a:rPr lang="en-ZA" sz="1200" i="1" kern="1200" dirty="0"/>
            <a:t> </a:t>
          </a:r>
          <a:r>
            <a:rPr lang="en-ZA" sz="1200" i="1" kern="1200" dirty="0" err="1"/>
            <a:t>Werk</a:t>
          </a:r>
          <a:r>
            <a:rPr lang="en-ZA" sz="1200" i="1" kern="1200" dirty="0"/>
            <a:t>, 47</a:t>
          </a:r>
          <a:r>
            <a:rPr lang="en-ZA" sz="1200" kern="1200" dirty="0"/>
            <a:t>(1), 1-14.</a:t>
          </a:r>
          <a:endParaRPr lang="en-US" sz="1200" kern="1200" dirty="0"/>
        </a:p>
      </dsp:txBody>
      <dsp:txXfrm>
        <a:off x="0" y="3605610"/>
        <a:ext cx="8382000" cy="364320"/>
      </dsp:txXfrm>
    </dsp:sp>
    <dsp:sp modelId="{E3CDF7DF-7DBA-4824-A9F7-962AA05E9D3B}">
      <dsp:nvSpPr>
        <dsp:cNvPr id="0" name=""/>
        <dsp:cNvSpPr/>
      </dsp:nvSpPr>
      <dsp:spPr>
        <a:xfrm>
          <a:off x="0" y="3969930"/>
          <a:ext cx="8382000" cy="527670"/>
        </a:xfrm>
        <a:prstGeom prst="roundRect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kern="1200" dirty="0"/>
            <a:t>Resilient workplaces</a:t>
          </a:r>
          <a:endParaRPr lang="en-US" sz="2200" kern="1200" dirty="0"/>
        </a:p>
      </dsp:txBody>
      <dsp:txXfrm>
        <a:off x="25759" y="3995689"/>
        <a:ext cx="8330482" cy="476152"/>
      </dsp:txXfrm>
    </dsp:sp>
    <dsp:sp modelId="{136C8023-E46D-42C3-8D0E-878903E03A47}">
      <dsp:nvSpPr>
        <dsp:cNvPr id="0" name=""/>
        <dsp:cNvSpPr/>
      </dsp:nvSpPr>
      <dsp:spPr>
        <a:xfrm>
          <a:off x="0" y="4497600"/>
          <a:ext cx="83820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200" kern="1200" dirty="0"/>
            <a:t>Van Breda, A. D. (2011). Resilient workplaces: An initial conceptualization. </a:t>
          </a:r>
          <a:br>
            <a:rPr lang="en-ZA" sz="1200" kern="1200" dirty="0"/>
          </a:br>
          <a:r>
            <a:rPr lang="en-ZA" sz="1200" i="1" kern="1200" dirty="0"/>
            <a:t>Families in Society, 92</a:t>
          </a:r>
          <a:r>
            <a:rPr lang="en-ZA" sz="1200" kern="1200" dirty="0"/>
            <a:t>(1), 33-40.</a:t>
          </a:r>
          <a:endParaRPr lang="en-US" sz="1200" kern="1200" dirty="0"/>
        </a:p>
      </dsp:txBody>
      <dsp:txXfrm>
        <a:off x="0" y="4497600"/>
        <a:ext cx="8382000" cy="36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5621" cy="50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4" tIns="46222" rIns="92444" bIns="4622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935" y="0"/>
            <a:ext cx="2985621" cy="50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4" tIns="46222" rIns="92444" bIns="4622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8631"/>
            <a:ext cx="2985621" cy="50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4" tIns="46222" rIns="92444" bIns="4622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935" y="9518631"/>
            <a:ext cx="2985621" cy="50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4" tIns="46222" rIns="92444" bIns="4622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BC26DE11-0F7D-4834-BA55-EBFCEB1C80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839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5621" cy="50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4" tIns="46222" rIns="92444" bIns="4622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543" y="0"/>
            <a:ext cx="2985621" cy="50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4" tIns="46222" rIns="92444" bIns="4622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2475"/>
            <a:ext cx="5008563" cy="375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531" y="4760117"/>
            <a:ext cx="5051105" cy="45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4" tIns="46222" rIns="92444" bIns="46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20232"/>
            <a:ext cx="2985621" cy="50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4" tIns="46222" rIns="92444" bIns="4622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43" y="9520232"/>
            <a:ext cx="2985621" cy="50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4" tIns="46222" rIns="92444" bIns="4622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94DFF653-9F97-4DDE-9805-7E69A30759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22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fenceweb.co.za/sa-defence/sa-defence-sa-defence/sandf-personnel-strength-by-the-number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51113" indent="-288889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55557" indent="-231111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17780" indent="-231111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80003" indent="-231111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42226" indent="-2311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3004449" indent="-2311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66672" indent="-2311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928895" indent="-2311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A139509-52FB-4FC1-86FE-7D8157EEFFF2}" type="slidenum">
              <a:rPr lang="en-GB" altLang="en-US" sz="1200">
                <a:latin typeface="Times" charset="0"/>
              </a:rPr>
              <a:pPr/>
              <a:t>1</a:t>
            </a:fld>
            <a:endParaRPr lang="en-GB" altLang="en-US" sz="1200">
              <a:latin typeface="Times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86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170 1-star generals –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83% black (</a:t>
            </a:r>
            <a:r>
              <a:rPr lang="en-ZA" sz="1200" b="0" i="0" kern="1200" dirty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114 African, 29 white, 21 Coloured and 6 Indian);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ZA" sz="1200" b="0" i="0" kern="1200" dirty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36% women (61)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ZA" sz="1200" b="0" i="0" kern="1200" dirty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40 2-star generals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ZA" b="0" i="0" kern="1200" dirty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18% women (7)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ZA" b="0" i="0" kern="1200" dirty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8 3-star generals (no women)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ZA" b="0" i="0" kern="1200" dirty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1 4-star general (</a:t>
            </a:r>
            <a:r>
              <a:rPr lang="en-ZA" sz="1200" b="0" i="0" kern="1200" dirty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SANDF Chief General Solly </a:t>
            </a:r>
            <a:r>
              <a:rPr lang="en-ZA" sz="1200" b="0" i="0" kern="1200" dirty="0" err="1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Shoke</a:t>
            </a:r>
            <a:r>
              <a:rPr lang="en-ZA" sz="1200" b="0" i="0" kern="1200" dirty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ZA" sz="1200" b="0" i="0" kern="1200" dirty="0">
              <a:solidFill>
                <a:schemeClr val="tx1"/>
              </a:solidFill>
              <a:effectLst/>
              <a:latin typeface="Times" charset="0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ZA" dirty="0">
                <a:hlinkClick r:id="rId3"/>
              </a:rPr>
              <a:t>https://www.defenceweb.co.za/sa-defence/sa-defence-sa-defence/sandf-personnel-strength-by-the-numbers/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DFF653-9F97-4DDE-9805-7E69A307593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9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0525"/>
            <a:ext cx="6243638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401638"/>
            <a:ext cx="174466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5513" y="838200"/>
            <a:ext cx="5475287" cy="1219200"/>
          </a:xfrm>
        </p:spPr>
        <p:txBody>
          <a:bodyPr/>
          <a:lstStyle>
            <a:lvl1pPr>
              <a:defRPr>
                <a:solidFill>
                  <a:srgbClr val="FDFDFD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5513" y="2830513"/>
            <a:ext cx="5475287" cy="903287"/>
          </a:xfrm>
        </p:spPr>
        <p:txBody>
          <a:bodyPr lIns="0" tIns="0" rIns="0" bIns="0"/>
          <a:lstStyle>
            <a:lvl1pPr marL="0" indent="0">
              <a:defRPr sz="3200">
                <a:solidFill>
                  <a:srgbClr val="FDFDFD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2173521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Introduction to Generalist Social Work Practice: Unit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A96B-BFC7-4796-A341-967AB4C172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288940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Introduction to Generalist Social Work Practice: Unit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C89AA-D615-474B-9E37-7A1A8F7A9A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465420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239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82000" cy="4876800"/>
          </a:xfrm>
        </p:spPr>
        <p:txBody>
          <a:bodyPr/>
          <a:lstStyle/>
          <a:p>
            <a:pPr lvl="0"/>
            <a:endParaRPr lang="en-ZA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Introduction to Generalist Social Work Practice: Unit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E99D-8504-456E-A879-DA103B9291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8140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BDB5-6C0D-44E1-B23F-5DB56B93DC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970F30-5170-4D4D-8056-96B8B00EFA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67937" y="6566399"/>
            <a:ext cx="3810000" cy="252412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Van Breda. 2019. Military social work developments in South Africa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5662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Introduction to Generalist Social Work Practice: Unit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1214-6191-42AA-A4C7-C83AA0A5E7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21948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A6AD8-54C9-4AFE-95AB-6DF45BF7C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E583C4B-E0FF-4AA5-8678-F2CD931EE7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605588"/>
            <a:ext cx="3810000" cy="252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Military social work developments in South Africa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067131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Introduction to Generalist Social Work Practice: Unit 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A982E-919D-47C7-BE6B-F21556E699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782190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Introduction to Generalist Social Work Practice: Unit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8AB7-ED51-4EE0-A599-D837D7A69C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55349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Introduction to Generalist Social Work Practice: Unit 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D999A-2656-44F9-817E-2C98C6F055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898899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Introduction to Generalist Social Work Practice: Unit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D71D-2487-4932-9338-F397B3649D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07895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Introduction to Generalist Social Work Practice: Unit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EE98A-D23C-412A-8DF3-EB178CC30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32032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B93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ZA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2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CB9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605588"/>
            <a:ext cx="38100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Generalist Social Work Practice with Individuals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610350"/>
            <a:ext cx="1905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923C071A-5925-498A-A7B9-C19D22FDE8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58738"/>
            <a:ext cx="12096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420813"/>
            <a:ext cx="83788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6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ransition spd="med"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9pPr>
    </p:titleStyle>
    <p:bodyStyle>
      <a:lvl1pPr marL="400050" indent="-400050" algn="l" rtl="0" eaLnBrk="0" fontAlgn="base" hangingPunct="0">
        <a:spcBef>
          <a:spcPct val="20000"/>
        </a:spcBef>
        <a:spcAft>
          <a:spcPct val="0"/>
        </a:spcAft>
        <a:buClr>
          <a:srgbClr val="B93C00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00050" algn="l" rtl="0" eaLnBrk="0" fontAlgn="base" hangingPunct="0">
        <a:spcBef>
          <a:spcPct val="20000"/>
        </a:spcBef>
        <a:spcAft>
          <a:spcPct val="0"/>
        </a:spcAft>
        <a:buClr>
          <a:srgbClr val="B93C00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©"/>
        <a:defRPr sz="2000">
          <a:solidFill>
            <a:schemeClr val="tx1"/>
          </a:solidFill>
          <a:latin typeface="+mn-lt"/>
        </a:defRPr>
      </a:lvl3pPr>
      <a:lvl4pPr marL="17145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»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ohannesburg.academia.edu/AdrianVanBreda" TargetMode="External"/><Relationship Id="rId2" Type="http://schemas.openxmlformats.org/officeDocument/2006/relationships/hyperlink" Target="mailto:adrian@vanbreda.or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599" y="481146"/>
            <a:ext cx="5965371" cy="1752600"/>
          </a:xfrm>
        </p:spPr>
        <p:txBody>
          <a:bodyPr/>
          <a:lstStyle/>
          <a:p>
            <a:pPr eaLnBrk="1" hangingPunct="1"/>
            <a:r>
              <a:rPr lang="en-ZA" sz="2800" dirty="0"/>
              <a:t>Military social work developments in South Africa: Practice theory, resilience and research</a:t>
            </a:r>
            <a:endParaRPr lang="en-US" altLang="en-US" sz="2000" dirty="0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925513" y="3811588"/>
            <a:ext cx="547528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CB9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B93C00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93C00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©"/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 charset="0"/>
              <a:buChar char="»"/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endParaRPr lang="en-US" altLang="en-US" sz="3200" dirty="0">
              <a:solidFill>
                <a:srgbClr val="FDFDFD"/>
              </a:solidFill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539932" y="2581956"/>
            <a:ext cx="45539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B93C00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93C00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©"/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 charset="0"/>
              <a:buChar char="»"/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rgbClr val="FDFDFD"/>
                </a:solidFill>
                <a:latin typeface="Arial" charset="0"/>
              </a:rPr>
              <a:t>Prof </a:t>
            </a:r>
            <a:r>
              <a:rPr lang="en-GB" altLang="en-US" sz="2400" b="1" dirty="0" err="1">
                <a:solidFill>
                  <a:srgbClr val="FDFDFD"/>
                </a:solidFill>
                <a:latin typeface="Arial" charset="0"/>
              </a:rPr>
              <a:t>Rev’d</a:t>
            </a:r>
            <a:r>
              <a:rPr lang="en-GB" altLang="en-US" sz="2400" b="1" dirty="0">
                <a:solidFill>
                  <a:srgbClr val="FDFDFD"/>
                </a:solidFill>
                <a:latin typeface="Arial" charset="0"/>
              </a:rPr>
              <a:t> Adrian D. van Breda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None/>
            </a:pPr>
            <a:r>
              <a:rPr lang="en-ZA" altLang="en-US" sz="2400" dirty="0">
                <a:solidFill>
                  <a:srgbClr val="FDFDFD"/>
                </a:solidFill>
                <a:latin typeface="Arial" charset="0"/>
              </a:rPr>
              <a:t>Department of Social Work</a:t>
            </a:r>
            <a:endParaRPr lang="en-GB" altLang="en-US" sz="2400" dirty="0">
              <a:solidFill>
                <a:srgbClr val="FDFDFD"/>
              </a:solidFill>
              <a:latin typeface="Arial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solidFill>
                  <a:srgbClr val="FDFDFD"/>
                </a:solidFill>
                <a:latin typeface="Arial" charset="0"/>
              </a:rPr>
              <a:t>University of Johannesburg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01119" y="5555184"/>
            <a:ext cx="5204502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B93C00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93C00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©"/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 charset="0"/>
              <a:buChar char="»"/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lnSpc>
                <a:spcPts val="1800"/>
              </a:lnSpc>
              <a:spcBef>
                <a:spcPct val="0"/>
              </a:spcBef>
              <a:buClrTx/>
              <a:buFontTx/>
              <a:buNone/>
            </a:pPr>
            <a:r>
              <a:rPr lang="en-ZA" altLang="en-US" sz="1600" dirty="0">
                <a:solidFill>
                  <a:srgbClr val="FDFDFD"/>
                </a:solidFill>
                <a:latin typeface="Arial" charset="0"/>
              </a:rPr>
              <a:t>International Military Social Work Roundtable Conference</a:t>
            </a:r>
          </a:p>
          <a:p>
            <a:pPr algn="r">
              <a:lnSpc>
                <a:spcPts val="1800"/>
              </a:lnSpc>
              <a:spcBef>
                <a:spcPct val="0"/>
              </a:spcBef>
              <a:buClrTx/>
              <a:buFontTx/>
              <a:buNone/>
            </a:pPr>
            <a:r>
              <a:rPr lang="en-ZA" altLang="en-US" sz="1600" dirty="0">
                <a:solidFill>
                  <a:srgbClr val="FDFDFD"/>
                </a:solidFill>
                <a:latin typeface="Arial" charset="0"/>
              </a:rPr>
              <a:t>West Point, USA</a:t>
            </a:r>
          </a:p>
          <a:p>
            <a:pPr algn="r">
              <a:lnSpc>
                <a:spcPts val="18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DFDFD"/>
                </a:solidFill>
                <a:latin typeface="Arial" charset="0"/>
              </a:rPr>
              <a:t>25 April 2019</a:t>
            </a:r>
            <a:endParaRPr lang="en-GB" altLang="en-US" sz="1600" dirty="0">
              <a:solidFill>
                <a:srgbClr val="FDFDFD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7707-2C4B-4C3A-8954-844D674A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 DOD Resilience Model of Social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54B60-F006-45AF-BE65-2A7B76A9C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47ECE-23AF-48F9-BA5F-C468EECB11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C9BDB5-6C0D-44E1-B23F-5DB56B93DC3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9187C-681F-400A-8168-DD12D34AE1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Van Breda. 2019. Military social work developments in South Africa</a:t>
            </a:r>
            <a:endParaRPr lang="en-GB" dirty="0"/>
          </a:p>
        </p:txBody>
      </p:sp>
      <p:pic>
        <p:nvPicPr>
          <p:cNvPr id="3074" name="Picture 2" descr="Deployment Resilience Model v3b">
            <a:extLst>
              <a:ext uri="{FF2B5EF4-FFF2-40B4-BE49-F238E27FC236}">
                <a16:creationId xmlns:a16="http://schemas.microsoft.com/office/drawing/2014/main" id="{3BDE93EC-AC45-41E2-8E6E-8B6E1D17F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600199"/>
            <a:ext cx="8380675" cy="34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65C464-D532-40D5-A95F-04CE67A0311D}"/>
              </a:ext>
            </a:extLst>
          </p:cNvPr>
          <p:cNvSpPr txBox="1"/>
          <p:nvPr/>
        </p:nvSpPr>
        <p:spPr>
          <a:xfrm>
            <a:off x="3849299" y="6197067"/>
            <a:ext cx="536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dirty="0"/>
              <a:t>(Van Breda, 2011)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13AD4-2174-4331-BCAA-05E40DB59EFF}"/>
              </a:ext>
            </a:extLst>
          </p:cNvPr>
          <p:cNvSpPr txBox="1"/>
          <p:nvPr/>
        </p:nvSpPr>
        <p:spPr>
          <a:xfrm>
            <a:off x="367937" y="5646003"/>
            <a:ext cx="6353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Foundation of the Current Health Assessment</a:t>
            </a:r>
            <a:br>
              <a:rPr lang="en-GB" dirty="0"/>
            </a:br>
            <a:r>
              <a:rPr lang="en-GB" dirty="0"/>
              <a:t>for deployment readiness</a:t>
            </a:r>
          </a:p>
        </p:txBody>
      </p:sp>
    </p:spTree>
    <p:extLst>
      <p:ext uri="{BB962C8B-B14F-4D97-AF65-F5344CB8AC3E}">
        <p14:creationId xmlns:p14="http://schemas.microsoft.com/office/powerpoint/2010/main" val="19383094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B949-B8C1-488B-A5C0-288F8E03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MSW research</a:t>
            </a:r>
            <a:br>
              <a:rPr lang="en-GB" dirty="0"/>
            </a:br>
            <a:r>
              <a:rPr lang="en-GB" sz="2800" b="0" dirty="0"/>
              <a:t>History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FB6EB-6849-4E44-9BEB-3468530CC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556938" cy="4876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These innovations enabled (in part) by the </a:t>
            </a:r>
            <a:br>
              <a:rPr lang="en-GB" dirty="0"/>
            </a:br>
            <a:r>
              <a:rPr lang="en-GB" dirty="0"/>
              <a:t>MSW R&amp;D Department:</a:t>
            </a:r>
          </a:p>
          <a:p>
            <a:r>
              <a:rPr lang="en-GB" dirty="0"/>
              <a:t>1996 – establishment of SW Research Dept at MPI</a:t>
            </a:r>
          </a:p>
          <a:p>
            <a:r>
              <a:rPr lang="en-GB" dirty="0"/>
              <a:t>1997 – appointed as SW researcher</a:t>
            </a:r>
          </a:p>
          <a:p>
            <a:r>
              <a:rPr lang="en-GB" dirty="0"/>
              <a:t>1997-2002 – expanded to 5 SW R&amp;D posts</a:t>
            </a:r>
          </a:p>
          <a:p>
            <a:r>
              <a:rPr lang="en-GB" dirty="0"/>
              <a:t>2002-2007 – Military Health Research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166F8-4CCF-4574-849D-4D527BA53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C9BDB5-6C0D-44E1-B23F-5DB56B93DC3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AC15F-DD46-4B37-A945-A4B55A92D4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Van Breda. 2019. Military social work developments in South Africa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465213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B949-B8C1-488B-A5C0-288F8E03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MSW research</a:t>
            </a:r>
            <a:br>
              <a:rPr lang="en-GB" dirty="0"/>
            </a:br>
            <a:r>
              <a:rPr lang="en-GB" sz="2800" b="0" dirty="0"/>
              <a:t>Other projects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FB6EB-6849-4E44-9BEB-3468530CC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Designed the SANDF’s HIV prevention programme (</a:t>
            </a:r>
            <a:r>
              <a:rPr lang="en-GB" sz="2400" dirty="0" err="1"/>
              <a:t>Masibambisane</a:t>
            </a:r>
            <a:r>
              <a:rPr lang="en-GB" sz="2400" dirty="0"/>
              <a:t>)</a:t>
            </a:r>
          </a:p>
          <a:p>
            <a:r>
              <a:rPr lang="en-GB" sz="2400" dirty="0"/>
              <a:t>Designed and implemented the M&amp;E of the SANDF’s HIV programme, including annual HIV KAP studies</a:t>
            </a:r>
          </a:p>
          <a:p>
            <a:r>
              <a:rPr lang="en-GB" sz="2400" dirty="0"/>
              <a:t>Design M&amp;E systems for social work, a military hospital, CD Transformation Management</a:t>
            </a:r>
          </a:p>
          <a:p>
            <a:r>
              <a:rPr lang="en-GB" sz="2400" dirty="0"/>
              <a:t>National study on violence against women and children</a:t>
            </a:r>
          </a:p>
          <a:p>
            <a:r>
              <a:rPr lang="en-GB" sz="2400" dirty="0"/>
              <a:t>Studies on gender mainstreaming and on the role of women in combat</a:t>
            </a:r>
          </a:p>
          <a:p>
            <a:r>
              <a:rPr lang="en-GB" sz="2400" dirty="0"/>
              <a:t>Participated in an NIH-funded ART clinical trial (</a:t>
            </a:r>
            <a:r>
              <a:rPr lang="en-GB" sz="2400" dirty="0" err="1"/>
              <a:t>Phidisa</a:t>
            </a:r>
            <a:r>
              <a:rPr lang="en-GB" sz="2400" dirty="0"/>
              <a:t>)</a:t>
            </a:r>
          </a:p>
          <a:p>
            <a:r>
              <a:rPr lang="en-GB" sz="2400" dirty="0"/>
              <a:t>Impact of peacekeeping on military families</a:t>
            </a:r>
          </a:p>
          <a:p>
            <a:r>
              <a:rPr lang="en-GB" sz="2400" dirty="0"/>
              <a:t>Cultural diversity training for integrated forces</a:t>
            </a:r>
          </a:p>
          <a:p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166F8-4CCF-4574-849D-4D527BA53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C9BDB5-6C0D-44E1-B23F-5DB56B93DC3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AC15F-DD46-4B37-A945-A4B55A92D4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Van Breda. 2019. Military social work developments in South Africa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424875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B6F2-BC98-4294-831A-71156CC9C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MSW research</a:t>
            </a:r>
            <a:br>
              <a:rPr lang="en-GB" dirty="0"/>
            </a:br>
            <a:r>
              <a:rPr lang="en-GB" sz="2800" b="0" dirty="0"/>
              <a:t>Critical success factors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EFDE9-FC05-4EA5-989E-5F8EA88E1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Strategic focus and energy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Talent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Entrepreneurial spirit (no status quo)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Assignment of human and financial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SWOT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73901-ECE1-472E-9FE3-F4DD6A53F0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C9BDB5-6C0D-44E1-B23F-5DB56B93DC3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5611E-4576-4303-A900-883D095580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Van Breda. 2019. Military social work developments in South Africa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294890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FD3C1-A79C-4D79-8B41-4DAF2AEC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39D5B-E359-4C3B-B36F-258BFDCC3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1050" dirty="0"/>
              <a:t>Applewhite, L. W., Hamlin, E. R., </a:t>
            </a:r>
            <a:r>
              <a:rPr lang="en-ZA" sz="1050" dirty="0" err="1"/>
              <a:t>BrintzenhofeSzoc</a:t>
            </a:r>
            <a:r>
              <a:rPr lang="en-ZA" sz="1050" dirty="0"/>
              <a:t>, K., &amp; Timberlake, E. M. (1995). Clinical social work practice in the U.S. Army: An update. </a:t>
            </a:r>
            <a:r>
              <a:rPr lang="en-ZA" sz="1050" i="1" dirty="0"/>
              <a:t>Military Medicine, 160</a:t>
            </a:r>
            <a:r>
              <a:rPr lang="en-ZA" sz="1050" dirty="0"/>
              <a:t>(6), 283-288. </a:t>
            </a:r>
          </a:p>
          <a:p>
            <a:r>
              <a:rPr lang="en-ZA" sz="1050" dirty="0"/>
              <a:t>Bouwer, A. (2009). Occupational social workers as organisational change agents. </a:t>
            </a:r>
            <a:r>
              <a:rPr lang="en-ZA" sz="1050" i="1" dirty="0"/>
              <a:t>Social Work Practitioner-Researcher, 21</a:t>
            </a:r>
            <a:r>
              <a:rPr lang="en-ZA" sz="1050" dirty="0"/>
              <a:t>(3), 386-402. </a:t>
            </a:r>
          </a:p>
          <a:p>
            <a:r>
              <a:rPr lang="en-ZA" sz="1050" dirty="0" err="1"/>
              <a:t>Caraphina</a:t>
            </a:r>
            <a:r>
              <a:rPr lang="en-ZA" sz="1050" dirty="0"/>
              <a:t>, R. (2009). Aligning occupational social work and corporate citizenship. </a:t>
            </a:r>
            <a:r>
              <a:rPr lang="en-ZA" sz="1050" i="1" dirty="0"/>
              <a:t>Social Work Practitioner-Researcher, 21</a:t>
            </a:r>
            <a:r>
              <a:rPr lang="en-ZA" sz="1050" dirty="0"/>
              <a:t>(3), 334-352. </a:t>
            </a:r>
          </a:p>
          <a:p>
            <a:r>
              <a:rPr lang="en-ZA" sz="1050" dirty="0"/>
              <a:t>Du Plessis, A. W. (2001). Occupational social work in South Africa. </a:t>
            </a:r>
            <a:r>
              <a:rPr lang="en-ZA" sz="1050" i="1" dirty="0"/>
              <a:t>Employee Assistance Quarterly, 17</a:t>
            </a:r>
            <a:r>
              <a:rPr lang="en-ZA" sz="1050" dirty="0"/>
              <a:t>(1/2), 97-118.</a:t>
            </a:r>
          </a:p>
          <a:p>
            <a:r>
              <a:rPr lang="en-ZA" sz="1050" dirty="0" err="1"/>
              <a:t>Googins</a:t>
            </a:r>
            <a:r>
              <a:rPr lang="en-ZA" sz="1050" dirty="0"/>
              <a:t>, B., &amp; Davidson, B. N. (1993). The organization as client: Broadening the concept of employee assistance programs. </a:t>
            </a:r>
            <a:r>
              <a:rPr lang="en-ZA" sz="1050" i="1" dirty="0"/>
              <a:t>Social Work, 38</a:t>
            </a:r>
            <a:r>
              <a:rPr lang="en-ZA" sz="1050" dirty="0"/>
              <a:t>(4), 477-484. </a:t>
            </a:r>
          </a:p>
          <a:p>
            <a:r>
              <a:rPr lang="en-ZA" sz="1050" dirty="0"/>
              <a:t>Kruger, A., &amp; Van Breda, A. D. (2001). Military social work in the South African National Defence Force. </a:t>
            </a:r>
            <a:r>
              <a:rPr lang="en-ZA" sz="1050" i="1" dirty="0"/>
              <a:t>Military Medicine, 166</a:t>
            </a:r>
            <a:r>
              <a:rPr lang="en-ZA" sz="1050" dirty="0"/>
              <a:t>(11), 947-951.</a:t>
            </a:r>
          </a:p>
          <a:p>
            <a:r>
              <a:rPr lang="en-ZA" sz="1050" dirty="0" err="1"/>
              <a:t>Straussner</a:t>
            </a:r>
            <a:r>
              <a:rPr lang="en-ZA" sz="1050" dirty="0"/>
              <a:t>, S. L. A. (1990). Occupational social work today: An overview. </a:t>
            </a:r>
            <a:r>
              <a:rPr lang="en-ZA" sz="1050" i="1" dirty="0"/>
              <a:t>Employee Assistance Quarterly, 5</a:t>
            </a:r>
            <a:r>
              <a:rPr lang="en-ZA" sz="1050" dirty="0"/>
              <a:t>(1), 1-17. </a:t>
            </a:r>
          </a:p>
          <a:p>
            <a:r>
              <a:rPr lang="en-ZA" sz="1050" dirty="0"/>
              <a:t>Van Breda, A. D. (1998, February). </a:t>
            </a:r>
            <a:r>
              <a:rPr lang="en-ZA" sz="1050" i="1" dirty="0"/>
              <a:t>Developing resilience to deployments.</a:t>
            </a:r>
            <a:r>
              <a:rPr lang="en-ZA" sz="1050" dirty="0"/>
              <a:t> Paper presented at the national conference on Police as Victims of Trauma and Crisis, Technikon South Africa, Johannesburg, South Africa.</a:t>
            </a:r>
          </a:p>
          <a:p>
            <a:r>
              <a:rPr lang="en-ZA" sz="1050" dirty="0"/>
              <a:t>Van Breda, A. D. (1999). Developing resilience to routine separations: An occupational social work intervention. </a:t>
            </a:r>
            <a:r>
              <a:rPr lang="en-ZA" sz="1050" i="1" dirty="0"/>
              <a:t>Families in Society, 80</a:t>
            </a:r>
            <a:r>
              <a:rPr lang="en-ZA" sz="1050" dirty="0"/>
              <a:t>(6), 597-605. </a:t>
            </a:r>
          </a:p>
          <a:p>
            <a:r>
              <a:rPr lang="nl-NL" sz="1050" dirty="0"/>
              <a:t>Van Breda, A. D. (2001). </a:t>
            </a:r>
            <a:r>
              <a:rPr lang="en-ZA" sz="1050" i="1" dirty="0"/>
              <a:t>Resilience theory: A literature review</a:t>
            </a:r>
            <a:r>
              <a:rPr lang="en-ZA" sz="1050" dirty="0"/>
              <a:t>. Pretoria, South Africa: South African Military Health Service.</a:t>
            </a:r>
          </a:p>
          <a:p>
            <a:r>
              <a:rPr lang="en-ZA" sz="1050" dirty="0"/>
              <a:t>Van Breda, A. D. (2008). The Military Social Health Index: A partial multicultural validation. </a:t>
            </a:r>
            <a:r>
              <a:rPr lang="en-ZA" sz="1050" i="1" dirty="0"/>
              <a:t>Military Medicine, 173</a:t>
            </a:r>
            <a:r>
              <a:rPr lang="en-ZA" sz="1050" dirty="0"/>
              <a:t>(5), 480-487.</a:t>
            </a:r>
          </a:p>
          <a:p>
            <a:r>
              <a:rPr lang="en-ZA" sz="1050" dirty="0"/>
              <a:t>Van Breda, A. D. (2011). Resilience assessments in social work: The case of the SA Department of Defence. </a:t>
            </a:r>
            <a:r>
              <a:rPr lang="en-ZA" sz="1050" i="1" dirty="0"/>
              <a:t>Social Work / </a:t>
            </a:r>
            <a:r>
              <a:rPr lang="en-ZA" sz="1050" i="1" dirty="0" err="1"/>
              <a:t>Maatskaplike</a:t>
            </a:r>
            <a:r>
              <a:rPr lang="en-ZA" sz="1050" i="1" dirty="0"/>
              <a:t> </a:t>
            </a:r>
            <a:r>
              <a:rPr lang="en-ZA" sz="1050" i="1" dirty="0" err="1"/>
              <a:t>Werk</a:t>
            </a:r>
            <a:r>
              <a:rPr lang="en-ZA" sz="1050" i="1" dirty="0"/>
              <a:t>, 47</a:t>
            </a:r>
            <a:r>
              <a:rPr lang="en-ZA" sz="1050" dirty="0"/>
              <a:t>(1), 1-14.</a:t>
            </a:r>
          </a:p>
          <a:p>
            <a:r>
              <a:rPr lang="en-ZA" sz="1050" dirty="0"/>
              <a:t>Van Breda, A. D. (2011). Resilient workplaces: An initial conceptualization. </a:t>
            </a:r>
            <a:r>
              <a:rPr lang="en-ZA" sz="1050" i="1" dirty="0"/>
              <a:t>Families in Society, 92</a:t>
            </a:r>
            <a:r>
              <a:rPr lang="en-ZA" sz="1050" dirty="0"/>
              <a:t>(1), 33-40. </a:t>
            </a:r>
          </a:p>
          <a:p>
            <a:r>
              <a:rPr lang="en-ZA" sz="1050" dirty="0"/>
              <a:t>Van Breda, A. D. (2012). Military social work thinking in South Africa. </a:t>
            </a:r>
            <a:r>
              <a:rPr lang="en-ZA" sz="1050" i="1" dirty="0"/>
              <a:t>Advances in Social Work, 13</a:t>
            </a:r>
            <a:r>
              <a:rPr lang="en-ZA" sz="1050" dirty="0"/>
              <a:t>(1), 17-33.</a:t>
            </a:r>
          </a:p>
          <a:p>
            <a:r>
              <a:rPr lang="en-ZA" sz="1050" dirty="0"/>
              <a:t>Van Breda, A. D. (2018). A critical review of resilience theory and its relevance for social work. </a:t>
            </a:r>
            <a:r>
              <a:rPr lang="nl-NL" sz="1050" i="1" dirty="0"/>
              <a:t>Social Work / Maatskaplike Werk, 54</a:t>
            </a:r>
            <a:r>
              <a:rPr lang="nl-NL" sz="1050" dirty="0"/>
              <a:t>(1), 1-18. doi:10.15270/54-1-611</a:t>
            </a:r>
          </a:p>
          <a:p>
            <a:r>
              <a:rPr lang="en-ZA" sz="1050" dirty="0"/>
              <a:t>Van Breda, A. D., &amp; Du Plessis, A. W. (2009). A model of occupational social work practice: A developmental social welfare critique. </a:t>
            </a:r>
            <a:r>
              <a:rPr lang="en-ZA" sz="1050" i="1" dirty="0"/>
              <a:t>Social Work Practitioner-Researcher, 21</a:t>
            </a:r>
            <a:r>
              <a:rPr lang="en-ZA" sz="1050" dirty="0"/>
              <a:t>(3), 316-333.</a:t>
            </a:r>
          </a:p>
          <a:p>
            <a:r>
              <a:rPr lang="en-GB" sz="105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adrian@vanbreda.org</a:t>
            </a:r>
            <a:r>
              <a:rPr lang="en-GB" sz="1050" b="1" dirty="0"/>
              <a:t> / </a:t>
            </a:r>
            <a:r>
              <a:rPr lang="en-ZA" sz="105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https://johannesburg.academia.edu/AdrianVanBreda</a:t>
            </a:r>
            <a:endParaRPr lang="en-GB" sz="105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7BB7B-2C4D-4D7A-B5BD-3829C85D98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C9BDB5-6C0D-44E1-B23F-5DB56B93DC3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C8270-2914-494A-AAEA-27EA4CA48F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Van Breda. 2019. Military social work developments in South Africa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1762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DEBDF-3F59-400D-9E13-0E6C61EA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Buzz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5C576-90C6-4172-8C1A-3D5A9A64E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appropriate would OSW be as a foundation for MSW in your country?</a:t>
            </a:r>
          </a:p>
          <a:p>
            <a:r>
              <a:rPr lang="en-GB" dirty="0"/>
              <a:t>How could the MSW practice model be adopted or adapted into your country context?</a:t>
            </a:r>
          </a:p>
          <a:p>
            <a:r>
              <a:rPr lang="en-GB" dirty="0"/>
              <a:t>Consider the use of resilience in your context for both personal/family practice and </a:t>
            </a:r>
            <a:br>
              <a:rPr lang="en-GB" dirty="0"/>
            </a:br>
            <a:r>
              <a:rPr lang="en-GB" dirty="0"/>
              <a:t>organisational/operational/deployment practice.</a:t>
            </a:r>
          </a:p>
          <a:p>
            <a:r>
              <a:rPr lang="en-GB"/>
              <a:t>Imagine </a:t>
            </a:r>
            <a:r>
              <a:rPr lang="en-GB" dirty="0"/>
              <a:t>what you could accomplish if you had a small team dedicated to SW research and development in </a:t>
            </a:r>
            <a:r>
              <a:rPr lang="en-GB"/>
              <a:t>your military.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5CCF0-5DD0-4DE6-A5CB-05679B024E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C9BDB5-6C0D-44E1-B23F-5DB56B93DC30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1CD06-DB5C-4EB7-8D1A-34257C8E4C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Van Breda. 2019. Military social work developments in South Africa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973399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DF95-0B2E-4C04-B1E1-94E6E69E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Introduction</a:t>
            </a:r>
            <a:br>
              <a:rPr lang="en-ZA" dirty="0"/>
            </a:br>
            <a:r>
              <a:rPr lang="en-ZA" b="0" dirty="0"/>
              <a:t>to Adrian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D93B7-1067-418B-9941-29FB8B306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5331823" cy="4876800"/>
          </a:xfrm>
        </p:spPr>
        <p:txBody>
          <a:bodyPr/>
          <a:lstStyle/>
          <a:p>
            <a:r>
              <a:rPr lang="en-US" sz="2400" dirty="0"/>
              <a:t>SA Military: 1991-2007</a:t>
            </a:r>
          </a:p>
          <a:p>
            <a:pPr lvl="1"/>
            <a:r>
              <a:rPr lang="en-US" sz="2000" dirty="0"/>
              <a:t>Detention barracks, as military social worker</a:t>
            </a:r>
          </a:p>
          <a:p>
            <a:pPr lvl="1"/>
            <a:r>
              <a:rPr lang="en-US" sz="2000" dirty="0"/>
              <a:t>SA Navy, as military social worker</a:t>
            </a:r>
          </a:p>
          <a:p>
            <a:pPr lvl="1"/>
            <a:r>
              <a:rPr lang="en-US" sz="2000" dirty="0"/>
              <a:t>Military Psychological Institute</a:t>
            </a:r>
          </a:p>
          <a:p>
            <a:pPr lvl="2"/>
            <a:r>
              <a:rPr lang="en-US" sz="1800" dirty="0"/>
              <a:t>Social Work Research &amp; Development, Founder and Head </a:t>
            </a:r>
          </a:p>
          <a:p>
            <a:pPr lvl="2"/>
            <a:r>
              <a:rPr lang="en-US" sz="1800" dirty="0"/>
              <a:t>Military Health Research Centre, Founder and Head </a:t>
            </a:r>
          </a:p>
          <a:p>
            <a:pPr lvl="1"/>
            <a:r>
              <a:rPr lang="en-US" sz="2000" dirty="0"/>
              <a:t>Resigned with military rank Lt Col (Deputy Director)</a:t>
            </a:r>
          </a:p>
          <a:p>
            <a:r>
              <a:rPr lang="en-US" sz="2400" dirty="0"/>
              <a:t>University of Johannesburg: 2007-</a:t>
            </a:r>
          </a:p>
          <a:p>
            <a:pPr lvl="1"/>
            <a:r>
              <a:rPr lang="en-US" sz="2000" dirty="0"/>
              <a:t>Resilience</a:t>
            </a:r>
          </a:p>
          <a:p>
            <a:pPr lvl="1"/>
            <a:r>
              <a:rPr lang="en-US" sz="2000" dirty="0"/>
              <a:t>Youth transitions (leaving care)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A22DB-C6A2-4932-9741-7F2AA83C44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C9BDB5-6C0D-44E1-B23F-5DB56B93DC3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C02C70-77E5-44F0-AE40-1E4FA42F3C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67937" y="6566399"/>
            <a:ext cx="3810000" cy="252412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Van Breda. 2019. Military social work developments in South Africa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859789-7C2F-4392-BAAE-B331614CA4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00" y="1600200"/>
            <a:ext cx="2948300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11126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DD18C-BB6C-40F8-8B3F-FA70F442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239000" cy="1143000"/>
          </a:xfrm>
        </p:spPr>
        <p:txBody>
          <a:bodyPr/>
          <a:lstStyle/>
          <a:p>
            <a:r>
              <a:rPr lang="en-ZA"/>
              <a:t>South Africa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7AABB-9DB6-4AB2-BFD0-4AC0950A7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58000" y="6610350"/>
            <a:ext cx="1905000" cy="214313"/>
          </a:xfrm>
        </p:spPr>
        <p:txBody>
          <a:bodyPr/>
          <a:lstStyle/>
          <a:p>
            <a:pPr>
              <a:defRPr/>
            </a:pPr>
            <a:fld id="{D5C9BDB5-6C0D-44E1-B23F-5DB56B93DC3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688D1-F003-43DC-B5DE-993611D371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7937" y="6566399"/>
            <a:ext cx="3810000" cy="252412"/>
          </a:xfrm>
        </p:spPr>
        <p:txBody>
          <a:bodyPr/>
          <a:lstStyle/>
          <a:p>
            <a:pPr>
              <a:defRPr/>
            </a:pPr>
            <a:r>
              <a:rPr lang="en-ZA"/>
              <a:t>Van Breda. 2019. Military social work developments in South Africa</a:t>
            </a:r>
            <a:endParaRPr lang="en-GB" dirty="0"/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9519850F-5A9C-4295-8B50-9E8907473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16969"/>
            <a:ext cx="8376552" cy="286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outh africa">
            <a:extLst>
              <a:ext uri="{FF2B5EF4-FFF2-40B4-BE49-F238E27FC236}">
                <a16:creationId xmlns:a16="http://schemas.microsoft.com/office/drawing/2014/main" id="{04E880AF-10C0-4921-AC80-D96B8B856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77" y="460622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F5CBF304-F891-43B0-BBFA-74267F6EB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04181"/>
            <a:ext cx="3102429" cy="174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lated image">
            <a:extLst>
              <a:ext uri="{FF2B5EF4-FFF2-40B4-BE49-F238E27FC236}">
                <a16:creationId xmlns:a16="http://schemas.microsoft.com/office/drawing/2014/main" id="{1BE9F0A8-2151-4FD1-B0E2-68ADBA605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64" y="4619397"/>
            <a:ext cx="2306532" cy="17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591061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0A18-BC98-408B-9BE8-CE6FE137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239000" cy="1143000"/>
          </a:xfrm>
        </p:spPr>
        <p:txBody>
          <a:bodyPr/>
          <a:lstStyle/>
          <a:p>
            <a:r>
              <a:rPr lang="en-GB" dirty="0"/>
              <a:t>SA National </a:t>
            </a:r>
            <a:br>
              <a:rPr lang="en-GB" dirty="0"/>
            </a:br>
            <a:r>
              <a:rPr lang="en-GB" dirty="0"/>
              <a:t>Defence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6E3CF-2EF2-4FB6-BB45-08B9D62F3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600200"/>
            <a:ext cx="8527869" cy="4876800"/>
          </a:xfrm>
        </p:spPr>
        <p:txBody>
          <a:bodyPr/>
          <a:lstStyle/>
          <a:p>
            <a:r>
              <a:rPr lang="en-GB" dirty="0"/>
              <a:t>Pre-1994</a:t>
            </a:r>
          </a:p>
          <a:p>
            <a:pPr lvl="1"/>
            <a:r>
              <a:rPr lang="en-GB" dirty="0"/>
              <a:t>SADF, TBVC militaries, MK, APLA</a:t>
            </a:r>
          </a:p>
          <a:p>
            <a:r>
              <a:rPr lang="en-GB" dirty="0"/>
              <a:t>Since 1994</a:t>
            </a:r>
          </a:p>
          <a:p>
            <a:pPr lvl="1"/>
            <a:r>
              <a:rPr lang="en-GB" dirty="0"/>
              <a:t>SANDF: Army, Air Force, Navy </a:t>
            </a:r>
            <a:br>
              <a:rPr lang="en-GB" dirty="0"/>
            </a:br>
            <a:r>
              <a:rPr lang="en-GB" dirty="0"/>
              <a:t>&amp; SA Military Health Service</a:t>
            </a:r>
          </a:p>
          <a:p>
            <a:pPr lvl="1"/>
            <a:r>
              <a:rPr lang="en-GB" dirty="0"/>
              <a:t>Under civilian control</a:t>
            </a:r>
          </a:p>
          <a:p>
            <a:r>
              <a:rPr lang="en-GB" dirty="0"/>
              <a:t>73 844 members, about 85% uniformed, including</a:t>
            </a:r>
          </a:p>
          <a:p>
            <a:pPr lvl="1"/>
            <a:r>
              <a:rPr lang="en-GB" dirty="0"/>
              <a:t>170 1-star generals, including Brig Gen (ret.) Moremi</a:t>
            </a:r>
          </a:p>
          <a:p>
            <a:pPr lvl="1"/>
            <a:r>
              <a:rPr lang="en-GB" dirty="0"/>
              <a:t>40 2-star generals, including Maj Gen </a:t>
            </a:r>
            <a:r>
              <a:rPr lang="en-GB" dirty="0" err="1"/>
              <a:t>Memela-Motumi</a:t>
            </a:r>
            <a:endParaRPr lang="en-GB" dirty="0"/>
          </a:p>
          <a:p>
            <a:r>
              <a:rPr lang="en-GB" dirty="0"/>
              <a:t>167 social workers, mostly uniformed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1442C-352E-47A6-8765-81688F4554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58000" y="6610350"/>
            <a:ext cx="1905000" cy="214313"/>
          </a:xfrm>
        </p:spPr>
        <p:txBody>
          <a:bodyPr/>
          <a:lstStyle/>
          <a:p>
            <a:pPr>
              <a:defRPr/>
            </a:pPr>
            <a:fld id="{D5C9BDB5-6C0D-44E1-B23F-5DB56B93DC3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BDDB9-C80D-4DCC-8CB2-721B5DE970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7937" y="6566399"/>
            <a:ext cx="3810000" cy="252412"/>
          </a:xfrm>
        </p:spPr>
        <p:txBody>
          <a:bodyPr/>
          <a:lstStyle/>
          <a:p>
            <a:pPr>
              <a:defRPr/>
            </a:pPr>
            <a:r>
              <a:rPr lang="en-ZA"/>
              <a:t>Van Breda. 2019. Military social work developments in South Africa</a:t>
            </a:r>
            <a:endParaRPr lang="en-GB" dirty="0"/>
          </a:p>
        </p:txBody>
      </p:sp>
      <p:pic>
        <p:nvPicPr>
          <p:cNvPr id="2050" name="Picture 2" descr="Major General Ntsiki Memela-Motumi">
            <a:extLst>
              <a:ext uri="{FF2B5EF4-FFF2-40B4-BE49-F238E27FC236}">
                <a16:creationId xmlns:a16="http://schemas.microsoft.com/office/drawing/2014/main" id="{85A447E7-6B98-41C0-857D-A79E87776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1" y="1600200"/>
            <a:ext cx="2727960" cy="27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0186365-B18A-4D76-8788-77B04BF5FB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624" y="29965"/>
            <a:ext cx="1342617" cy="1342617"/>
          </a:xfrm>
          <a:prstGeom prst="rect">
            <a:avLst/>
          </a:prstGeom>
        </p:spPr>
      </p:pic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5FB35E1-CC8C-49B6-ADEA-E1104DB5D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495" y="107148"/>
            <a:ext cx="876505" cy="11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21976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4E24-E0DD-4E52-A920-59B8C32B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Conceptualisation of </a:t>
            </a:r>
            <a:br>
              <a:rPr lang="en-GB" dirty="0"/>
            </a:br>
            <a:r>
              <a:rPr lang="en-GB" dirty="0"/>
              <a:t>MSW in South Africa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F7887-4D69-4DAE-8332-00D6902015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C9BDB5-6C0D-44E1-B23F-5DB56B93DC3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12658-FB91-40A2-8652-590999217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Van Breda. 2019. Military social work developments in South Africa</a:t>
            </a:r>
            <a:endParaRPr lang="en-GB" dirty="0"/>
          </a:p>
        </p:txBody>
      </p:sp>
      <p:pic>
        <p:nvPicPr>
          <p:cNvPr id="10" name="Content Placeholder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FBDC675-EBB0-40C6-907F-00F59B66B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132"/>
            <a:ext cx="9176197" cy="4753689"/>
          </a:xfrm>
        </p:spPr>
      </p:pic>
    </p:spTree>
    <p:extLst>
      <p:ext uri="{BB962C8B-B14F-4D97-AF65-F5344CB8AC3E}">
        <p14:creationId xmlns:p14="http://schemas.microsoft.com/office/powerpoint/2010/main" val="2911856123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1C05-7BC5-4FF2-A630-C45A4D18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MSW rooted in OSW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922C1-3A55-4E1A-B9E4-0600AFC2E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MSW as clinical social work </a:t>
            </a:r>
            <a:r>
              <a:rPr lang="en-GB" sz="1600" dirty="0"/>
              <a:t>(Applewhite et al., 1995)</a:t>
            </a:r>
          </a:p>
          <a:p>
            <a:r>
              <a:rPr lang="en-GB" sz="2400" dirty="0"/>
              <a:t>MSW as occupational social work (OSW)</a:t>
            </a:r>
            <a:r>
              <a:rPr lang="en-GB" sz="1800" dirty="0"/>
              <a:t> </a:t>
            </a:r>
            <a:r>
              <a:rPr lang="en-GB" sz="1400" dirty="0"/>
              <a:t>(Harris, 1993)</a:t>
            </a:r>
          </a:p>
          <a:p>
            <a:pPr lvl="1"/>
            <a:r>
              <a:rPr lang="en-GB" sz="2000" dirty="0"/>
              <a:t>Employee as person </a:t>
            </a:r>
            <a:r>
              <a:rPr lang="en-GB" sz="1600" dirty="0"/>
              <a:t>(Du Plessis, 2001)</a:t>
            </a:r>
          </a:p>
          <a:p>
            <a:pPr lvl="1"/>
            <a:r>
              <a:rPr lang="en-GB" sz="2000" dirty="0"/>
              <a:t>Person as employee</a:t>
            </a:r>
          </a:p>
          <a:p>
            <a:pPr lvl="1"/>
            <a:r>
              <a:rPr lang="en-GB" sz="2000" dirty="0"/>
              <a:t>Organisation as client </a:t>
            </a:r>
            <a:r>
              <a:rPr lang="en-GB" sz="1600" dirty="0"/>
              <a:t>(</a:t>
            </a:r>
            <a:r>
              <a:rPr lang="en-GB" sz="1600" dirty="0" err="1"/>
              <a:t>Googins</a:t>
            </a:r>
            <a:r>
              <a:rPr lang="en-GB" sz="1600" dirty="0"/>
              <a:t> &amp; Davidson, 1993)</a:t>
            </a:r>
          </a:p>
          <a:p>
            <a:pPr lvl="1"/>
            <a:r>
              <a:rPr lang="en-GB" sz="2000" dirty="0"/>
              <a:t>Employee as citizen </a:t>
            </a:r>
            <a:r>
              <a:rPr lang="en-GB" sz="1600" dirty="0"/>
              <a:t>(</a:t>
            </a:r>
            <a:r>
              <a:rPr lang="en-GB" sz="1600" dirty="0" err="1"/>
              <a:t>Caraphina</a:t>
            </a:r>
            <a:r>
              <a:rPr lang="en-GB" sz="1600" dirty="0"/>
              <a:t>, 2009)</a:t>
            </a:r>
          </a:p>
          <a:p>
            <a:r>
              <a:rPr lang="en-GB" sz="2400" dirty="0"/>
              <a:t>OSW allows system-wide interventions </a:t>
            </a:r>
            <a:r>
              <a:rPr lang="en-GB" sz="1600" dirty="0"/>
              <a:t>(Bouwer, 2009)</a:t>
            </a:r>
            <a:br>
              <a:rPr lang="en-GB" sz="1600" dirty="0"/>
            </a:br>
            <a:endParaRPr lang="en-GB" sz="1600" dirty="0"/>
          </a:p>
          <a:p>
            <a:r>
              <a:rPr lang="en-GB" altLang="en-US" sz="2000" dirty="0"/>
              <a:t>Occupational social work is ”a </a:t>
            </a:r>
            <a:r>
              <a:rPr lang="en-GB" altLang="en-US" sz="2000" b="1" dirty="0"/>
              <a:t>specialised</a:t>
            </a:r>
            <a:r>
              <a:rPr lang="en-GB" altLang="en-US" sz="2000" dirty="0"/>
              <a:t> field of social work practice which addresses the human and social needs of the </a:t>
            </a:r>
            <a:r>
              <a:rPr lang="en-GB" altLang="en-US" sz="2000" b="1" dirty="0"/>
              <a:t>work community </a:t>
            </a:r>
            <a:r>
              <a:rPr lang="en-GB" altLang="en-US" sz="2000" dirty="0"/>
              <a:t>through a variety of interventions which aim to foster </a:t>
            </a:r>
            <a:r>
              <a:rPr lang="en-GB" altLang="en-US" sz="2000" b="1" dirty="0"/>
              <a:t>optimal adaptation </a:t>
            </a:r>
            <a:r>
              <a:rPr lang="en-GB" altLang="en-US" sz="2000" dirty="0"/>
              <a:t>between individuals and their environments” (</a:t>
            </a:r>
            <a:r>
              <a:rPr lang="en-GB" altLang="en-US" sz="2000" dirty="0" err="1"/>
              <a:t>Straussner</a:t>
            </a:r>
            <a:r>
              <a:rPr lang="en-GB" altLang="en-US" sz="2000" dirty="0"/>
              <a:t>, 1990, p. 2)</a:t>
            </a:r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CB6D5-829A-40C7-A589-5B5B0C4B1F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C9BDB5-6C0D-44E1-B23F-5DB56B93DC3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A345D-BF92-47FC-9C5F-719008D27A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Van Breda. 2019. Military social work developments in South Africa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FF200-0416-40BD-ADA6-51C6A260B0A1}"/>
              </a:ext>
            </a:extLst>
          </p:cNvPr>
          <p:cNvSpPr txBox="1"/>
          <p:nvPr/>
        </p:nvSpPr>
        <p:spPr>
          <a:xfrm>
            <a:off x="3849299" y="6197067"/>
            <a:ext cx="536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dirty="0"/>
              <a:t>(Van Breda, 2012; Van Breda &amp; Du Plessis, 2009)</a:t>
            </a:r>
          </a:p>
        </p:txBody>
      </p:sp>
    </p:spTree>
    <p:extLst>
      <p:ext uri="{BB962C8B-B14F-4D97-AF65-F5344CB8AC3E}">
        <p14:creationId xmlns:p14="http://schemas.microsoft.com/office/powerpoint/2010/main" val="3625090636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FED2-FBF1-4248-94EA-4A71B2FD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MSW practice model</a:t>
            </a:r>
            <a:br>
              <a:rPr lang="en-GB" dirty="0"/>
            </a:br>
            <a:r>
              <a:rPr lang="en-GB" sz="2800" dirty="0"/>
              <a:t>Binocular vision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29EAC-2E3C-4656-84A6-08054DEB8A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C9BDB5-6C0D-44E1-B23F-5DB56B93DC30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B0BE5-56B7-46DD-B1D0-8BD24E7AFF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ZA" dirty="0"/>
              <a:t>Van Breda. 2019. Military social work developments in South Africa</a:t>
            </a:r>
            <a:endParaRPr lang="en-GB" dirty="0"/>
          </a:p>
        </p:txBody>
      </p:sp>
      <p:pic>
        <p:nvPicPr>
          <p:cNvPr id="6" name="Picture 6" descr="binocular_2">
            <a:extLst>
              <a:ext uri="{FF2B5EF4-FFF2-40B4-BE49-F238E27FC236}">
                <a16:creationId xmlns:a16="http://schemas.microsoft.com/office/drawing/2014/main" id="{29F5E3C3-4442-4465-B832-C67A3043C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600200"/>
            <a:ext cx="6936601" cy="46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486C9A-333F-4421-99DE-AB88AED279AA}"/>
              </a:ext>
            </a:extLst>
          </p:cNvPr>
          <p:cNvSpPr txBox="1"/>
          <p:nvPr/>
        </p:nvSpPr>
        <p:spPr>
          <a:xfrm>
            <a:off x="3849299" y="6197067"/>
            <a:ext cx="536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dirty="0"/>
              <a:t>(Van Breda, 2012; Van Breda &amp; Du Plessis, 2009)</a:t>
            </a:r>
          </a:p>
        </p:txBody>
      </p:sp>
    </p:spTree>
    <p:extLst>
      <p:ext uri="{BB962C8B-B14F-4D97-AF65-F5344CB8AC3E}">
        <p14:creationId xmlns:p14="http://schemas.microsoft.com/office/powerpoint/2010/main" val="1813981048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FED2-FBF1-4248-94EA-4A71B2FD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MSW practice model</a:t>
            </a:r>
            <a:br>
              <a:rPr lang="en-GB" dirty="0"/>
            </a:br>
            <a:r>
              <a:rPr lang="en-GB" sz="2800" dirty="0"/>
              <a:t>Practice positions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340BE-3D59-4D33-85EC-87F78B7C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29EAC-2E3C-4656-84A6-08054DEB8A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C9BDB5-6C0D-44E1-B23F-5DB56B93DC30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B0BE5-56B7-46DD-B1D0-8BD24E7AFF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ZA" dirty="0"/>
              <a:t>Van Breda. 2019. Military social work developments in South Africa</a:t>
            </a:r>
            <a:endParaRPr lang="en-GB" dirty="0"/>
          </a:p>
        </p:txBody>
      </p:sp>
      <p:pic>
        <p:nvPicPr>
          <p:cNvPr id="7" name="Picture 2" descr="C:\Users\Adrian\Documents\Publications\Text\OSW Practice Model\positions.jpg">
            <a:extLst>
              <a:ext uri="{FF2B5EF4-FFF2-40B4-BE49-F238E27FC236}">
                <a16:creationId xmlns:a16="http://schemas.microsoft.com/office/drawing/2014/main" id="{3A4B57DA-4C3E-4D75-9994-A96A4CA82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600200"/>
            <a:ext cx="836022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A9BC51-F12E-48D3-8CA4-059E87229A0A}"/>
              </a:ext>
            </a:extLst>
          </p:cNvPr>
          <p:cNvSpPr txBox="1"/>
          <p:nvPr/>
        </p:nvSpPr>
        <p:spPr>
          <a:xfrm>
            <a:off x="3849299" y="5920068"/>
            <a:ext cx="536211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sz="1800" dirty="0"/>
              <a:t>(Van Breda, 2012; </a:t>
            </a:r>
            <a:br>
              <a:rPr lang="en-GB" sz="1800" dirty="0"/>
            </a:br>
            <a:r>
              <a:rPr lang="en-GB" sz="1800" dirty="0"/>
              <a:t>Van Breda &amp; Du Plessis, 2009)</a:t>
            </a:r>
          </a:p>
        </p:txBody>
      </p:sp>
    </p:spTree>
    <p:extLst>
      <p:ext uri="{BB962C8B-B14F-4D97-AF65-F5344CB8AC3E}">
        <p14:creationId xmlns:p14="http://schemas.microsoft.com/office/powerpoint/2010/main" val="2836462268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6D229-4DF4-482C-B8E8-B2CBAE49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MSW resilience lens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sz="2800" b="0" dirty="0">
                <a:solidFill>
                  <a:schemeClr val="tx1"/>
                </a:solidFill>
              </a:rPr>
              <a:t>Positions 3 and 4 interventions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93CAB75-4514-49EE-AB7F-B5373EF026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269483"/>
              </p:ext>
            </p:extLst>
          </p:nvPr>
        </p:nvGraphicFramePr>
        <p:xfrm>
          <a:off x="381000" y="16002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0AB5B249-1897-400F-86C5-DCAC8E36F2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C9BDB5-6C0D-44E1-B23F-5DB56B93DC30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8877546-2A28-4C30-8EC2-A8F9B54740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ZA" dirty="0"/>
              <a:t>Van Breda. 2019. Military social work developments in South Africa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A82CEF-B4F6-462F-B8C2-84F337A28B88}"/>
              </a:ext>
            </a:extLst>
          </p:cNvPr>
          <p:cNvSpPr txBox="1"/>
          <p:nvPr/>
        </p:nvSpPr>
        <p:spPr>
          <a:xfrm>
            <a:off x="3849299" y="6197067"/>
            <a:ext cx="536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dirty="0"/>
              <a:t>(Van Breda, 2001, 2018)</a:t>
            </a:r>
          </a:p>
        </p:txBody>
      </p:sp>
    </p:spTree>
    <p:extLst>
      <p:ext uri="{BB962C8B-B14F-4D97-AF65-F5344CB8AC3E}">
        <p14:creationId xmlns:p14="http://schemas.microsoft.com/office/powerpoint/2010/main" val="144809923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1404</Words>
  <Application>Microsoft Office PowerPoint</Application>
  <PresentationFormat>On-screen Show (4:3)</PresentationFormat>
  <Paragraphs>143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Tahoma</vt:lpstr>
      <vt:lpstr>Times</vt:lpstr>
      <vt:lpstr>Wingdings</vt:lpstr>
      <vt:lpstr>Default Design</vt:lpstr>
      <vt:lpstr>Military social work developments in South Africa: Practice theory, resilience and research</vt:lpstr>
      <vt:lpstr>Introduction to Adrian</vt:lpstr>
      <vt:lpstr>South Africa</vt:lpstr>
      <vt:lpstr>SA National  Defence Force</vt:lpstr>
      <vt:lpstr>Conceptualisation of  MSW in South Africa</vt:lpstr>
      <vt:lpstr>MSW rooted in OSW</vt:lpstr>
      <vt:lpstr>MSW practice model Binocular vision</vt:lpstr>
      <vt:lpstr>MSW practice model Practice positions</vt:lpstr>
      <vt:lpstr>MSW resilience lens Positions 3 and 4 interventions</vt:lpstr>
      <vt:lpstr>SA DOD Resilience Model of Social Health</vt:lpstr>
      <vt:lpstr>MSW research History</vt:lpstr>
      <vt:lpstr>MSW research Other projects</vt:lpstr>
      <vt:lpstr>MSW research Critical success factors</vt:lpstr>
      <vt:lpstr>References</vt:lpstr>
      <vt:lpstr>Buzz groups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social work developments in South Africa: Practice theory, resilience and research</dc:title>
  <dc:creator>Van Breda, Adrian</dc:creator>
  <cp:lastModifiedBy>Mary Ann Forgey</cp:lastModifiedBy>
  <cp:revision>53</cp:revision>
  <dcterms:created xsi:type="dcterms:W3CDTF">2019-04-04T14:35:57Z</dcterms:created>
  <dcterms:modified xsi:type="dcterms:W3CDTF">2019-04-22T22:55:18Z</dcterms:modified>
</cp:coreProperties>
</file>