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65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6" r:id="rId1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69805" autoAdjust="0"/>
  </p:normalViewPr>
  <p:slideViewPr>
    <p:cSldViewPr>
      <p:cViewPr varScale="1">
        <p:scale>
          <a:sx n="50" d="100"/>
          <a:sy n="50" d="100"/>
        </p:scale>
        <p:origin x="-195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180C09-38CA-41B3-ACE8-91A8EF0365A8}" type="datetimeFigureOut">
              <a:rPr lang="de-DE" smtClean="0"/>
              <a:t>26.04.2018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B68040-0F46-4ACD-B15E-83950EE638E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117187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In der anglo-amerikanischen Theorietradition gibt</a:t>
            </a:r>
          </a:p>
          <a:p>
            <a:r>
              <a:rPr lang="de-DE" dirty="0" smtClean="0"/>
              <a:t>es verschiedene Versuche, Professionalisierung als</a:t>
            </a:r>
          </a:p>
          <a:p>
            <a:r>
              <a:rPr lang="de-DE" dirty="0" smtClean="0"/>
              <a:t>Prozess zu erfassen und empirisch zu belegen. </a:t>
            </a:r>
            <a:r>
              <a:rPr lang="de-DE" dirty="0" err="1" smtClean="0"/>
              <a:t>Wilensky</a:t>
            </a:r>
            <a:endParaRPr lang="de-DE" dirty="0" smtClean="0"/>
          </a:p>
          <a:p>
            <a:r>
              <a:rPr lang="de-DE" dirty="0" smtClean="0"/>
              <a:t>(1964) beschrieb ein Phasenmodell der Professionalisierung:</a:t>
            </a:r>
          </a:p>
          <a:p>
            <a:r>
              <a:rPr lang="de-DE" dirty="0" smtClean="0"/>
              <a:t>(1) ein Job wird Vollzeittätigkeit</a:t>
            </a:r>
          </a:p>
          <a:p>
            <a:r>
              <a:rPr lang="de-DE" dirty="0" smtClean="0"/>
              <a:t>(2) es gibt eine Ausbildungsstätte</a:t>
            </a:r>
          </a:p>
          <a:p>
            <a:r>
              <a:rPr lang="de-DE" dirty="0" smtClean="0"/>
              <a:t>(3) es gibt einen Studiengang</a:t>
            </a:r>
          </a:p>
          <a:p>
            <a:r>
              <a:rPr lang="de-DE" dirty="0" smtClean="0"/>
              <a:t>(4) ein lokaler Berufsverband entsteht</a:t>
            </a:r>
          </a:p>
          <a:p>
            <a:r>
              <a:rPr lang="de-DE" dirty="0" smtClean="0"/>
              <a:t>(5) ein nationaler Berufsverband wird gegründet</a:t>
            </a:r>
          </a:p>
          <a:p>
            <a:r>
              <a:rPr lang="de-DE" dirty="0" smtClean="0"/>
              <a:t>(6) die staatliche Anerkennung folgt</a:t>
            </a:r>
          </a:p>
          <a:p>
            <a:r>
              <a:rPr lang="de-DE" dirty="0" smtClean="0"/>
              <a:t>(7) ein berufsethischer Kodex kommt auf.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B68040-0F46-4ACD-B15E-83950EE638EF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91779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Der häufigste und unterste Ausbildungslevel für </a:t>
            </a:r>
            <a:r>
              <a:rPr lang="de-DE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SozialarbeiterInnen</a:t>
            </a:r>
            <a:r>
              <a:rPr lang="de-D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ist in allen</a:t>
            </a:r>
          </a:p>
          <a:p>
            <a:r>
              <a:rPr lang="de-D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Mitgliedsländern derzeit der </a:t>
            </a:r>
          </a:p>
          <a:p>
            <a:r>
              <a:rPr lang="de-D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Bachelor- Abschluss.</a:t>
            </a:r>
          </a:p>
          <a:p>
            <a:r>
              <a:rPr lang="de-D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5</a:t>
            </a:r>
          </a:p>
          <a:p>
            <a:r>
              <a:rPr lang="de-D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r>
              <a:rPr lang="de-D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</a:t>
            </a:r>
          </a:p>
          <a:p>
            <a:r>
              <a:rPr lang="de-D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r>
              <a:rPr lang="de-D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Strukturen</a:t>
            </a:r>
          </a:p>
          <a:p>
            <a:r>
              <a:rPr lang="de-D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und Rückverweise - die Kompetenzen und die Rolle die Sozialarbeit</a:t>
            </a:r>
          </a:p>
          <a:p>
            <a:r>
              <a:rPr lang="de-D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betreffend - müssen klarer definiert und abgeschätzt werden können:</a:t>
            </a:r>
          </a:p>
          <a:p>
            <a:r>
              <a:rPr lang="de-D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5</a:t>
            </a:r>
          </a:p>
          <a:p>
            <a:r>
              <a:rPr lang="de-D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r>
              <a:rPr lang="de-D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</a:t>
            </a:r>
          </a:p>
          <a:p>
            <a:r>
              <a:rPr lang="de-D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r>
              <a:rPr lang="de-D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</a:t>
            </a:r>
          </a:p>
          <a:p>
            <a:r>
              <a:rPr lang="de-D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r>
              <a:rPr lang="de-D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 der Bedarf für ein Profil für </a:t>
            </a:r>
            <a:r>
              <a:rPr lang="de-DE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SozialarbeiterInnen</a:t>
            </a:r>
            <a:r>
              <a:rPr lang="de-D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immer dringender</a:t>
            </a:r>
          </a:p>
          <a:p>
            <a:r>
              <a:rPr lang="de-D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verspürt wird, wird es immer wichtiger, die </a:t>
            </a:r>
            <a:r>
              <a:rPr lang="de-DE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StudentInnen</a:t>
            </a:r>
            <a:r>
              <a:rPr lang="de-D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darauf vor</a:t>
            </a:r>
          </a:p>
          <a:p>
            <a:r>
              <a:rPr lang="de-D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</a:t>
            </a:r>
          </a:p>
          <a:p>
            <a:r>
              <a:rPr lang="de-D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zubereiten, dass sie sich als Person, als </a:t>
            </a:r>
            <a:r>
              <a:rPr lang="de-DE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BürgerInnen</a:t>
            </a:r>
            <a:r>
              <a:rPr lang="de-D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und zukünftige Mit</a:t>
            </a:r>
          </a:p>
          <a:p>
            <a:r>
              <a:rPr lang="de-D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</a:t>
            </a:r>
          </a:p>
          <a:p>
            <a:r>
              <a:rPr lang="de-DE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glieder</a:t>
            </a:r>
            <a:r>
              <a:rPr lang="de-D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einer ganz spezifischen professionellen Gruppe ansehen (Fragen</a:t>
            </a:r>
          </a:p>
          <a:p>
            <a:r>
              <a:rPr lang="de-D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der professionellen Identität, jeweils der Kultur, dem historischen und</a:t>
            </a:r>
          </a:p>
          <a:p>
            <a:r>
              <a:rPr lang="de-D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politischen Kontext und der Region zugeordnet)</a:t>
            </a:r>
          </a:p>
          <a:p>
            <a:r>
              <a:rPr lang="de-D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5</a:t>
            </a:r>
          </a:p>
          <a:p>
            <a:r>
              <a:rPr lang="de-D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r>
              <a:rPr lang="de-D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</a:t>
            </a:r>
          </a:p>
          <a:p>
            <a:r>
              <a:rPr lang="de-D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r>
              <a:rPr lang="de-D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</a:t>
            </a:r>
          </a:p>
          <a:p>
            <a:r>
              <a:rPr lang="de-D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r>
              <a:rPr lang="de-D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Es ist ebenso wichtig, die Studenten vorzubereiten auf den „</a:t>
            </a:r>
            <a:r>
              <a:rPr lang="de-DE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Markt“be</a:t>
            </a:r>
            <a:endParaRPr lang="de-DE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de-D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darf</a:t>
            </a:r>
          </a:p>
          <a:p>
            <a:r>
              <a:rPr lang="de-D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(und die Sachzwänge bei den Angeboten an sozialen Diensten) als auch,</a:t>
            </a:r>
          </a:p>
          <a:p>
            <a:r>
              <a:rPr lang="de-D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die Bedürfnisse der Serviceuser (</a:t>
            </a:r>
            <a:r>
              <a:rPr lang="de-DE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KlientInnen</a:t>
            </a:r>
            <a:r>
              <a:rPr lang="de-D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 wahrzunehmen und die</a:t>
            </a:r>
          </a:p>
          <a:p>
            <a:r>
              <a:rPr lang="de-D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Menschenrechte (indem historische und kulturelle Paradigmen </a:t>
            </a:r>
            <a:r>
              <a:rPr lang="de-DE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aufge</a:t>
            </a:r>
            <a:endParaRPr lang="de-DE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de-D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griffen</a:t>
            </a:r>
          </a:p>
          <a:p>
            <a:r>
              <a:rPr lang="de-D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und den neuen Herausforderungen angeglichen werden)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B68040-0F46-4ACD-B15E-83950EE638EF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733709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Die </a:t>
            </a:r>
          </a:p>
          <a:p>
            <a:r>
              <a:rPr lang="de-D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Balance </a:t>
            </a:r>
          </a:p>
          <a:p>
            <a:r>
              <a:rPr lang="de-D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zwischen theoretischem Können und der Praxiserfahrung:</a:t>
            </a:r>
          </a:p>
          <a:p>
            <a:r>
              <a:rPr lang="de-D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r>
              <a:rPr lang="de-D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Die Balance ist für die professionelle Entwicklung eines Sozialarbeiters in</a:t>
            </a:r>
          </a:p>
          <a:p>
            <a:r>
              <a:rPr lang="de-D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der Praxis besonders relevant. Es ist für </a:t>
            </a:r>
            <a:r>
              <a:rPr lang="de-DE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StudentInnen</a:t>
            </a:r>
            <a:r>
              <a:rPr lang="de-D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sehr wichtig, bei</a:t>
            </a:r>
          </a:p>
          <a:p>
            <a:r>
              <a:rPr lang="de-D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des,</a:t>
            </a:r>
          </a:p>
          <a:p>
            <a:r>
              <a:rPr lang="de-D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Praxis mit Theorie zu verbinden, um ihre Praxiserfahrung zu entwickeln als</a:t>
            </a:r>
          </a:p>
          <a:p>
            <a:r>
              <a:rPr lang="de-D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auch die Theorie mit der Praxis zu verknüpfen, um ihr kritische Denken, die</a:t>
            </a:r>
          </a:p>
          <a:p>
            <a:r>
              <a:rPr lang="de-D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Theorie betreffend, zu schulen.</a:t>
            </a:r>
            <a:endParaRPr lang="az-Latn-AZ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az-Latn-AZ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de-D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Integration und </a:t>
            </a:r>
            <a:r>
              <a:rPr lang="de-DE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Operationalisierung</a:t>
            </a:r>
            <a:r>
              <a:rPr lang="de-D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des Wissens </a:t>
            </a:r>
          </a:p>
          <a:p>
            <a:r>
              <a:rPr lang="de-D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r>
              <a:rPr lang="de-D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Dieser Gegenstand wurde als eines der wichtigsten Themen im</a:t>
            </a:r>
            <a:r>
              <a:rPr lang="az-Latn-A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Ausbildungsprozess für </a:t>
            </a:r>
            <a:r>
              <a:rPr lang="de-DE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SozialarbeiterInnen</a:t>
            </a:r>
            <a:r>
              <a:rPr lang="de-D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angesehen; Studenten müssen</a:t>
            </a:r>
            <a:r>
              <a:rPr lang="az-Latn-A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im Kontext ihrer akademischen Übungen theoretisches Wissen, </a:t>
            </a:r>
            <a:r>
              <a:rPr lang="de-DE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Methoden,Fertigkeiten</a:t>
            </a:r>
            <a:r>
              <a:rPr lang="de-D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und ethisches Verhalten anwenden können.</a:t>
            </a:r>
          </a:p>
          <a:p>
            <a:r>
              <a:rPr lang="az-Latn-A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r>
              <a:rPr lang="de-D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Dieser Aspekt erfordert aber von den Lehrern ganz spezifische</a:t>
            </a:r>
            <a:r>
              <a:rPr lang="az-Latn-AZ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Kompetenzen, um pädagogische Methodik, die auf wichtige </a:t>
            </a:r>
            <a:r>
              <a:rPr lang="de-DE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GegenStände</a:t>
            </a:r>
            <a:r>
              <a:rPr lang="az-Latn-AZ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fokusiert</a:t>
            </a:r>
            <a:r>
              <a:rPr lang="de-D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ist, so auswählen, dass die Erfahrungen der </a:t>
            </a:r>
            <a:r>
              <a:rPr lang="de-DE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StudentInnen</a:t>
            </a:r>
            <a:r>
              <a:rPr lang="de-D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und ihre</a:t>
            </a:r>
            <a:r>
              <a:rPr lang="az-Latn-AZ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persönlichen Präferenzen als künftige </a:t>
            </a:r>
            <a:r>
              <a:rPr lang="de-DE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Professionisten</a:t>
            </a:r>
            <a:r>
              <a:rPr lang="de-D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integriert werden</a:t>
            </a:r>
            <a:r>
              <a:rPr lang="az-Latn-AZ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können.</a:t>
            </a:r>
          </a:p>
          <a:p>
            <a:endParaRPr lang="de-DE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B68040-0F46-4ACD-B15E-83950EE638EF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41595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B68040-0F46-4ACD-B15E-83950EE638EF}" type="slidenum">
              <a:rPr lang="de-DE" smtClean="0"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402900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hteck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Abgerundetes Rechteck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Untertitel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de-DE" smtClean="0"/>
              <a:t>Formatvorlage des Untertitelmasters durch Klicken bearbeiten</a:t>
            </a:r>
            <a:endParaRPr kumimoji="0" lang="en-US"/>
          </a:p>
        </p:txBody>
      </p:sp>
      <p:sp>
        <p:nvSpPr>
          <p:cNvPr id="28" name="Datumsplatzhalt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26.04.2018</a:t>
            </a:fld>
            <a:endParaRPr lang="de-DE"/>
          </a:p>
        </p:txBody>
      </p:sp>
      <p:sp>
        <p:nvSpPr>
          <p:cNvPr id="17" name="Fußzeilenplatzhalt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29" name="Foliennummernplatzhalt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  <p:sp>
        <p:nvSpPr>
          <p:cNvPr id="7" name="Rechteck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hteck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hteck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el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26.04.2018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26.04.2018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26.04.2018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  <p:sp>
        <p:nvSpPr>
          <p:cNvPr id="8" name="Inhaltsplatzhalt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hteck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Abgerundetes Rechteck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26.04.2018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de-DE"/>
          </a:p>
        </p:txBody>
      </p:sp>
      <p:sp>
        <p:nvSpPr>
          <p:cNvPr id="7" name="Rechteck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hteck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hteck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26.04.2018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  <p:sp>
        <p:nvSpPr>
          <p:cNvPr id="9" name="Inhaltsplatzhalt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11" name="Inhaltsplatzhalt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26.04.2018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  <p:sp>
        <p:nvSpPr>
          <p:cNvPr id="11" name="Inhaltsplatzhalt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13" name="Inhaltsplatzhalt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26.04.2018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26.04.2018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Abgerundetes Rechteck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26.04.2018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  <p:sp>
        <p:nvSpPr>
          <p:cNvPr id="11" name="Inhaltsplatzhalt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26.04.2018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  <p:sp>
        <p:nvSpPr>
          <p:cNvPr id="11" name="Rechteck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hteck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hteck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de-DE" smtClean="0"/>
              <a:t>Bild durch Klicken auf Symbol hinzufügen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ck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Abgerundetes Rechteck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elplatzhalt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13" name="Textplatzhalt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de-DE" smtClean="0"/>
              <a:t>Textmasterformat bearbeiten</a:t>
            </a:r>
          </a:p>
          <a:p>
            <a:pPr lvl="1" eaLnBrk="1" latinLnBrk="0" hangingPunct="1"/>
            <a:r>
              <a:rPr kumimoji="0" lang="de-DE" smtClean="0"/>
              <a:t>Zweite Ebene</a:t>
            </a:r>
          </a:p>
          <a:p>
            <a:pPr lvl="2" eaLnBrk="1" latinLnBrk="0" hangingPunct="1"/>
            <a:r>
              <a:rPr kumimoji="0" lang="de-DE" smtClean="0"/>
              <a:t>Dritte Ebene</a:t>
            </a:r>
          </a:p>
          <a:p>
            <a:pPr lvl="3" eaLnBrk="1" latinLnBrk="0" hangingPunct="1"/>
            <a:r>
              <a:rPr kumimoji="0" lang="de-DE" smtClean="0"/>
              <a:t>Vierte Ebene</a:t>
            </a:r>
          </a:p>
          <a:p>
            <a:pPr lvl="4" eaLnBrk="1" latinLnBrk="0" hangingPunct="1"/>
            <a:r>
              <a:rPr kumimoji="0" lang="de-DE" smtClean="0"/>
              <a:t>Fünfte Ebene</a:t>
            </a:r>
            <a:endParaRPr kumimoji="0" lang="en-US"/>
          </a:p>
        </p:txBody>
      </p:sp>
      <p:sp>
        <p:nvSpPr>
          <p:cNvPr id="14" name="Datumsplatzhalt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BA50D42-C9CD-4801-B293-61D1F53EC57E}" type="datetimeFigureOut">
              <a:rPr lang="de-DE" smtClean="0"/>
              <a:t>26.04.2018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de-DE"/>
          </a:p>
        </p:txBody>
      </p:sp>
      <p:sp>
        <p:nvSpPr>
          <p:cNvPr id="23" name="Foliennummernplatzhalt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z-Latn-AZ" dirty="0" smtClean="0"/>
              <a:t>Rana Huseynova</a:t>
            </a:r>
          </a:p>
          <a:p>
            <a:r>
              <a:rPr lang="az-Latn-AZ" dirty="0" smtClean="0"/>
              <a:t>26.04.2018</a:t>
            </a:r>
            <a:endParaRPr lang="de-DE" dirty="0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de-DE" dirty="0" err="1" smtClean="0"/>
              <a:t>Sosial</a:t>
            </a:r>
            <a:r>
              <a:rPr lang="de-DE" dirty="0" smtClean="0"/>
              <a:t> </a:t>
            </a:r>
            <a:r>
              <a:rPr lang="az-Latn-AZ" dirty="0" smtClean="0"/>
              <a:t>İşin professionallaşmasında universitetlərin rolu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68803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Sosial</a:t>
            </a:r>
            <a:r>
              <a:rPr lang="de-DE" dirty="0" smtClean="0"/>
              <a:t> </a:t>
            </a:r>
            <a:r>
              <a:rPr lang="az-Latn-AZ" dirty="0" smtClean="0"/>
              <a:t>İşdə tədqiqat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az-Latn-AZ" dirty="0" smtClean="0"/>
              <a:t>Sosial İş tətbiqi yönümlü ixtisasdır?</a:t>
            </a:r>
          </a:p>
          <a:p>
            <a:pPr lvl="1">
              <a:buFont typeface="Wingdings" pitchFamily="2" charset="2"/>
              <a:buChar char="Ø"/>
            </a:pPr>
            <a:r>
              <a:rPr lang="az-Latn-AZ" dirty="0" smtClean="0"/>
              <a:t>Bakalvr və master təhsilli məzunların üstünlüyü</a:t>
            </a:r>
          </a:p>
          <a:p>
            <a:pPr lvl="1">
              <a:buFont typeface="Wingdings" pitchFamily="2" charset="2"/>
              <a:buChar char="Ø"/>
            </a:pPr>
            <a:r>
              <a:rPr lang="az-Latn-AZ" dirty="0" smtClean="0"/>
              <a:t>Sosial İşdə tədqiqatın azlığı</a:t>
            </a:r>
          </a:p>
          <a:p>
            <a:pPr lvl="1">
              <a:buFont typeface="Wingdings" pitchFamily="2" charset="2"/>
              <a:buChar char="Ø"/>
            </a:pPr>
            <a:r>
              <a:rPr lang="az-Latn-AZ" dirty="0" smtClean="0"/>
              <a:t>Sosial İşdə doktorantura təhsilinin artması</a:t>
            </a:r>
          </a:p>
          <a:p>
            <a:pPr lvl="1">
              <a:buFont typeface="Wingdings" pitchFamily="2" charset="2"/>
              <a:buChar char="Ø"/>
            </a:pPr>
            <a:r>
              <a:rPr lang="az-Latn-AZ" dirty="0"/>
              <a:t>Sosial iş </a:t>
            </a:r>
            <a:r>
              <a:rPr lang="de-DE" dirty="0"/>
              <a:t>„</a:t>
            </a:r>
            <a:r>
              <a:rPr lang="az-Latn-AZ" dirty="0"/>
              <a:t>interdisciplinary</a:t>
            </a:r>
            <a:r>
              <a:rPr lang="de-DE" dirty="0"/>
              <a:t>“ </a:t>
            </a:r>
            <a:r>
              <a:rPr lang="de-DE" dirty="0" err="1"/>
              <a:t>ixti</a:t>
            </a:r>
            <a:r>
              <a:rPr lang="en-US" dirty="0" err="1"/>
              <a:t>sas</a:t>
            </a:r>
            <a:r>
              <a:rPr lang="az-Latn-AZ" dirty="0"/>
              <a:t> kimi</a:t>
            </a:r>
          </a:p>
          <a:p>
            <a:pPr marL="320040" lvl="1" indent="0">
              <a:buNone/>
            </a:pPr>
            <a:endParaRPr lang="az-Latn-AZ" dirty="0"/>
          </a:p>
          <a:p>
            <a:pPr marL="502920" indent="-457200"/>
            <a:r>
              <a:rPr lang="az-Latn-AZ" dirty="0" smtClean="0"/>
              <a:t>Gələcək üçün məqsəd</a:t>
            </a:r>
            <a:endParaRPr lang="az-Latn-AZ" dirty="0"/>
          </a:p>
          <a:p>
            <a:pPr lvl="1">
              <a:buFont typeface="Wingdings" pitchFamily="2" charset="2"/>
              <a:buChar char="Ø"/>
            </a:pPr>
            <a:r>
              <a:rPr lang="az-Latn-AZ" dirty="0" smtClean="0"/>
              <a:t>Daha çox doktorantura proqramlarının təklifi</a:t>
            </a:r>
          </a:p>
          <a:p>
            <a:pPr lvl="1">
              <a:buFont typeface="Wingdings" pitchFamily="2" charset="2"/>
              <a:buChar char="Ø"/>
            </a:pPr>
            <a:r>
              <a:rPr lang="az-Latn-AZ" dirty="0" smtClean="0"/>
              <a:t>Elmi işlərin praktikaya tətbiqi üçün proyektlərin davam etdirilməsi</a:t>
            </a:r>
            <a:endParaRPr lang="az-Latn-AZ" dirty="0" smtClean="0"/>
          </a:p>
        </p:txBody>
      </p:sp>
    </p:spTree>
    <p:extLst>
      <p:ext uri="{BB962C8B-B14F-4D97-AF65-F5344CB8AC3E}">
        <p14:creationId xmlns:p14="http://schemas.microsoft.com/office/powerpoint/2010/main" val="1419409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z-Latn-AZ" dirty="0" smtClean="0"/>
              <a:t>Universitetlərdə Sosial İş təhsili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az-Latn-AZ" dirty="0" smtClean="0"/>
          </a:p>
          <a:p>
            <a:r>
              <a:rPr lang="az-Latn-AZ" dirty="0"/>
              <a:t>İ</a:t>
            </a:r>
            <a:r>
              <a:rPr lang="az-Latn-AZ" dirty="0" smtClean="0"/>
              <a:t>nnovativ və effektiv</a:t>
            </a:r>
          </a:p>
          <a:p>
            <a:r>
              <a:rPr lang="az-Latn-AZ" dirty="0" smtClean="0"/>
              <a:t>Tələblərə cavab verən</a:t>
            </a:r>
          </a:p>
          <a:p>
            <a:r>
              <a:rPr lang="az-Latn-AZ" dirty="0" smtClean="0"/>
              <a:t>Nəzəriyyə və praktikanın balansını qorumuş</a:t>
            </a:r>
          </a:p>
          <a:p>
            <a:r>
              <a:rPr lang="az-Latn-AZ" dirty="0" smtClean="0"/>
              <a:t>Təcrübəni faydalı təşkil etmiş</a:t>
            </a:r>
          </a:p>
          <a:p>
            <a:r>
              <a:rPr lang="az-Latn-AZ" dirty="0" smtClean="0"/>
              <a:t>Universitetdaxili tələbə-müəllim proyektlərini dəstəkləyən</a:t>
            </a:r>
          </a:p>
          <a:p>
            <a:r>
              <a:rPr lang="az-Latn-AZ" dirty="0" smtClean="0"/>
              <a:t>Təhsildə davamlı inkişafa önəm verən</a:t>
            </a:r>
          </a:p>
          <a:p>
            <a:r>
              <a:rPr lang="az-Latn-AZ" dirty="0" smtClean="0"/>
              <a:t>Sosial İşin elm kimi inkişafına şərait yaradan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355847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z-Latn-AZ" dirty="0" smtClean="0"/>
              <a:t>Təqdimatın məzmunu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az-Latn-AZ" dirty="0" smtClean="0"/>
          </a:p>
          <a:p>
            <a:endParaRPr lang="az-Latn-AZ" dirty="0"/>
          </a:p>
          <a:p>
            <a:r>
              <a:rPr lang="az-Latn-AZ" dirty="0" smtClean="0"/>
              <a:t>Professionallaşma</a:t>
            </a:r>
          </a:p>
          <a:p>
            <a:r>
              <a:rPr lang="az-Latn-AZ" dirty="0" smtClean="0"/>
              <a:t>Professionallaşmada assosasiyaların əhəmiyyəti</a:t>
            </a:r>
          </a:p>
          <a:p>
            <a:r>
              <a:rPr lang="az-Latn-AZ" dirty="0" smtClean="0"/>
              <a:t>Professionallaşmada universitetlərin əhəmiyyəti</a:t>
            </a:r>
          </a:p>
          <a:p>
            <a:r>
              <a:rPr lang="az-Latn-AZ" dirty="0" smtClean="0"/>
              <a:t>Sosial İş təhsili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807985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z-Latn-AZ" dirty="0" smtClean="0"/>
              <a:t>Professionallaşma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az-Latn-AZ" dirty="0" smtClean="0"/>
          </a:p>
          <a:p>
            <a:r>
              <a:rPr lang="az-Latn-AZ" dirty="0" smtClean="0"/>
              <a:t>Peşədə </a:t>
            </a:r>
            <a:r>
              <a:rPr lang="az-Latn-AZ" dirty="0"/>
              <a:t>professionallaşma</a:t>
            </a:r>
          </a:p>
          <a:p>
            <a:r>
              <a:rPr lang="az-Latn-AZ" dirty="0" smtClean="0"/>
              <a:t>Professional Sosial İş</a:t>
            </a:r>
          </a:p>
          <a:p>
            <a:r>
              <a:rPr lang="az-Latn-AZ" dirty="0" smtClean="0"/>
              <a:t>Sosial İşin professionallaşmasında 2 istiqamət:</a:t>
            </a:r>
          </a:p>
          <a:p>
            <a:pPr lvl="1">
              <a:buFont typeface="Wingdings" pitchFamily="2" charset="2"/>
              <a:buChar char="Ø"/>
            </a:pPr>
            <a:r>
              <a:rPr lang="az-Latn-AZ" dirty="0" smtClean="0"/>
              <a:t>Anglo-amerikan istiqaməti</a:t>
            </a:r>
          </a:p>
          <a:p>
            <a:pPr lvl="1">
              <a:buFont typeface="Wingdings" pitchFamily="2" charset="2"/>
              <a:buChar char="Ø"/>
            </a:pPr>
            <a:r>
              <a:rPr lang="az-Latn-AZ" dirty="0" smtClean="0"/>
              <a:t>Avropa istiqaməti</a:t>
            </a:r>
          </a:p>
          <a:p>
            <a:pPr marL="514350" indent="-457200"/>
            <a:r>
              <a:rPr lang="az-Latn-AZ" dirty="0" smtClean="0"/>
              <a:t>Professionallaşma mərhələsində assosasiya və universitetlərin rolu </a:t>
            </a:r>
          </a:p>
          <a:p>
            <a:endParaRPr lang="az-Latn-AZ" dirty="0"/>
          </a:p>
          <a:p>
            <a:pPr marL="457200" lvl="1" indent="0">
              <a:buNone/>
            </a:pPr>
            <a:endParaRPr lang="az-Latn-AZ" dirty="0" smtClean="0"/>
          </a:p>
        </p:txBody>
      </p:sp>
    </p:spTree>
    <p:extLst>
      <p:ext uri="{BB962C8B-B14F-4D97-AF65-F5344CB8AC3E}">
        <p14:creationId xmlns:p14="http://schemas.microsoft.com/office/powerpoint/2010/main" val="1961461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19256" cy="1138138"/>
          </a:xfrm>
        </p:spPr>
        <p:txBody>
          <a:bodyPr>
            <a:normAutofit fontScale="90000"/>
          </a:bodyPr>
          <a:lstStyle/>
          <a:p>
            <a:r>
              <a:rPr lang="az-Latn-AZ" dirty="0"/>
              <a:t/>
            </a:r>
            <a:br>
              <a:rPr lang="az-Latn-AZ" dirty="0"/>
            </a:br>
            <a:r>
              <a:rPr lang="az-Latn-AZ" dirty="0" smtClean="0"/>
              <a:t/>
            </a:r>
            <a:br>
              <a:rPr lang="az-Latn-AZ" dirty="0" smtClean="0"/>
            </a:br>
            <a:r>
              <a:rPr lang="az-Latn-AZ" dirty="0"/>
              <a:t/>
            </a:r>
            <a:br>
              <a:rPr lang="az-Latn-AZ" dirty="0"/>
            </a:br>
            <a:r>
              <a:rPr lang="az-Latn-AZ" dirty="0" smtClean="0"/>
              <a:t/>
            </a:r>
            <a:br>
              <a:rPr lang="az-Latn-AZ" dirty="0" smtClean="0"/>
            </a:br>
            <a:r>
              <a:rPr lang="az-Latn-AZ" dirty="0"/>
              <a:t/>
            </a:r>
            <a:br>
              <a:rPr lang="az-Latn-AZ" dirty="0"/>
            </a:br>
            <a:r>
              <a:rPr lang="az-Latn-AZ" dirty="0" smtClean="0"/>
              <a:t/>
            </a:r>
            <a:br>
              <a:rPr lang="az-Latn-AZ" dirty="0" smtClean="0"/>
            </a:br>
            <a:r>
              <a:rPr lang="az-Latn-AZ" dirty="0"/>
              <a:t/>
            </a:r>
            <a:br>
              <a:rPr lang="az-Latn-AZ" dirty="0"/>
            </a:br>
            <a:r>
              <a:rPr lang="az-Latn-AZ" dirty="0" smtClean="0"/>
              <a:t/>
            </a:r>
            <a:br>
              <a:rPr lang="az-Latn-AZ" dirty="0" smtClean="0"/>
            </a:br>
            <a:r>
              <a:rPr lang="az-Latn-AZ" dirty="0"/>
              <a:t/>
            </a:r>
            <a:br>
              <a:rPr lang="az-Latn-AZ" dirty="0"/>
            </a:br>
            <a:r>
              <a:rPr lang="az-Latn-AZ" dirty="0" smtClean="0"/>
              <a:t/>
            </a:r>
            <a:br>
              <a:rPr lang="az-Latn-AZ" dirty="0" smtClean="0"/>
            </a:br>
            <a:r>
              <a:rPr lang="az-Latn-AZ" dirty="0" smtClean="0"/>
              <a:t>Professionallaşmada assosasiyaların rolu</a:t>
            </a:r>
            <a:r>
              <a:rPr lang="de-DE" dirty="0"/>
              <a:t/>
            </a:r>
            <a:br>
              <a:rPr lang="de-DE" dirty="0"/>
            </a:b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az-Latn-AZ" dirty="0" smtClean="0"/>
          </a:p>
          <a:p>
            <a:r>
              <a:rPr lang="az-Latn-AZ" dirty="0" smtClean="0"/>
              <a:t>Beynəlxalq assosasiyalar tərəfindən qəbul olunmuş standartlar</a:t>
            </a:r>
          </a:p>
          <a:p>
            <a:r>
              <a:rPr lang="az-Latn-AZ" dirty="0" smtClean="0"/>
              <a:t>Etik prinsiplərin yazılması, qəbul olunması və tətbiqi</a:t>
            </a:r>
          </a:p>
          <a:p>
            <a:r>
              <a:rPr lang="az-Latn-AZ" dirty="0" smtClean="0"/>
              <a:t>Beynəlxalq səviyyədə əməkdaşlığın dəstəklənməsi və birgə layihələrin icrasına dəstək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27265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z-Latn-AZ" dirty="0" smtClean="0"/>
              <a:t>Professionallaşmada universitetlərin rolu 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az-Latn-AZ" dirty="0" smtClean="0"/>
          </a:p>
          <a:p>
            <a:r>
              <a:rPr lang="az-Latn-AZ" dirty="0" smtClean="0"/>
              <a:t>Təhsilin mərhələləri</a:t>
            </a:r>
          </a:p>
          <a:p>
            <a:r>
              <a:rPr lang="az-Latn-AZ" dirty="0" smtClean="0"/>
              <a:t>Sosial işdə ixtisaslı kadrların hazırlanması</a:t>
            </a:r>
          </a:p>
          <a:p>
            <a:pPr lvl="1">
              <a:buFont typeface="Wingdings" pitchFamily="2" charset="2"/>
              <a:buChar char="Ø"/>
            </a:pPr>
            <a:r>
              <a:rPr lang="az-Latn-AZ" dirty="0" smtClean="0"/>
              <a:t>Sosial işdə min. </a:t>
            </a:r>
            <a:r>
              <a:rPr lang="az-Latn-AZ" dirty="0"/>
              <a:t>b</a:t>
            </a:r>
            <a:r>
              <a:rPr lang="az-Latn-AZ" dirty="0" smtClean="0"/>
              <a:t>akalvr təhsili</a:t>
            </a:r>
          </a:p>
          <a:p>
            <a:r>
              <a:rPr lang="az-Latn-AZ" dirty="0" smtClean="0"/>
              <a:t>Sosial İş təhsilinin keyfiyyətli və standartlara uyğun təşkili</a:t>
            </a:r>
          </a:p>
          <a:p>
            <a:pPr lvl="1">
              <a:buFont typeface="Wingdings" pitchFamily="2" charset="2"/>
              <a:buChar char="Ø"/>
            </a:pPr>
            <a:r>
              <a:rPr lang="az-Latn-AZ" dirty="0" smtClean="0"/>
              <a:t>Beynəlxalq qəbul olunmuş standartlar</a:t>
            </a:r>
          </a:p>
          <a:p>
            <a:pPr lvl="1">
              <a:buFont typeface="Wingdings" pitchFamily="2" charset="2"/>
              <a:buChar char="Ø"/>
            </a:pPr>
            <a:r>
              <a:rPr lang="az-Latn-AZ" dirty="0" smtClean="0"/>
              <a:t>Ölkədə qəbul olunmuş standartlar</a:t>
            </a:r>
          </a:p>
          <a:p>
            <a:pPr marL="514350" indent="-457200"/>
            <a:r>
              <a:rPr lang="de-DE" dirty="0" err="1"/>
              <a:t>Kitabxana</a:t>
            </a:r>
            <a:r>
              <a:rPr lang="de-DE" dirty="0"/>
              <a:t> </a:t>
            </a:r>
            <a:r>
              <a:rPr lang="de-DE" dirty="0" err="1"/>
              <a:t>bazasının</a:t>
            </a:r>
            <a:r>
              <a:rPr lang="de-DE" dirty="0"/>
              <a:t> </a:t>
            </a:r>
            <a:r>
              <a:rPr lang="de-DE" dirty="0" err="1"/>
              <a:t>yaradılması</a:t>
            </a:r>
            <a:r>
              <a:rPr lang="de-DE" dirty="0"/>
              <a:t> </a:t>
            </a:r>
            <a:r>
              <a:rPr lang="de-DE" dirty="0" err="1"/>
              <a:t>və</a:t>
            </a:r>
            <a:r>
              <a:rPr lang="de-DE" dirty="0"/>
              <a:t> </a:t>
            </a:r>
            <a:r>
              <a:rPr lang="de-DE" dirty="0" err="1"/>
              <a:t>elmi</a:t>
            </a:r>
            <a:r>
              <a:rPr lang="de-DE" dirty="0"/>
              <a:t> </a:t>
            </a:r>
            <a:r>
              <a:rPr lang="de-DE" dirty="0" err="1"/>
              <a:t>işlərin</a:t>
            </a:r>
            <a:r>
              <a:rPr lang="de-DE" dirty="0"/>
              <a:t> </a:t>
            </a:r>
            <a:r>
              <a:rPr lang="de-DE" dirty="0" err="1"/>
              <a:t>yazılmasına</a:t>
            </a:r>
            <a:r>
              <a:rPr lang="de-DE" dirty="0"/>
              <a:t> </a:t>
            </a:r>
            <a:r>
              <a:rPr lang="de-DE" dirty="0" err="1"/>
              <a:t>marağın</a:t>
            </a:r>
            <a:r>
              <a:rPr lang="de-DE" dirty="0"/>
              <a:t> </a:t>
            </a:r>
            <a:r>
              <a:rPr lang="de-DE" dirty="0" err="1"/>
              <a:t>artırılması</a:t>
            </a:r>
            <a:endParaRPr lang="de-DE" dirty="0"/>
          </a:p>
          <a:p>
            <a:pPr marL="514350" indent="-457200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31172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z-Latn-AZ" dirty="0" smtClean="0"/>
              <a:t>Sosial İş təhsili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az-Latn-AZ" dirty="0" smtClean="0"/>
          </a:p>
          <a:p>
            <a:r>
              <a:rPr lang="az-Latn-AZ" dirty="0" smtClean="0"/>
              <a:t>Nəzəriyyə və praktika arasında balansın qorunması</a:t>
            </a:r>
          </a:p>
          <a:p>
            <a:pPr lvl="1">
              <a:buFont typeface="Wingdings" pitchFamily="2" charset="2"/>
              <a:buChar char="Ø"/>
            </a:pPr>
            <a:r>
              <a:rPr lang="az-Latn-AZ" dirty="0" smtClean="0"/>
              <a:t>Sahədə çalışan sosial işçilərin universitetlər üçün əhəmiyyəti</a:t>
            </a:r>
          </a:p>
          <a:p>
            <a:pPr marL="514350" indent="-457200"/>
            <a:r>
              <a:rPr lang="az-Latn-AZ" dirty="0" smtClean="0"/>
              <a:t>Nəzəriyyənin tətbiqinə şəraitin yaradılması</a:t>
            </a:r>
          </a:p>
          <a:p>
            <a:pPr lvl="1">
              <a:buFont typeface="Wingdings" pitchFamily="2" charset="2"/>
              <a:buChar char="Ø"/>
            </a:pPr>
            <a:r>
              <a:rPr lang="az-Latn-AZ" dirty="0" smtClean="0"/>
              <a:t>Qazanılmış bilik və bacarıqların, nəzəriyyə və metodların düzgün tətbiqinin aşılanması</a:t>
            </a:r>
          </a:p>
          <a:p>
            <a:pPr lvl="1">
              <a:buFont typeface="Wingdings" pitchFamily="2" charset="2"/>
              <a:buChar char="Ø"/>
            </a:pPr>
            <a:r>
              <a:rPr lang="az-Latn-AZ" dirty="0" smtClean="0"/>
              <a:t>Seminarlar daxilində nəzəriyyələrin tətbiqinin dəyərləndirilməsi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00704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z-Latn-AZ" dirty="0" smtClean="0"/>
              <a:t>Sosial İş təhsili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az-Latn-AZ" dirty="0" smtClean="0"/>
          </a:p>
          <a:p>
            <a:r>
              <a:rPr lang="az-Latn-AZ" dirty="0" smtClean="0"/>
              <a:t>Cirriculanın beynəlxalq tələblərə uyğun təşkili və inkişaf etdirilməsi</a:t>
            </a:r>
          </a:p>
          <a:p>
            <a:pPr lvl="1">
              <a:buFont typeface="Wingdings" pitchFamily="2" charset="2"/>
              <a:buChar char="Ø"/>
            </a:pPr>
            <a:r>
              <a:rPr lang="az-Latn-AZ" dirty="0" smtClean="0"/>
              <a:t>Təhsil müddətində </a:t>
            </a:r>
            <a:r>
              <a:rPr lang="de-DE" dirty="0" smtClean="0"/>
              <a:t>„</a:t>
            </a:r>
            <a:r>
              <a:rPr lang="az-Latn-AZ" dirty="0" smtClean="0"/>
              <a:t>məcburi</a:t>
            </a:r>
            <a:r>
              <a:rPr lang="de-DE" dirty="0" smtClean="0"/>
              <a:t>“ </a:t>
            </a:r>
            <a:r>
              <a:rPr lang="az-Latn-AZ" dirty="0" smtClean="0"/>
              <a:t>fənnlərlə yanaşı </a:t>
            </a:r>
            <a:r>
              <a:rPr lang="de-DE" dirty="0" smtClean="0"/>
              <a:t>„</a:t>
            </a:r>
            <a:r>
              <a:rPr lang="az-Latn-AZ" dirty="0" smtClean="0"/>
              <a:t>seçim</a:t>
            </a:r>
            <a:r>
              <a:rPr lang="de-DE" dirty="0" smtClean="0"/>
              <a:t>“</a:t>
            </a:r>
            <a:r>
              <a:rPr lang="az-Latn-AZ" dirty="0" smtClean="0"/>
              <a:t> fənnlərin təklif olunması</a:t>
            </a:r>
          </a:p>
          <a:p>
            <a:pPr lvl="1">
              <a:buFont typeface="Wingdings" pitchFamily="2" charset="2"/>
              <a:buChar char="Ø"/>
            </a:pPr>
            <a:r>
              <a:rPr lang="de-DE" dirty="0" smtClean="0"/>
              <a:t>„</a:t>
            </a:r>
            <a:r>
              <a:rPr lang="az-Latn-AZ" dirty="0" err="1" smtClean="0"/>
              <a:t>S</a:t>
            </a:r>
            <a:r>
              <a:rPr lang="de-DE" dirty="0" err="1" smtClean="0"/>
              <a:t>eçim</a:t>
            </a:r>
            <a:r>
              <a:rPr lang="de-DE" dirty="0"/>
              <a:t>“ </a:t>
            </a:r>
            <a:r>
              <a:rPr lang="de-DE" dirty="0" err="1" smtClean="0"/>
              <a:t>fənnlərin</a:t>
            </a:r>
            <a:r>
              <a:rPr lang="az-Latn-AZ" dirty="0" smtClean="0"/>
              <a:t> ixtisaslaşmada əhəmiyyəti</a:t>
            </a:r>
          </a:p>
          <a:p>
            <a:pPr lvl="1">
              <a:buFont typeface="Wingdings" pitchFamily="2" charset="2"/>
              <a:buChar char="Ø"/>
            </a:pPr>
            <a:r>
              <a:rPr lang="az-Latn-AZ" dirty="0" smtClean="0"/>
              <a:t> İlkin proyektlərin inkişaf etdirilməsinə dəstək</a:t>
            </a:r>
          </a:p>
          <a:p>
            <a:pPr lvl="2">
              <a:buFont typeface="Wingdings" pitchFamily="2" charset="2"/>
              <a:buChar char="Ø"/>
            </a:pPr>
            <a:r>
              <a:rPr lang="az-Latn-AZ" dirty="0" smtClean="0"/>
              <a:t>Proyektlərin kiçik elmi tədqiqat kimi dəyərləndirilməsi və elmi rəhbərin dəstəyinin təmini</a:t>
            </a:r>
          </a:p>
          <a:p>
            <a:pPr marL="971550" lvl="1" indent="-457200">
              <a:buFont typeface="Wingdings" pitchFamily="2" charset="2"/>
              <a:buChar char="Ø"/>
            </a:pPr>
            <a:r>
              <a:rPr lang="az-Latn-AZ" dirty="0" smtClean="0"/>
              <a:t>Təhsildə təcrübənin təşkili</a:t>
            </a:r>
          </a:p>
        </p:txBody>
      </p:sp>
    </p:spTree>
    <p:extLst>
      <p:ext uri="{BB962C8B-B14F-4D97-AF65-F5344CB8AC3E}">
        <p14:creationId xmlns:p14="http://schemas.microsoft.com/office/powerpoint/2010/main" val="715401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z-Latn-AZ" dirty="0" smtClean="0"/>
              <a:t>Sosial İşdə təcrübə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az-Latn-AZ" dirty="0" smtClean="0"/>
          </a:p>
          <a:p>
            <a:r>
              <a:rPr lang="az-Latn-AZ" dirty="0" smtClean="0"/>
              <a:t>Təcrübənin düzgün vaxtda təklif olunması</a:t>
            </a:r>
          </a:p>
          <a:p>
            <a:r>
              <a:rPr lang="az-Latn-AZ" dirty="0" smtClean="0"/>
              <a:t>Təcrübədən öncə tələbələr tərəfindən etik prinsiplərin mənimsənilməsinə diqqət yetirmək</a:t>
            </a:r>
          </a:p>
          <a:p>
            <a:r>
              <a:rPr lang="az-Latn-AZ" dirty="0" smtClean="0"/>
              <a:t>Təcrübədən öncə tələbələrə sosial işin müxtəlif sahələrin haqqında geniş məlumatın verilməsi</a:t>
            </a:r>
          </a:p>
          <a:p>
            <a:r>
              <a:rPr lang="az-Latn-AZ" dirty="0" smtClean="0"/>
              <a:t>Sosial işin fərqi sahələrində təcrübə imkanları </a:t>
            </a:r>
          </a:p>
          <a:p>
            <a:r>
              <a:rPr lang="az-Latn-AZ" dirty="0" smtClean="0"/>
              <a:t>Sərbəst seçimin təmin olunması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73704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z-Latn-AZ" dirty="0" smtClean="0"/>
              <a:t>Elmi işlərin yazılması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az-Latn-AZ" dirty="0" smtClean="0"/>
          </a:p>
          <a:p>
            <a:r>
              <a:rPr lang="az-Latn-AZ" dirty="0" smtClean="0"/>
              <a:t>Tələbələrə ilk semestrlərdə elmi işin yazılma metodikasının aşılanması</a:t>
            </a:r>
          </a:p>
          <a:p>
            <a:r>
              <a:rPr lang="az-Latn-AZ" dirty="0" smtClean="0"/>
              <a:t>Yazılan elmi işlərin Sosial İş elmi üçün əhəmiyyəti</a:t>
            </a:r>
          </a:p>
          <a:p>
            <a:r>
              <a:rPr lang="az-Latn-AZ" dirty="0" smtClean="0"/>
              <a:t>Praktik bacarıqlarla yanaşı elmi yazı bacarıqlarının aşılanması</a:t>
            </a:r>
          </a:p>
          <a:p>
            <a:r>
              <a:rPr lang="az-Latn-AZ" dirty="0" smtClean="0"/>
              <a:t>Universitetin Sosial İş elminin inkişafındakı rolu</a:t>
            </a:r>
          </a:p>
          <a:p>
            <a:pPr lvl="1">
              <a:buFont typeface="Wingdings" pitchFamily="2" charset="2"/>
              <a:buChar char="Ø"/>
            </a:pPr>
            <a:r>
              <a:rPr lang="az-Latn-AZ" dirty="0" smtClean="0"/>
              <a:t>Magistr təhsilində ixtisaslaşmanın tətbiqi</a:t>
            </a:r>
          </a:p>
          <a:p>
            <a:pPr lvl="1">
              <a:buFont typeface="Wingdings" pitchFamily="2" charset="2"/>
              <a:buChar char="Ø"/>
            </a:pPr>
            <a:r>
              <a:rPr lang="az-Latn-AZ" dirty="0" smtClean="0"/>
              <a:t>Doktorantura təhsilinin təklifi və dəstəklənməsi</a:t>
            </a:r>
          </a:p>
          <a:p>
            <a:pPr lvl="1">
              <a:buFont typeface="Wingdings" pitchFamily="2" charset="2"/>
              <a:buChar char="Ø"/>
            </a:pPr>
            <a:r>
              <a:rPr lang="az-Latn-AZ" dirty="0" smtClean="0"/>
              <a:t>Sosial İşdə Doktoranturanun elmin inkişafında əhəmiyyəti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81341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ctylos">
  <a:themeElements>
    <a:clrScheme name="Dactylos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Dactylos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Dactylos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0</TotalTime>
  <Words>763</Words>
  <Application>Microsoft Office PowerPoint</Application>
  <PresentationFormat>Bildschirmpräsentation (4:3)</PresentationFormat>
  <Paragraphs>150</Paragraphs>
  <Slides>11</Slides>
  <Notes>4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11</vt:i4>
      </vt:variant>
    </vt:vector>
  </HeadingPairs>
  <TitlesOfParts>
    <vt:vector size="12" baseType="lpstr">
      <vt:lpstr>Dactylos</vt:lpstr>
      <vt:lpstr>Sosial İşin professionallaşmasında universitetlərin rolu</vt:lpstr>
      <vt:lpstr>Təqdimatın məzmunu</vt:lpstr>
      <vt:lpstr>Professionallaşma</vt:lpstr>
      <vt:lpstr>          Professionallaşmada assosasiyaların rolu </vt:lpstr>
      <vt:lpstr>Professionallaşmada universitetlərin rolu </vt:lpstr>
      <vt:lpstr>Sosial İş təhsili</vt:lpstr>
      <vt:lpstr>Sosial İş təhsili</vt:lpstr>
      <vt:lpstr>Sosial İşdə təcrübə</vt:lpstr>
      <vt:lpstr>Elmi işlərin yazılması</vt:lpstr>
      <vt:lpstr>Sosial İşdə tədqiqat</vt:lpstr>
      <vt:lpstr>Universitetlərdə Sosial İş təhsili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Sosial İşin professionallaşmasında universitetlərin rolu</dc:title>
  <dc:creator>Rana</dc:creator>
  <cp:lastModifiedBy>Rana</cp:lastModifiedBy>
  <cp:revision>14</cp:revision>
  <dcterms:created xsi:type="dcterms:W3CDTF">2018-04-25T20:52:21Z</dcterms:created>
  <dcterms:modified xsi:type="dcterms:W3CDTF">2018-04-25T23:08:04Z</dcterms:modified>
</cp:coreProperties>
</file>