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805" autoAdjust="0"/>
  </p:normalViewPr>
  <p:slideViewPr>
    <p:cSldViewPr>
      <p:cViewPr varScale="1">
        <p:scale>
          <a:sx n="50" d="100"/>
          <a:sy n="50" d="100"/>
        </p:scale>
        <p:origin x="-19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80C09-38CA-41B3-ACE8-91A8EF0365A8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68040-0F46-4ACD-B15E-83950EE63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71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 der anglo-amerikanischen Theorietradition gibt</a:t>
            </a:r>
          </a:p>
          <a:p>
            <a:r>
              <a:rPr lang="de-DE" dirty="0" smtClean="0"/>
              <a:t>es verschiedene Versuche, Professionalisierung als</a:t>
            </a:r>
          </a:p>
          <a:p>
            <a:r>
              <a:rPr lang="de-DE" dirty="0" smtClean="0"/>
              <a:t>Prozess zu erfassen und empirisch zu belegen. </a:t>
            </a:r>
            <a:r>
              <a:rPr lang="de-DE" dirty="0" err="1" smtClean="0"/>
              <a:t>Wilensky</a:t>
            </a:r>
            <a:endParaRPr lang="de-DE" dirty="0" smtClean="0"/>
          </a:p>
          <a:p>
            <a:r>
              <a:rPr lang="de-DE" dirty="0" smtClean="0"/>
              <a:t>(1964) beschrieb ein Phasenmodell der Professionalisierung:</a:t>
            </a:r>
          </a:p>
          <a:p>
            <a:r>
              <a:rPr lang="de-DE" dirty="0" smtClean="0"/>
              <a:t>(1) ein Job wird Vollzeittätigkeit</a:t>
            </a:r>
          </a:p>
          <a:p>
            <a:r>
              <a:rPr lang="de-DE" dirty="0" smtClean="0"/>
              <a:t>(2) es gibt eine Ausbildungsstätte</a:t>
            </a:r>
          </a:p>
          <a:p>
            <a:r>
              <a:rPr lang="de-DE" dirty="0" smtClean="0"/>
              <a:t>(3) es gibt einen Studiengang</a:t>
            </a:r>
          </a:p>
          <a:p>
            <a:r>
              <a:rPr lang="de-DE" dirty="0" smtClean="0"/>
              <a:t>(4) ein lokaler Berufsverband entsteht</a:t>
            </a:r>
          </a:p>
          <a:p>
            <a:r>
              <a:rPr lang="de-DE" dirty="0" smtClean="0"/>
              <a:t>(5) ein nationaler Berufsverband wird gegründet</a:t>
            </a:r>
          </a:p>
          <a:p>
            <a:r>
              <a:rPr lang="de-DE" dirty="0" smtClean="0"/>
              <a:t>(6) die staatliche Anerkennung folgt</a:t>
            </a:r>
          </a:p>
          <a:p>
            <a:r>
              <a:rPr lang="de-DE" dirty="0" smtClean="0"/>
              <a:t>(7) ein berufsethischer Kodex kommt auf.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68040-0F46-4ACD-B15E-83950EE638E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77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 häufigste und unterste Ausbildungslevel für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SozialarbeiterInnen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ist in allen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Mitgliedsländern derzeit der 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Bachelor- Abschluss.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Strukturen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 Rückverweise - die Kompetenzen und die Rolle die Sozialarbeit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betreffend - müssen klarer definiert und abgeschätzt werden können: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 der Bedarf für ein Profil für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SozialarbeiterInnen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immer dringender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verspürt wird, wird es immer wichtiger, die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StudentInnen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darauf vor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zubereiten, dass sie sich als Person, als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BürgerInnen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 zukünftige Mit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</a:p>
          <a:p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glieder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einer ganz spezifischen professionellen Gruppe ansehen (Fragen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 professionellen Identität, jeweils der Kultur, dem historischen und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politischen Kontext und der Region zugeordnet)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 ist ebenso wichtig, die Studenten vorzubereiten auf den „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Markt“be</a:t>
            </a: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darf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(und die Sachzwänge bei den Angeboten an sozialen Diensten) als auch,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Bedürfnisse der Serviceuser (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KlientInnen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wahrzunehmen und die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Menschenrechte (indem historische und kulturelle Paradigmen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aufge</a:t>
            </a: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griffen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 den neuen Herausforderungen angeglichen werden)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68040-0F46-4ACD-B15E-83950EE638E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370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 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zwischen theoretischem Können und der Praxiserfahrung: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Balance ist für die professionelle Entwicklung eines Sozialarbeiters in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 Praxis besonders relevant. Es ist für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StudentInnen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sehr wichtig, bei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des,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Praxis mit Theorie zu verbinden, um ihre Praxiserfahrung zu entwickeln als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auch die Theorie mit der Praxis zu verknüpfen, um ihr kritische Denken, die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Theorie betreffend, zu schulen.</a:t>
            </a:r>
            <a:endParaRPr lang="az-Latn-A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az-Latn-A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Integration und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Operationalisierung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des Wissens 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Dieser Gegenstand wurde als eines der wichtigsten Themen im</a:t>
            </a:r>
            <a:r>
              <a:rPr lang="az-Latn-A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Ausbildungsprozess für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SozialarbeiterInnen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angesehen; Studenten müssen</a:t>
            </a:r>
            <a:r>
              <a:rPr lang="az-Latn-A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 Kontext ihrer akademischen Übungen theoretisches Wissen,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Methoden,Fertigkeiten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 ethisches Verhalten anwenden können.</a:t>
            </a:r>
          </a:p>
          <a:p>
            <a:r>
              <a:rPr lang="az-Latn-A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Dieser Aspekt erfordert aber von den Lehrern ganz spezifische</a:t>
            </a:r>
            <a:r>
              <a:rPr lang="az-Latn-A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Kompetenzen, um pädagogische Methodik, die auf wichtige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GegenStände</a:t>
            </a:r>
            <a:r>
              <a:rPr lang="az-Latn-A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fokusiert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ist, so auswählen, dass die Erfahrungen der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StudentInnen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 ihre</a:t>
            </a:r>
            <a:r>
              <a:rPr lang="az-Latn-A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persönlichen Präferenzen als künftige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Professionisten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integriert werden</a:t>
            </a:r>
            <a:r>
              <a:rPr lang="az-Latn-A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können.</a:t>
            </a:r>
          </a:p>
          <a:p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68040-0F46-4ACD-B15E-83950EE638E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59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68040-0F46-4ACD-B15E-83950EE638E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290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z-Latn-AZ" dirty="0" smtClean="0"/>
              <a:t>Rana Huseynova</a:t>
            </a:r>
          </a:p>
          <a:p>
            <a:r>
              <a:rPr lang="az-Latn-AZ" dirty="0" smtClean="0"/>
              <a:t>26.04.2018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Sosial</a:t>
            </a:r>
            <a:r>
              <a:rPr lang="de-DE" dirty="0" smtClean="0"/>
              <a:t> </a:t>
            </a:r>
            <a:r>
              <a:rPr lang="az-Latn-AZ" dirty="0" smtClean="0"/>
              <a:t>İşin professionallaşmasında universitetlərin rolu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880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Sosial</a:t>
            </a:r>
            <a:r>
              <a:rPr lang="de-DE" dirty="0" smtClean="0"/>
              <a:t> </a:t>
            </a:r>
            <a:r>
              <a:rPr lang="az-Latn-AZ" dirty="0" smtClean="0"/>
              <a:t>İşdə tədqiqat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z-Latn-AZ" dirty="0" smtClean="0"/>
              <a:t>Sosial İş tətbiqi yönümlü ixtisasdır?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Bakalvr və master təhsilli məzunların üstünlüyü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Sosial İşdə tədqiqatın azlığı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Sosial İşdə doktorantura təhsilinin artması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/>
              <a:t>Sosial iş </a:t>
            </a:r>
            <a:r>
              <a:rPr lang="de-DE" dirty="0"/>
              <a:t>„</a:t>
            </a:r>
            <a:r>
              <a:rPr lang="az-Latn-AZ" dirty="0"/>
              <a:t>interdisciplinary</a:t>
            </a:r>
            <a:r>
              <a:rPr lang="de-DE" dirty="0"/>
              <a:t>“ </a:t>
            </a:r>
            <a:r>
              <a:rPr lang="de-DE" dirty="0" err="1"/>
              <a:t>ixti</a:t>
            </a:r>
            <a:r>
              <a:rPr lang="en-US" dirty="0" err="1"/>
              <a:t>sas</a:t>
            </a:r>
            <a:r>
              <a:rPr lang="az-Latn-AZ" dirty="0"/>
              <a:t> kimi</a:t>
            </a:r>
          </a:p>
          <a:p>
            <a:pPr marL="320040" lvl="1" indent="0">
              <a:buNone/>
            </a:pPr>
            <a:endParaRPr lang="az-Latn-AZ" dirty="0"/>
          </a:p>
          <a:p>
            <a:pPr marL="502920" indent="-457200"/>
            <a:r>
              <a:rPr lang="az-Latn-AZ" dirty="0" smtClean="0"/>
              <a:t>Gələcək üçün məqsəd</a:t>
            </a:r>
            <a:endParaRPr lang="az-Latn-AZ" dirty="0"/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Daha çox doktorantura proqramlarının təklifi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Elmi işlərin praktikaya tətbiqi üçün proyektlərin davam etdirilməsi</a:t>
            </a:r>
            <a:endParaRPr lang="az-Latn-AZ" dirty="0" smtClean="0"/>
          </a:p>
        </p:txBody>
      </p:sp>
    </p:spTree>
    <p:extLst>
      <p:ext uri="{BB962C8B-B14F-4D97-AF65-F5344CB8AC3E}">
        <p14:creationId xmlns:p14="http://schemas.microsoft.com/office/powerpoint/2010/main" val="141940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Universitetlərdə Sosial İş təhsili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z-Latn-AZ" dirty="0" smtClean="0"/>
          </a:p>
          <a:p>
            <a:r>
              <a:rPr lang="az-Latn-AZ" dirty="0"/>
              <a:t>İ</a:t>
            </a:r>
            <a:r>
              <a:rPr lang="az-Latn-AZ" dirty="0" smtClean="0"/>
              <a:t>nnovativ və effektiv</a:t>
            </a:r>
          </a:p>
          <a:p>
            <a:r>
              <a:rPr lang="az-Latn-AZ" dirty="0" smtClean="0"/>
              <a:t>Tələblərə cavab verən</a:t>
            </a:r>
          </a:p>
          <a:p>
            <a:r>
              <a:rPr lang="az-Latn-AZ" dirty="0" smtClean="0"/>
              <a:t>Nəzəriyyə və praktikanın balansını qorumuş</a:t>
            </a:r>
          </a:p>
          <a:p>
            <a:r>
              <a:rPr lang="az-Latn-AZ" dirty="0" smtClean="0"/>
              <a:t>Təcrübəni faydalı təşkil etmiş</a:t>
            </a:r>
          </a:p>
          <a:p>
            <a:r>
              <a:rPr lang="az-Latn-AZ" dirty="0" smtClean="0"/>
              <a:t>Universitetdaxili tələbə-müəllim proyektlərini dəstəkləyən</a:t>
            </a:r>
          </a:p>
          <a:p>
            <a:r>
              <a:rPr lang="az-Latn-AZ" dirty="0" smtClean="0"/>
              <a:t>Təhsildə davamlı inkişafa önəm verən</a:t>
            </a:r>
          </a:p>
          <a:p>
            <a:r>
              <a:rPr lang="az-Latn-AZ" dirty="0" smtClean="0"/>
              <a:t>Sosial İşin elm kimi inkişafına şərait yaradan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558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Təqdimatın məzmunu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z-Latn-AZ" dirty="0" smtClean="0"/>
          </a:p>
          <a:p>
            <a:endParaRPr lang="az-Latn-AZ" dirty="0"/>
          </a:p>
          <a:p>
            <a:r>
              <a:rPr lang="az-Latn-AZ" dirty="0" smtClean="0"/>
              <a:t>Professionallaşma</a:t>
            </a:r>
          </a:p>
          <a:p>
            <a:r>
              <a:rPr lang="az-Latn-AZ" dirty="0" smtClean="0"/>
              <a:t>Professionallaşmada assosasiyaların əhəmiyyəti</a:t>
            </a:r>
          </a:p>
          <a:p>
            <a:r>
              <a:rPr lang="az-Latn-AZ" dirty="0" smtClean="0"/>
              <a:t>Professionallaşmada universitetlərin əhəmiyyəti</a:t>
            </a:r>
          </a:p>
          <a:p>
            <a:r>
              <a:rPr lang="az-Latn-AZ" dirty="0" smtClean="0"/>
              <a:t>Sosial İş təhsili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0798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Professionallaşma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z-Latn-AZ" dirty="0" smtClean="0"/>
          </a:p>
          <a:p>
            <a:r>
              <a:rPr lang="az-Latn-AZ" dirty="0" smtClean="0"/>
              <a:t>Peşədə </a:t>
            </a:r>
            <a:r>
              <a:rPr lang="az-Latn-AZ" dirty="0"/>
              <a:t>professionallaşma</a:t>
            </a:r>
          </a:p>
          <a:p>
            <a:r>
              <a:rPr lang="az-Latn-AZ" dirty="0" smtClean="0"/>
              <a:t>Professional Sosial İş</a:t>
            </a:r>
          </a:p>
          <a:p>
            <a:r>
              <a:rPr lang="az-Latn-AZ" dirty="0" smtClean="0"/>
              <a:t>Sosial İşin professionallaşmasında 2 istiqamət: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Anglo-amerikan istiqaməti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Avropa istiqaməti</a:t>
            </a:r>
          </a:p>
          <a:p>
            <a:pPr marL="514350" indent="-457200"/>
            <a:r>
              <a:rPr lang="az-Latn-AZ" dirty="0" smtClean="0"/>
              <a:t>Professionallaşma mərhələsində assosasiya və universitetlərin rolu </a:t>
            </a:r>
          </a:p>
          <a:p>
            <a:endParaRPr lang="az-Latn-AZ" dirty="0"/>
          </a:p>
          <a:p>
            <a:pPr marL="457200" lvl="1" indent="0">
              <a:buNone/>
            </a:pPr>
            <a:endParaRPr lang="az-Latn-AZ" dirty="0" smtClean="0"/>
          </a:p>
        </p:txBody>
      </p:sp>
    </p:spTree>
    <p:extLst>
      <p:ext uri="{BB962C8B-B14F-4D97-AF65-F5344CB8AC3E}">
        <p14:creationId xmlns:p14="http://schemas.microsoft.com/office/powerpoint/2010/main" val="196146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138138"/>
          </a:xfrm>
        </p:spPr>
        <p:txBody>
          <a:bodyPr>
            <a:normAutofit fontScale="90000"/>
          </a:bodyPr>
          <a:lstStyle/>
          <a:p>
            <a:r>
              <a:rPr lang="az-Latn-AZ" dirty="0"/>
              <a:t/>
            </a:r>
            <a:br>
              <a:rPr lang="az-Latn-AZ" dirty="0"/>
            </a:br>
            <a:r>
              <a:rPr lang="az-Latn-AZ" dirty="0" smtClean="0"/>
              <a:t/>
            </a:r>
            <a:br>
              <a:rPr lang="az-Latn-AZ" dirty="0" smtClean="0"/>
            </a:br>
            <a:r>
              <a:rPr lang="az-Latn-AZ" dirty="0"/>
              <a:t/>
            </a:r>
            <a:br>
              <a:rPr lang="az-Latn-AZ" dirty="0"/>
            </a:br>
            <a:r>
              <a:rPr lang="az-Latn-AZ" dirty="0" smtClean="0"/>
              <a:t/>
            </a:r>
            <a:br>
              <a:rPr lang="az-Latn-AZ" dirty="0" smtClean="0"/>
            </a:br>
            <a:r>
              <a:rPr lang="az-Latn-AZ" dirty="0"/>
              <a:t/>
            </a:r>
            <a:br>
              <a:rPr lang="az-Latn-AZ" dirty="0"/>
            </a:br>
            <a:r>
              <a:rPr lang="az-Latn-AZ" dirty="0" smtClean="0"/>
              <a:t/>
            </a:r>
            <a:br>
              <a:rPr lang="az-Latn-AZ" dirty="0" smtClean="0"/>
            </a:br>
            <a:r>
              <a:rPr lang="az-Latn-AZ" dirty="0"/>
              <a:t/>
            </a:r>
            <a:br>
              <a:rPr lang="az-Latn-AZ" dirty="0"/>
            </a:br>
            <a:r>
              <a:rPr lang="az-Latn-AZ" dirty="0" smtClean="0"/>
              <a:t/>
            </a:r>
            <a:br>
              <a:rPr lang="az-Latn-AZ" dirty="0" smtClean="0"/>
            </a:br>
            <a:r>
              <a:rPr lang="az-Latn-AZ" dirty="0"/>
              <a:t/>
            </a:r>
            <a:br>
              <a:rPr lang="az-Latn-AZ" dirty="0"/>
            </a:br>
            <a:r>
              <a:rPr lang="az-Latn-AZ" dirty="0" smtClean="0"/>
              <a:t/>
            </a:r>
            <a:br>
              <a:rPr lang="az-Latn-AZ" dirty="0" smtClean="0"/>
            </a:br>
            <a:r>
              <a:rPr lang="az-Latn-AZ" dirty="0" smtClean="0"/>
              <a:t>Professionallaşmada assosasiyaların rolu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z-Latn-AZ" dirty="0" smtClean="0"/>
          </a:p>
          <a:p>
            <a:r>
              <a:rPr lang="az-Latn-AZ" dirty="0" smtClean="0"/>
              <a:t>Beynəlxalq assosasiyalar tərəfindən qəbul olunmuş standartlar</a:t>
            </a:r>
          </a:p>
          <a:p>
            <a:r>
              <a:rPr lang="az-Latn-AZ" dirty="0" smtClean="0"/>
              <a:t>Etik prinsiplərin yazılması, qəbul olunması və tətbiqi</a:t>
            </a:r>
          </a:p>
          <a:p>
            <a:r>
              <a:rPr lang="az-Latn-AZ" dirty="0" smtClean="0"/>
              <a:t>Beynəlxalq səviyyədə əməkdaşlığın dəstəklənməsi və birgə layihələrin icrasına dəstək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726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Latn-AZ" dirty="0" smtClean="0"/>
              <a:t>Professionallaşmada universitetlərin rolu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z-Latn-AZ" dirty="0" smtClean="0"/>
          </a:p>
          <a:p>
            <a:r>
              <a:rPr lang="az-Latn-AZ" dirty="0" smtClean="0"/>
              <a:t>Təhsilin mərhələləri</a:t>
            </a:r>
          </a:p>
          <a:p>
            <a:r>
              <a:rPr lang="az-Latn-AZ" dirty="0" smtClean="0"/>
              <a:t>Sosial işdə ixtisaslı kadrların hazırlanması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Sosial işdə min. </a:t>
            </a:r>
            <a:r>
              <a:rPr lang="az-Latn-AZ" dirty="0"/>
              <a:t>b</a:t>
            </a:r>
            <a:r>
              <a:rPr lang="az-Latn-AZ" dirty="0" smtClean="0"/>
              <a:t>akalvr təhsili</a:t>
            </a:r>
          </a:p>
          <a:p>
            <a:r>
              <a:rPr lang="az-Latn-AZ" dirty="0" smtClean="0"/>
              <a:t>Sosial İş təhsilinin keyfiyyətli və standartlara uyğun təşkili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Beynəlxalq qəbul olunmuş standartlar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Ölkədə qəbul olunmuş standartlar</a:t>
            </a:r>
          </a:p>
          <a:p>
            <a:pPr marL="514350" indent="-457200"/>
            <a:r>
              <a:rPr lang="de-DE" dirty="0" err="1"/>
              <a:t>Kitabxana</a:t>
            </a:r>
            <a:r>
              <a:rPr lang="de-DE" dirty="0"/>
              <a:t> </a:t>
            </a:r>
            <a:r>
              <a:rPr lang="de-DE" dirty="0" err="1"/>
              <a:t>bazasının</a:t>
            </a:r>
            <a:r>
              <a:rPr lang="de-DE" dirty="0"/>
              <a:t> </a:t>
            </a:r>
            <a:r>
              <a:rPr lang="de-DE" dirty="0" err="1"/>
              <a:t>yaradılması</a:t>
            </a:r>
            <a:r>
              <a:rPr lang="de-DE" dirty="0"/>
              <a:t> </a:t>
            </a:r>
            <a:r>
              <a:rPr lang="de-DE" dirty="0" err="1"/>
              <a:t>və</a:t>
            </a:r>
            <a:r>
              <a:rPr lang="de-DE" dirty="0"/>
              <a:t> </a:t>
            </a:r>
            <a:r>
              <a:rPr lang="de-DE" dirty="0" err="1"/>
              <a:t>elmi</a:t>
            </a:r>
            <a:r>
              <a:rPr lang="de-DE" dirty="0"/>
              <a:t> </a:t>
            </a:r>
            <a:r>
              <a:rPr lang="de-DE" dirty="0" err="1"/>
              <a:t>işlərin</a:t>
            </a:r>
            <a:r>
              <a:rPr lang="de-DE" dirty="0"/>
              <a:t> </a:t>
            </a:r>
            <a:r>
              <a:rPr lang="de-DE" dirty="0" err="1"/>
              <a:t>yazılmasına</a:t>
            </a:r>
            <a:r>
              <a:rPr lang="de-DE" dirty="0"/>
              <a:t> </a:t>
            </a:r>
            <a:r>
              <a:rPr lang="de-DE" dirty="0" err="1"/>
              <a:t>marağın</a:t>
            </a:r>
            <a:r>
              <a:rPr lang="de-DE" dirty="0"/>
              <a:t> </a:t>
            </a:r>
            <a:r>
              <a:rPr lang="de-DE" dirty="0" err="1"/>
              <a:t>artırılması</a:t>
            </a:r>
            <a:endParaRPr lang="de-DE" dirty="0"/>
          </a:p>
          <a:p>
            <a:pPr marL="514350" indent="-45720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117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Sosial İş təhsili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z-Latn-AZ" dirty="0" smtClean="0"/>
          </a:p>
          <a:p>
            <a:r>
              <a:rPr lang="az-Latn-AZ" dirty="0" smtClean="0"/>
              <a:t>Nəzəriyyə və praktika arasında balansın qorunması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Sahədə çalışan sosial işçilərin universitetlər üçün əhəmiyyəti</a:t>
            </a:r>
          </a:p>
          <a:p>
            <a:pPr marL="514350" indent="-457200"/>
            <a:r>
              <a:rPr lang="az-Latn-AZ" dirty="0" smtClean="0"/>
              <a:t>Nəzəriyyənin tətbiqinə şəraitin yaradılması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Qazanılmış bilik və bacarıqların, nəzəriyyə və metodların düzgün tətbiqinin aşılanması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Seminarlar daxilində nəzəriyyələrin tətbiqinin dəyərləndirilməsi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070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Sosial İş təhsili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z-Latn-AZ" dirty="0" smtClean="0"/>
          </a:p>
          <a:p>
            <a:r>
              <a:rPr lang="az-Latn-AZ" dirty="0" smtClean="0"/>
              <a:t>Cirriculanın beynəlxalq tələblərə uyğun təşkili və inkişaf etdirilməsi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Təhsil müddətində </a:t>
            </a:r>
            <a:r>
              <a:rPr lang="de-DE" dirty="0" smtClean="0"/>
              <a:t>„</a:t>
            </a:r>
            <a:r>
              <a:rPr lang="az-Latn-AZ" dirty="0" smtClean="0"/>
              <a:t>məcburi</a:t>
            </a:r>
            <a:r>
              <a:rPr lang="de-DE" dirty="0" smtClean="0"/>
              <a:t>“ </a:t>
            </a:r>
            <a:r>
              <a:rPr lang="az-Latn-AZ" dirty="0" smtClean="0"/>
              <a:t>fənnlərlə yanaşı </a:t>
            </a:r>
            <a:r>
              <a:rPr lang="de-DE" dirty="0" smtClean="0"/>
              <a:t>„</a:t>
            </a:r>
            <a:r>
              <a:rPr lang="az-Latn-AZ" dirty="0" smtClean="0"/>
              <a:t>seçim</a:t>
            </a:r>
            <a:r>
              <a:rPr lang="de-DE" dirty="0" smtClean="0"/>
              <a:t>“</a:t>
            </a:r>
            <a:r>
              <a:rPr lang="az-Latn-AZ" dirty="0" smtClean="0"/>
              <a:t> fənnlərin təklif olunması</a:t>
            </a:r>
          </a:p>
          <a:p>
            <a:pPr lvl="1">
              <a:buFont typeface="Wingdings" pitchFamily="2" charset="2"/>
              <a:buChar char="Ø"/>
            </a:pPr>
            <a:r>
              <a:rPr lang="de-DE" dirty="0" smtClean="0"/>
              <a:t>„</a:t>
            </a:r>
            <a:r>
              <a:rPr lang="az-Latn-AZ" dirty="0" err="1" smtClean="0"/>
              <a:t>S</a:t>
            </a:r>
            <a:r>
              <a:rPr lang="de-DE" dirty="0" err="1" smtClean="0"/>
              <a:t>eçim</a:t>
            </a:r>
            <a:r>
              <a:rPr lang="de-DE" dirty="0"/>
              <a:t>“ </a:t>
            </a:r>
            <a:r>
              <a:rPr lang="de-DE" dirty="0" err="1" smtClean="0"/>
              <a:t>fənnlərin</a:t>
            </a:r>
            <a:r>
              <a:rPr lang="az-Latn-AZ" dirty="0" smtClean="0"/>
              <a:t> ixtisaslaşmada əhəmiyyəti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 İlkin proyektlərin inkişaf etdirilməsinə dəstək</a:t>
            </a:r>
          </a:p>
          <a:p>
            <a:pPr lvl="2">
              <a:buFont typeface="Wingdings" pitchFamily="2" charset="2"/>
              <a:buChar char="Ø"/>
            </a:pPr>
            <a:r>
              <a:rPr lang="az-Latn-AZ" dirty="0" smtClean="0"/>
              <a:t>Proyektlərin kiçik elmi tədqiqat kimi dəyərləndirilməsi və elmi rəhbərin dəstəyinin təmini</a:t>
            </a:r>
          </a:p>
          <a:p>
            <a:pPr marL="971550" lvl="1" indent="-457200">
              <a:buFont typeface="Wingdings" pitchFamily="2" charset="2"/>
              <a:buChar char="Ø"/>
            </a:pPr>
            <a:r>
              <a:rPr lang="az-Latn-AZ" dirty="0" smtClean="0"/>
              <a:t>Təhsildə təcrübənin təşkili</a:t>
            </a:r>
          </a:p>
        </p:txBody>
      </p:sp>
    </p:spTree>
    <p:extLst>
      <p:ext uri="{BB962C8B-B14F-4D97-AF65-F5344CB8AC3E}">
        <p14:creationId xmlns:p14="http://schemas.microsoft.com/office/powerpoint/2010/main" val="71540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Sosial İşdə təcrübə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az-Latn-AZ" dirty="0" smtClean="0"/>
          </a:p>
          <a:p>
            <a:r>
              <a:rPr lang="az-Latn-AZ" dirty="0" smtClean="0"/>
              <a:t>Təcrübənin düzgün vaxtda təklif olunması</a:t>
            </a:r>
          </a:p>
          <a:p>
            <a:r>
              <a:rPr lang="az-Latn-AZ" dirty="0" smtClean="0"/>
              <a:t>Təcrübədən öncə tələbələr tərəfindən etik prinsiplərin mənimsənilməsinə diqqət yetirmək</a:t>
            </a:r>
          </a:p>
          <a:p>
            <a:r>
              <a:rPr lang="az-Latn-AZ" dirty="0" smtClean="0"/>
              <a:t>Təcrübədən öncə tələbələrə sosial işin müxtəlif sahələrin haqqında geniş məlumatın verilməsi</a:t>
            </a:r>
          </a:p>
          <a:p>
            <a:r>
              <a:rPr lang="az-Latn-AZ" dirty="0" smtClean="0"/>
              <a:t>Sosial işin fərqi sahələrində təcrübə imkanları </a:t>
            </a:r>
          </a:p>
          <a:p>
            <a:r>
              <a:rPr lang="az-Latn-AZ" dirty="0" smtClean="0"/>
              <a:t>Sərbəst seçimin təmin olunması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370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Elmi işlərin yazılması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az-Latn-AZ" dirty="0" smtClean="0"/>
          </a:p>
          <a:p>
            <a:r>
              <a:rPr lang="az-Latn-AZ" dirty="0" smtClean="0"/>
              <a:t>Tələbələrə ilk semestrlərdə elmi işin yazılma metodikasının aşılanması</a:t>
            </a:r>
          </a:p>
          <a:p>
            <a:r>
              <a:rPr lang="az-Latn-AZ" dirty="0" smtClean="0"/>
              <a:t>Yazılan elmi işlərin Sosial İş elmi üçün əhəmiyyəti</a:t>
            </a:r>
          </a:p>
          <a:p>
            <a:r>
              <a:rPr lang="az-Latn-AZ" dirty="0" smtClean="0"/>
              <a:t>Praktik bacarıqlarla yanaşı elmi yazı bacarıqlarının aşılanması</a:t>
            </a:r>
          </a:p>
          <a:p>
            <a:r>
              <a:rPr lang="az-Latn-AZ" dirty="0" smtClean="0"/>
              <a:t>Universitetin Sosial İş elminin inkişafındakı rolu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Magistr təhsilində ixtisaslaşmanın tətbiqi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Doktorantura təhsilinin təklifi və dəstəklənməsi</a:t>
            </a:r>
          </a:p>
          <a:p>
            <a:pPr lvl="1">
              <a:buFont typeface="Wingdings" pitchFamily="2" charset="2"/>
              <a:buChar char="Ø"/>
            </a:pPr>
            <a:r>
              <a:rPr lang="az-Latn-AZ" dirty="0" smtClean="0"/>
              <a:t>Sosial İşdə Doktoranturanun elmin inkişafında əhəmiyyəti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13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763</Words>
  <Application>Microsoft Office PowerPoint</Application>
  <PresentationFormat>Bildschirmpräsentation (4:3)</PresentationFormat>
  <Paragraphs>150</Paragraphs>
  <Slides>11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Dactylos</vt:lpstr>
      <vt:lpstr>Sosial İşin professionallaşmasında universitetlərin rolu</vt:lpstr>
      <vt:lpstr>Təqdimatın məzmunu</vt:lpstr>
      <vt:lpstr>Professionallaşma</vt:lpstr>
      <vt:lpstr>          Professionallaşmada assosasiyaların rolu </vt:lpstr>
      <vt:lpstr>Professionallaşmada universitetlərin rolu </vt:lpstr>
      <vt:lpstr>Sosial İş təhsili</vt:lpstr>
      <vt:lpstr>Sosial İş təhsili</vt:lpstr>
      <vt:lpstr>Sosial İşdə təcrübə</vt:lpstr>
      <vt:lpstr>Elmi işlərin yazılması</vt:lpstr>
      <vt:lpstr>Sosial İşdə tədqiqat</vt:lpstr>
      <vt:lpstr>Universitetlərdə Sosial İş təhsili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Sosial İşin professionallaşmasında universitetlərin rolu</dc:title>
  <dc:creator>Rana</dc:creator>
  <cp:lastModifiedBy>Rana</cp:lastModifiedBy>
  <cp:revision>14</cp:revision>
  <dcterms:created xsi:type="dcterms:W3CDTF">2018-04-25T20:52:21Z</dcterms:created>
  <dcterms:modified xsi:type="dcterms:W3CDTF">2018-04-25T23:08:04Z</dcterms:modified>
</cp:coreProperties>
</file>