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2" r:id="rId5"/>
    <p:sldId id="263" r:id="rId6"/>
    <p:sldId id="264" r:id="rId7"/>
    <p:sldId id="265" r:id="rId8"/>
    <p:sldId id="259" r:id="rId9"/>
    <p:sldId id="266" r:id="rId10"/>
    <p:sldId id="267" r:id="rId11"/>
    <p:sldId id="260" r:id="rId12"/>
    <p:sldId id="261" r:id="rId13"/>
    <p:sldId id="270" r:id="rId14"/>
    <p:sldId id="272" r:id="rId15"/>
    <p:sldId id="271" r:id="rId16"/>
    <p:sldId id="273"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46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126DFB-751E-469C-871B-C8F35CD36699}" type="doc">
      <dgm:prSet loTypeId="urn:microsoft.com/office/officeart/2005/8/layout/hierarchy3" loCatId="list" qsTypeId="urn:microsoft.com/office/officeart/2005/8/quickstyle/simple1" qsCatId="simple" csTypeId="urn:microsoft.com/office/officeart/2005/8/colors/colorful3" csCatId="colorful" phldr="1"/>
      <dgm:spPr/>
      <dgm:t>
        <a:bodyPr/>
        <a:lstStyle/>
        <a:p>
          <a:endParaRPr lang="en-US"/>
        </a:p>
      </dgm:t>
    </dgm:pt>
    <dgm:pt modelId="{3ABFEE05-FFA3-48E2-A470-75F8BB62A1D6}">
      <dgm:prSet phldrT="[Metin]"/>
      <dgm:spPr/>
      <dgm:t>
        <a:bodyPr/>
        <a:lstStyle/>
        <a:p>
          <a:r>
            <a:rPr lang="tr-TR" dirty="0" smtClean="0"/>
            <a:t>Yalova U.</a:t>
          </a:r>
          <a:endParaRPr lang="en-US" dirty="0"/>
        </a:p>
      </dgm:t>
    </dgm:pt>
    <dgm:pt modelId="{1E29F0E9-201B-43F8-BA3D-3E0BFDC66AB5}" type="parTrans" cxnId="{C02BE915-B984-4A6D-9F7F-0AB0485FFCFB}">
      <dgm:prSet/>
      <dgm:spPr/>
      <dgm:t>
        <a:bodyPr/>
        <a:lstStyle/>
        <a:p>
          <a:endParaRPr lang="en-US"/>
        </a:p>
      </dgm:t>
    </dgm:pt>
    <dgm:pt modelId="{C34B69F7-E734-414A-AF84-1EE8511CD6B8}" type="sibTrans" cxnId="{C02BE915-B984-4A6D-9F7F-0AB0485FFCFB}">
      <dgm:prSet/>
      <dgm:spPr/>
      <dgm:t>
        <a:bodyPr/>
        <a:lstStyle/>
        <a:p>
          <a:endParaRPr lang="en-US"/>
        </a:p>
      </dgm:t>
    </dgm:pt>
    <dgm:pt modelId="{4C7F6A27-4EA2-4729-8C66-90F92C8B4277}">
      <dgm:prSet phldrT="[Metin]" custT="1"/>
      <dgm:spPr/>
      <dgm:t>
        <a:bodyPr/>
        <a:lstStyle/>
        <a:p>
          <a:r>
            <a:rPr lang="tr-TR" sz="1800" dirty="0" err="1" smtClean="0"/>
            <a:t>Religion</a:t>
          </a:r>
          <a:r>
            <a:rPr lang="tr-TR" sz="1800" dirty="0" smtClean="0"/>
            <a:t> </a:t>
          </a:r>
          <a:r>
            <a:rPr lang="tr-TR" sz="1800" dirty="0" err="1" smtClean="0"/>
            <a:t>and</a:t>
          </a:r>
          <a:r>
            <a:rPr lang="tr-TR" sz="1800" dirty="0" smtClean="0"/>
            <a:t> </a:t>
          </a:r>
          <a:r>
            <a:rPr lang="tr-TR" sz="1800" dirty="0" err="1" smtClean="0"/>
            <a:t>Society</a:t>
          </a:r>
          <a:endParaRPr lang="en-US" sz="1800" dirty="0"/>
        </a:p>
      </dgm:t>
    </dgm:pt>
    <dgm:pt modelId="{140A8C5E-B884-4291-B5DF-32F4ECA25A18}" type="parTrans" cxnId="{1EA7BE82-D90E-4AC5-9D00-F51A338081F0}">
      <dgm:prSet/>
      <dgm:spPr/>
      <dgm:t>
        <a:bodyPr/>
        <a:lstStyle/>
        <a:p>
          <a:endParaRPr lang="en-US"/>
        </a:p>
      </dgm:t>
    </dgm:pt>
    <dgm:pt modelId="{2CCC9311-DFDB-4DF3-AAED-751718E26B05}" type="sibTrans" cxnId="{1EA7BE82-D90E-4AC5-9D00-F51A338081F0}">
      <dgm:prSet/>
      <dgm:spPr/>
      <dgm:t>
        <a:bodyPr/>
        <a:lstStyle/>
        <a:p>
          <a:endParaRPr lang="en-US"/>
        </a:p>
      </dgm:t>
    </dgm:pt>
    <dgm:pt modelId="{67CA2D18-F58A-4DB3-BC15-8ABC7E0DCF83}">
      <dgm:prSet phldrT="[Metin]" custT="1"/>
      <dgm:spPr/>
      <dgm:t>
        <a:bodyPr/>
        <a:lstStyle/>
        <a:p>
          <a:r>
            <a:rPr lang="tr-TR" sz="1800" dirty="0" smtClean="0"/>
            <a:t>Moral </a:t>
          </a:r>
          <a:r>
            <a:rPr lang="tr-TR" sz="1800" dirty="0" err="1" smtClean="0"/>
            <a:t>Support</a:t>
          </a:r>
          <a:r>
            <a:rPr lang="tr-TR" sz="1800" dirty="0" smtClean="0"/>
            <a:t> </a:t>
          </a:r>
          <a:r>
            <a:rPr lang="tr-TR" sz="1800" dirty="0" err="1" smtClean="0"/>
            <a:t>Sytems</a:t>
          </a:r>
          <a:r>
            <a:rPr lang="tr-TR" sz="1800" dirty="0" smtClean="0"/>
            <a:t> </a:t>
          </a:r>
          <a:endParaRPr lang="en-US" sz="1800" dirty="0"/>
        </a:p>
      </dgm:t>
    </dgm:pt>
    <dgm:pt modelId="{22F0C988-E2DB-4B42-AEDE-EEDF6695496D}" type="parTrans" cxnId="{C110788D-7324-4902-A795-C16E955A3FA1}">
      <dgm:prSet/>
      <dgm:spPr/>
      <dgm:t>
        <a:bodyPr/>
        <a:lstStyle/>
        <a:p>
          <a:endParaRPr lang="en-US"/>
        </a:p>
      </dgm:t>
    </dgm:pt>
    <dgm:pt modelId="{9AE48834-13F1-4F84-866E-8FCE8476DA5B}" type="sibTrans" cxnId="{C110788D-7324-4902-A795-C16E955A3FA1}">
      <dgm:prSet/>
      <dgm:spPr/>
      <dgm:t>
        <a:bodyPr/>
        <a:lstStyle/>
        <a:p>
          <a:endParaRPr lang="en-US"/>
        </a:p>
      </dgm:t>
    </dgm:pt>
    <dgm:pt modelId="{56D39EB0-16F1-4D4D-B0AB-6A68F59B8DD9}">
      <dgm:prSet phldrT="[Metin]"/>
      <dgm:spPr/>
      <dgm:t>
        <a:bodyPr/>
        <a:lstStyle/>
        <a:p>
          <a:r>
            <a:rPr lang="tr-TR" dirty="0" smtClean="0"/>
            <a:t>Karatay U.</a:t>
          </a:r>
          <a:endParaRPr lang="en-US" dirty="0"/>
        </a:p>
      </dgm:t>
    </dgm:pt>
    <dgm:pt modelId="{56E93E13-0662-4EAD-9152-4D37E632CA35}" type="parTrans" cxnId="{1A096A79-EAB2-440B-A8FB-B2000024EC40}">
      <dgm:prSet/>
      <dgm:spPr/>
      <dgm:t>
        <a:bodyPr/>
        <a:lstStyle/>
        <a:p>
          <a:endParaRPr lang="en-US"/>
        </a:p>
      </dgm:t>
    </dgm:pt>
    <dgm:pt modelId="{4FA5A817-CED0-4707-9959-E6E124E71F0D}" type="sibTrans" cxnId="{1A096A79-EAB2-440B-A8FB-B2000024EC40}">
      <dgm:prSet/>
      <dgm:spPr/>
      <dgm:t>
        <a:bodyPr/>
        <a:lstStyle/>
        <a:p>
          <a:endParaRPr lang="en-US"/>
        </a:p>
      </dgm:t>
    </dgm:pt>
    <dgm:pt modelId="{48DB3A0D-2F6A-4AE1-AC46-9A887A9A002D}">
      <dgm:prSet phldrT="[Metin]" custT="1"/>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sz="1800" dirty="0" smtClean="0"/>
            <a:t>Moral </a:t>
          </a:r>
          <a:r>
            <a:rPr lang="tr-TR" sz="1800" dirty="0" err="1" smtClean="0"/>
            <a:t>Social</a:t>
          </a:r>
          <a:r>
            <a:rPr lang="tr-TR" sz="1800" dirty="0" smtClean="0"/>
            <a:t> </a:t>
          </a:r>
          <a:r>
            <a:rPr lang="tr-TR" sz="1800" dirty="0" err="1" smtClean="0"/>
            <a:t>Work</a:t>
          </a:r>
          <a:r>
            <a:rPr lang="tr-TR" sz="1800" dirty="0" smtClean="0"/>
            <a:t>  </a:t>
          </a:r>
          <a:endParaRPr lang="en-US" sz="1800" dirty="0" smtClean="0"/>
        </a:p>
      </dgm:t>
    </dgm:pt>
    <dgm:pt modelId="{02952B83-88C9-43B4-9A9D-6AC538F61827}" type="parTrans" cxnId="{F82F37D3-823E-4049-A88B-69C8CC119283}">
      <dgm:prSet/>
      <dgm:spPr/>
      <dgm:t>
        <a:bodyPr/>
        <a:lstStyle/>
        <a:p>
          <a:endParaRPr lang="en-US"/>
        </a:p>
      </dgm:t>
    </dgm:pt>
    <dgm:pt modelId="{792E07E4-B3EA-47C2-9CD5-C9863918AA1C}" type="sibTrans" cxnId="{F82F37D3-823E-4049-A88B-69C8CC119283}">
      <dgm:prSet/>
      <dgm:spPr/>
      <dgm:t>
        <a:bodyPr/>
        <a:lstStyle/>
        <a:p>
          <a:endParaRPr lang="en-US"/>
        </a:p>
      </dgm:t>
    </dgm:pt>
    <dgm:pt modelId="{7A618692-A0C2-4807-82ED-E92B20CD63BD}">
      <dgm:prSet/>
      <dgm:spPr/>
      <dgm:t>
        <a:bodyPr/>
        <a:lstStyle/>
        <a:p>
          <a:r>
            <a:rPr lang="tr-TR" dirty="0" smtClean="0"/>
            <a:t>RTE U.</a:t>
          </a:r>
          <a:endParaRPr lang="en-US" dirty="0"/>
        </a:p>
      </dgm:t>
    </dgm:pt>
    <dgm:pt modelId="{E81FA7AF-CF9F-48AD-9212-9A2DC4603DA1}" type="parTrans" cxnId="{CE801531-7C45-4518-8220-261C11106AAC}">
      <dgm:prSet/>
      <dgm:spPr/>
      <dgm:t>
        <a:bodyPr/>
        <a:lstStyle/>
        <a:p>
          <a:endParaRPr lang="en-US"/>
        </a:p>
      </dgm:t>
    </dgm:pt>
    <dgm:pt modelId="{8934966F-78C5-40F1-9647-C53922761C8D}" type="sibTrans" cxnId="{CE801531-7C45-4518-8220-261C11106AAC}">
      <dgm:prSet/>
      <dgm:spPr/>
      <dgm:t>
        <a:bodyPr/>
        <a:lstStyle/>
        <a:p>
          <a:endParaRPr lang="en-US"/>
        </a:p>
      </dgm:t>
    </dgm:pt>
    <dgm:pt modelId="{0FBA8E94-79D7-4914-862A-46ACC2B4BBAC}">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sz="1800" dirty="0" smtClean="0"/>
            <a:t>Moral </a:t>
          </a:r>
          <a:r>
            <a:rPr lang="tr-TR" sz="1800" dirty="0" err="1" smtClean="0"/>
            <a:t>Social</a:t>
          </a:r>
          <a:r>
            <a:rPr lang="tr-TR" sz="1800" dirty="0" smtClean="0"/>
            <a:t> </a:t>
          </a:r>
          <a:r>
            <a:rPr lang="tr-TR" sz="1800" dirty="0" err="1" smtClean="0"/>
            <a:t>Work</a:t>
          </a:r>
          <a:r>
            <a:rPr lang="tr-TR" sz="1800" dirty="0" smtClean="0"/>
            <a:t>  </a:t>
          </a:r>
          <a:endParaRPr lang="en-US" sz="1800" dirty="0" smtClean="0"/>
        </a:p>
        <a:p>
          <a:pPr defTabSz="2444750">
            <a:lnSpc>
              <a:spcPct val="90000"/>
            </a:lnSpc>
            <a:spcBef>
              <a:spcPct val="0"/>
            </a:spcBef>
            <a:spcAft>
              <a:spcPct val="35000"/>
            </a:spcAft>
          </a:pPr>
          <a:endParaRPr lang="en-US" dirty="0"/>
        </a:p>
      </dgm:t>
    </dgm:pt>
    <dgm:pt modelId="{C8802995-FE44-4D93-B786-1A9DF30E4570}" type="parTrans" cxnId="{0FE4AD02-6880-4E73-90AA-0A30D150F6AA}">
      <dgm:prSet/>
      <dgm:spPr/>
      <dgm:t>
        <a:bodyPr/>
        <a:lstStyle/>
        <a:p>
          <a:endParaRPr lang="en-US"/>
        </a:p>
      </dgm:t>
    </dgm:pt>
    <dgm:pt modelId="{2201F622-DBC8-47C6-B6BD-CA4ABE9EC31C}" type="sibTrans" cxnId="{0FE4AD02-6880-4E73-90AA-0A30D150F6AA}">
      <dgm:prSet/>
      <dgm:spPr/>
      <dgm:t>
        <a:bodyPr/>
        <a:lstStyle/>
        <a:p>
          <a:endParaRPr lang="en-US"/>
        </a:p>
      </dgm:t>
    </dgm:pt>
    <dgm:pt modelId="{DF23F2C7-7B7E-4376-B8AF-B60E2EBCFEF7}">
      <dgm:prSet custT="1"/>
      <dgm:spPr/>
      <dgm:t>
        <a:bodyPr/>
        <a:lstStyle/>
        <a:p>
          <a:r>
            <a:rPr lang="tr-TR" sz="1800" dirty="0" smtClean="0"/>
            <a:t> </a:t>
          </a:r>
          <a:r>
            <a:rPr lang="tr-TR" sz="1800" dirty="0" err="1" smtClean="0"/>
            <a:t>Teaching</a:t>
          </a:r>
          <a:r>
            <a:rPr lang="tr-TR" sz="1800" dirty="0" smtClean="0"/>
            <a:t> of Mevlana (Rumi-A </a:t>
          </a:r>
          <a:r>
            <a:rPr lang="tr-TR" sz="1800" dirty="0" err="1" smtClean="0"/>
            <a:t>mystic-sufi</a:t>
          </a:r>
          <a:r>
            <a:rPr lang="tr-TR" sz="1800" dirty="0" smtClean="0"/>
            <a:t> </a:t>
          </a:r>
          <a:r>
            <a:rPr lang="tr-TR" sz="1800" dirty="0" err="1" smtClean="0"/>
            <a:t>poet</a:t>
          </a:r>
          <a:r>
            <a:rPr lang="tr-TR" sz="1800" dirty="0" smtClean="0"/>
            <a:t>)</a:t>
          </a:r>
          <a:endParaRPr lang="en-US" sz="1800" dirty="0"/>
        </a:p>
      </dgm:t>
    </dgm:pt>
    <dgm:pt modelId="{7FE5AAF6-2298-4309-9CDB-BF5728687D01}" type="parTrans" cxnId="{77467185-361B-44E1-8648-B26CC41BAB8B}">
      <dgm:prSet/>
      <dgm:spPr/>
      <dgm:t>
        <a:bodyPr/>
        <a:lstStyle/>
        <a:p>
          <a:endParaRPr lang="en-US"/>
        </a:p>
      </dgm:t>
    </dgm:pt>
    <dgm:pt modelId="{C60E980A-0BB0-4F34-BDF5-74210BE9C448}" type="sibTrans" cxnId="{77467185-361B-44E1-8648-B26CC41BAB8B}">
      <dgm:prSet/>
      <dgm:spPr/>
      <dgm:t>
        <a:bodyPr/>
        <a:lstStyle/>
        <a:p>
          <a:endParaRPr lang="en-US"/>
        </a:p>
      </dgm:t>
    </dgm:pt>
    <dgm:pt modelId="{D18837A3-DBC4-4F3B-8F44-A48ADCAC4477}">
      <dgm:prSet custT="1"/>
      <dgm:spPr/>
      <dgm:t>
        <a:bodyPr/>
        <a:lstStyle/>
        <a:p>
          <a:r>
            <a:rPr lang="tr-TR" sz="1800" dirty="0" smtClean="0"/>
            <a:t>Professional </a:t>
          </a:r>
          <a:r>
            <a:rPr lang="tr-TR" sz="1800" dirty="0" err="1" smtClean="0"/>
            <a:t>Morality</a:t>
          </a:r>
          <a:r>
            <a:rPr lang="tr-TR" sz="1800" dirty="0" smtClean="0"/>
            <a:t> </a:t>
          </a:r>
          <a:r>
            <a:rPr lang="tr-TR" sz="1800" dirty="0" err="1" smtClean="0"/>
            <a:t>and</a:t>
          </a:r>
          <a:r>
            <a:rPr lang="tr-TR" sz="1800" dirty="0" smtClean="0"/>
            <a:t> </a:t>
          </a:r>
          <a:r>
            <a:rPr lang="tr-TR" sz="1800" dirty="0" err="1" smtClean="0"/>
            <a:t>Akhism</a:t>
          </a:r>
          <a:r>
            <a:rPr lang="tr-TR" sz="1800" dirty="0" smtClean="0"/>
            <a:t> </a:t>
          </a:r>
        </a:p>
        <a:p>
          <a:r>
            <a:rPr lang="tr-TR" sz="1800" dirty="0" smtClean="0"/>
            <a:t>(an </a:t>
          </a:r>
          <a:r>
            <a:rPr lang="tr-TR" sz="1800" dirty="0" err="1" smtClean="0"/>
            <a:t>organized</a:t>
          </a:r>
          <a:r>
            <a:rPr lang="tr-TR" sz="1800" dirty="0" smtClean="0"/>
            <a:t> </a:t>
          </a:r>
          <a:r>
            <a:rPr lang="tr-TR" sz="1800" dirty="0" err="1" smtClean="0"/>
            <a:t>brotherhood</a:t>
          </a:r>
          <a:r>
            <a:rPr lang="tr-TR" sz="1800" dirty="0" smtClean="0"/>
            <a:t> in </a:t>
          </a:r>
          <a:r>
            <a:rPr lang="tr-TR" sz="1800" dirty="0" err="1" smtClean="0"/>
            <a:t>Ottoman</a:t>
          </a:r>
          <a:r>
            <a:rPr lang="tr-TR" sz="1800" dirty="0" smtClean="0"/>
            <a:t> </a:t>
          </a:r>
          <a:r>
            <a:rPr lang="tr-TR" sz="1800" dirty="0" err="1" smtClean="0"/>
            <a:t>period</a:t>
          </a:r>
          <a:r>
            <a:rPr lang="tr-TR" sz="1800" dirty="0" smtClean="0"/>
            <a:t> </a:t>
          </a:r>
          <a:r>
            <a:rPr lang="tr-TR" sz="1800" dirty="0" err="1" smtClean="0"/>
            <a:t>related</a:t>
          </a:r>
          <a:r>
            <a:rPr lang="tr-TR" sz="1800" dirty="0" smtClean="0"/>
            <a:t> </a:t>
          </a:r>
          <a:r>
            <a:rPr lang="tr-TR" sz="1800" dirty="0" err="1" smtClean="0"/>
            <a:t>to</a:t>
          </a:r>
          <a:r>
            <a:rPr lang="tr-TR" sz="1800" dirty="0" smtClean="0"/>
            <a:t> </a:t>
          </a:r>
          <a:r>
            <a:rPr lang="tr-TR" sz="1800" dirty="0" err="1" smtClean="0"/>
            <a:t>trade</a:t>
          </a:r>
          <a:r>
            <a:rPr lang="tr-TR" sz="1800" dirty="0" smtClean="0"/>
            <a:t> </a:t>
          </a:r>
          <a:r>
            <a:rPr lang="tr-TR" sz="1800" dirty="0" err="1" smtClean="0"/>
            <a:t>guilds</a:t>
          </a:r>
          <a:r>
            <a:rPr lang="tr-TR" sz="1300" dirty="0" smtClean="0"/>
            <a:t>)</a:t>
          </a:r>
          <a:endParaRPr lang="en-US" sz="1300" dirty="0"/>
        </a:p>
      </dgm:t>
    </dgm:pt>
    <dgm:pt modelId="{73543A47-738B-48D3-903A-4BA3E45E4E1A}" type="parTrans" cxnId="{3D3DAE19-B764-474A-B435-19A3593B9C97}">
      <dgm:prSet/>
      <dgm:spPr/>
      <dgm:t>
        <a:bodyPr/>
        <a:lstStyle/>
        <a:p>
          <a:endParaRPr lang="en-US"/>
        </a:p>
      </dgm:t>
    </dgm:pt>
    <dgm:pt modelId="{131A7AF8-9990-404A-B46B-BF35A0CE22A9}" type="sibTrans" cxnId="{3D3DAE19-B764-474A-B435-19A3593B9C97}">
      <dgm:prSet/>
      <dgm:spPr/>
      <dgm:t>
        <a:bodyPr/>
        <a:lstStyle/>
        <a:p>
          <a:endParaRPr lang="en-US"/>
        </a:p>
      </dgm:t>
    </dgm:pt>
    <dgm:pt modelId="{9E0F8DC6-363C-4797-9A50-D3E99847EB7D}">
      <dgm:prSet custT="1"/>
      <dgm:spPr/>
      <dgm:t>
        <a:bodyPr/>
        <a:lstStyle/>
        <a:p>
          <a:r>
            <a:rPr lang="tr-TR" sz="1800" dirty="0" err="1" smtClean="0"/>
            <a:t>Civilization</a:t>
          </a:r>
          <a:r>
            <a:rPr lang="tr-TR" sz="1800" dirty="0" smtClean="0"/>
            <a:t> </a:t>
          </a:r>
          <a:r>
            <a:rPr lang="tr-TR" sz="1800" dirty="0" err="1" smtClean="0"/>
            <a:t>Concept</a:t>
          </a:r>
          <a:r>
            <a:rPr lang="tr-TR" sz="1800" dirty="0" smtClean="0"/>
            <a:t> </a:t>
          </a:r>
          <a:r>
            <a:rPr lang="tr-TR" sz="1800" dirty="0" err="1" smtClean="0"/>
            <a:t>and</a:t>
          </a:r>
          <a:r>
            <a:rPr lang="tr-TR" sz="1800" dirty="0" smtClean="0"/>
            <a:t> </a:t>
          </a:r>
          <a:r>
            <a:rPr lang="tr-TR" sz="1800" dirty="0" err="1" smtClean="0"/>
            <a:t>Old</a:t>
          </a:r>
          <a:r>
            <a:rPr lang="tr-TR" sz="1800" dirty="0" smtClean="0"/>
            <a:t> Karatay </a:t>
          </a:r>
          <a:r>
            <a:rPr lang="tr-TR" sz="1800" dirty="0" err="1" smtClean="0"/>
            <a:t>Theological</a:t>
          </a:r>
          <a:r>
            <a:rPr lang="tr-TR" sz="1800" dirty="0" smtClean="0"/>
            <a:t> School </a:t>
          </a:r>
          <a:endParaRPr lang="en-US" sz="1800" dirty="0"/>
        </a:p>
      </dgm:t>
    </dgm:pt>
    <dgm:pt modelId="{59C543C8-9D66-41E4-8220-5A04C25A9670}" type="parTrans" cxnId="{8C04E66B-2C30-4801-95F6-089E765B45CA}">
      <dgm:prSet/>
      <dgm:spPr/>
      <dgm:t>
        <a:bodyPr/>
        <a:lstStyle/>
        <a:p>
          <a:endParaRPr lang="en-US"/>
        </a:p>
      </dgm:t>
    </dgm:pt>
    <dgm:pt modelId="{67DA7D97-F173-4793-B443-E42BDCEC9AEB}" type="sibTrans" cxnId="{8C04E66B-2C30-4801-95F6-089E765B45CA}">
      <dgm:prSet/>
      <dgm:spPr/>
      <dgm:t>
        <a:bodyPr/>
        <a:lstStyle/>
        <a:p>
          <a:endParaRPr lang="en-US"/>
        </a:p>
      </dgm:t>
    </dgm:pt>
    <dgm:pt modelId="{A24A93CF-5B0A-489E-8736-D3BC03BB6DE6}" type="pres">
      <dgm:prSet presAssocID="{0D126DFB-751E-469C-871B-C8F35CD36699}" presName="diagram" presStyleCnt="0">
        <dgm:presLayoutVars>
          <dgm:chPref val="1"/>
          <dgm:dir/>
          <dgm:animOne val="branch"/>
          <dgm:animLvl val="lvl"/>
          <dgm:resizeHandles/>
        </dgm:presLayoutVars>
      </dgm:prSet>
      <dgm:spPr/>
      <dgm:t>
        <a:bodyPr/>
        <a:lstStyle/>
        <a:p>
          <a:endParaRPr lang="en-US"/>
        </a:p>
      </dgm:t>
    </dgm:pt>
    <dgm:pt modelId="{BE9C761B-730A-4AFB-AF0F-66BD7EBF8E7B}" type="pres">
      <dgm:prSet presAssocID="{3ABFEE05-FFA3-48E2-A470-75F8BB62A1D6}" presName="root" presStyleCnt="0"/>
      <dgm:spPr/>
    </dgm:pt>
    <dgm:pt modelId="{D4E98952-134C-4687-B3F5-41D92BACA41A}" type="pres">
      <dgm:prSet presAssocID="{3ABFEE05-FFA3-48E2-A470-75F8BB62A1D6}" presName="rootComposite" presStyleCnt="0"/>
      <dgm:spPr/>
    </dgm:pt>
    <dgm:pt modelId="{0924F154-66C6-48B9-AFF1-0D3DF6CB6206}" type="pres">
      <dgm:prSet presAssocID="{3ABFEE05-FFA3-48E2-A470-75F8BB62A1D6}" presName="rootText" presStyleLbl="node1" presStyleIdx="0" presStyleCnt="3"/>
      <dgm:spPr/>
      <dgm:t>
        <a:bodyPr/>
        <a:lstStyle/>
        <a:p>
          <a:endParaRPr lang="en-US"/>
        </a:p>
      </dgm:t>
    </dgm:pt>
    <dgm:pt modelId="{87ADC449-14CF-4B57-8392-74FFA4105C61}" type="pres">
      <dgm:prSet presAssocID="{3ABFEE05-FFA3-48E2-A470-75F8BB62A1D6}" presName="rootConnector" presStyleLbl="node1" presStyleIdx="0" presStyleCnt="3"/>
      <dgm:spPr/>
      <dgm:t>
        <a:bodyPr/>
        <a:lstStyle/>
        <a:p>
          <a:endParaRPr lang="en-US"/>
        </a:p>
      </dgm:t>
    </dgm:pt>
    <dgm:pt modelId="{02BB53DA-8E3C-4E09-BB2A-46574E51389A}" type="pres">
      <dgm:prSet presAssocID="{3ABFEE05-FFA3-48E2-A470-75F8BB62A1D6}" presName="childShape" presStyleCnt="0"/>
      <dgm:spPr/>
    </dgm:pt>
    <dgm:pt modelId="{1AD95525-4B46-45EA-A8EC-72602A4CAD10}" type="pres">
      <dgm:prSet presAssocID="{140A8C5E-B884-4291-B5DF-32F4ECA25A18}" presName="Name13" presStyleLbl="parChTrans1D2" presStyleIdx="0" presStyleCnt="7"/>
      <dgm:spPr/>
      <dgm:t>
        <a:bodyPr/>
        <a:lstStyle/>
        <a:p>
          <a:endParaRPr lang="en-US"/>
        </a:p>
      </dgm:t>
    </dgm:pt>
    <dgm:pt modelId="{5D0DFCF0-C9B3-4CA9-952D-A491914AA968}" type="pres">
      <dgm:prSet presAssocID="{4C7F6A27-4EA2-4729-8C66-90F92C8B4277}" presName="childText" presStyleLbl="bgAcc1" presStyleIdx="0" presStyleCnt="7">
        <dgm:presLayoutVars>
          <dgm:bulletEnabled val="1"/>
        </dgm:presLayoutVars>
      </dgm:prSet>
      <dgm:spPr/>
      <dgm:t>
        <a:bodyPr/>
        <a:lstStyle/>
        <a:p>
          <a:endParaRPr lang="en-US"/>
        </a:p>
      </dgm:t>
    </dgm:pt>
    <dgm:pt modelId="{1C769ACF-4ED6-4F7A-AED1-9F67C959E0AE}" type="pres">
      <dgm:prSet presAssocID="{22F0C988-E2DB-4B42-AEDE-EEDF6695496D}" presName="Name13" presStyleLbl="parChTrans1D2" presStyleIdx="1" presStyleCnt="7"/>
      <dgm:spPr/>
      <dgm:t>
        <a:bodyPr/>
        <a:lstStyle/>
        <a:p>
          <a:endParaRPr lang="en-US"/>
        </a:p>
      </dgm:t>
    </dgm:pt>
    <dgm:pt modelId="{6C076018-7100-409D-A352-318034AA58AC}" type="pres">
      <dgm:prSet presAssocID="{67CA2D18-F58A-4DB3-BC15-8ABC7E0DCF83}" presName="childText" presStyleLbl="bgAcc1" presStyleIdx="1" presStyleCnt="7">
        <dgm:presLayoutVars>
          <dgm:bulletEnabled val="1"/>
        </dgm:presLayoutVars>
      </dgm:prSet>
      <dgm:spPr/>
      <dgm:t>
        <a:bodyPr/>
        <a:lstStyle/>
        <a:p>
          <a:endParaRPr lang="en-US"/>
        </a:p>
      </dgm:t>
    </dgm:pt>
    <dgm:pt modelId="{718ED5D9-6546-45E3-ADBF-1C63F9CA4426}" type="pres">
      <dgm:prSet presAssocID="{56D39EB0-16F1-4D4D-B0AB-6A68F59B8DD9}" presName="root" presStyleCnt="0"/>
      <dgm:spPr/>
    </dgm:pt>
    <dgm:pt modelId="{568514E6-CF8B-4EED-B0EE-044B42945FEA}" type="pres">
      <dgm:prSet presAssocID="{56D39EB0-16F1-4D4D-B0AB-6A68F59B8DD9}" presName="rootComposite" presStyleCnt="0"/>
      <dgm:spPr/>
    </dgm:pt>
    <dgm:pt modelId="{D2B4266E-AEE0-4A5D-8E88-CD82B026C0BA}" type="pres">
      <dgm:prSet presAssocID="{56D39EB0-16F1-4D4D-B0AB-6A68F59B8DD9}" presName="rootText" presStyleLbl="node1" presStyleIdx="1" presStyleCnt="3"/>
      <dgm:spPr/>
      <dgm:t>
        <a:bodyPr/>
        <a:lstStyle/>
        <a:p>
          <a:endParaRPr lang="en-US"/>
        </a:p>
      </dgm:t>
    </dgm:pt>
    <dgm:pt modelId="{2E2E50D7-C84C-4B07-94A4-59D47A077CA3}" type="pres">
      <dgm:prSet presAssocID="{56D39EB0-16F1-4D4D-B0AB-6A68F59B8DD9}" presName="rootConnector" presStyleLbl="node1" presStyleIdx="1" presStyleCnt="3"/>
      <dgm:spPr/>
      <dgm:t>
        <a:bodyPr/>
        <a:lstStyle/>
        <a:p>
          <a:endParaRPr lang="en-US"/>
        </a:p>
      </dgm:t>
    </dgm:pt>
    <dgm:pt modelId="{D7BA92F6-A48C-481B-AAD3-BC37F7B7EF94}" type="pres">
      <dgm:prSet presAssocID="{56D39EB0-16F1-4D4D-B0AB-6A68F59B8DD9}" presName="childShape" presStyleCnt="0"/>
      <dgm:spPr/>
    </dgm:pt>
    <dgm:pt modelId="{F650E312-0CB3-4CCA-BA63-23E49C465AC6}" type="pres">
      <dgm:prSet presAssocID="{02952B83-88C9-43B4-9A9D-6AC538F61827}" presName="Name13" presStyleLbl="parChTrans1D2" presStyleIdx="2" presStyleCnt="7"/>
      <dgm:spPr/>
      <dgm:t>
        <a:bodyPr/>
        <a:lstStyle/>
        <a:p>
          <a:endParaRPr lang="en-US"/>
        </a:p>
      </dgm:t>
    </dgm:pt>
    <dgm:pt modelId="{2B8320C6-9234-4263-8031-3B8C1D9B5A70}" type="pres">
      <dgm:prSet presAssocID="{48DB3A0D-2F6A-4AE1-AC46-9A887A9A002D}" presName="childText" presStyleLbl="bgAcc1" presStyleIdx="2" presStyleCnt="7">
        <dgm:presLayoutVars>
          <dgm:bulletEnabled val="1"/>
        </dgm:presLayoutVars>
      </dgm:prSet>
      <dgm:spPr/>
      <dgm:t>
        <a:bodyPr/>
        <a:lstStyle/>
        <a:p>
          <a:endParaRPr lang="en-US"/>
        </a:p>
      </dgm:t>
    </dgm:pt>
    <dgm:pt modelId="{8D0C0B3E-5FC2-48AB-BABB-91ABBA56E21C}" type="pres">
      <dgm:prSet presAssocID="{59C543C8-9D66-41E4-8220-5A04C25A9670}" presName="Name13" presStyleLbl="parChTrans1D2" presStyleIdx="3" presStyleCnt="7"/>
      <dgm:spPr/>
      <dgm:t>
        <a:bodyPr/>
        <a:lstStyle/>
        <a:p>
          <a:endParaRPr lang="en-US"/>
        </a:p>
      </dgm:t>
    </dgm:pt>
    <dgm:pt modelId="{275FFE4C-7B35-4721-BFBC-E42866B7EFEA}" type="pres">
      <dgm:prSet presAssocID="{9E0F8DC6-363C-4797-9A50-D3E99847EB7D}" presName="childText" presStyleLbl="bgAcc1" presStyleIdx="3" presStyleCnt="7" custScaleX="164215">
        <dgm:presLayoutVars>
          <dgm:bulletEnabled val="1"/>
        </dgm:presLayoutVars>
      </dgm:prSet>
      <dgm:spPr/>
      <dgm:t>
        <a:bodyPr/>
        <a:lstStyle/>
        <a:p>
          <a:endParaRPr lang="en-US"/>
        </a:p>
      </dgm:t>
    </dgm:pt>
    <dgm:pt modelId="{02FE9357-37CF-40E2-B9D1-B825C063FB2A}" type="pres">
      <dgm:prSet presAssocID="{7FE5AAF6-2298-4309-9CDB-BF5728687D01}" presName="Name13" presStyleLbl="parChTrans1D2" presStyleIdx="4" presStyleCnt="7"/>
      <dgm:spPr/>
      <dgm:t>
        <a:bodyPr/>
        <a:lstStyle/>
        <a:p>
          <a:endParaRPr lang="en-US"/>
        </a:p>
      </dgm:t>
    </dgm:pt>
    <dgm:pt modelId="{9365E03F-9D76-4D4D-972A-EB5486A37046}" type="pres">
      <dgm:prSet presAssocID="{DF23F2C7-7B7E-4376-B8AF-B60E2EBCFEF7}" presName="childText" presStyleLbl="bgAcc1" presStyleIdx="4" presStyleCnt="7" custScaleX="161475">
        <dgm:presLayoutVars>
          <dgm:bulletEnabled val="1"/>
        </dgm:presLayoutVars>
      </dgm:prSet>
      <dgm:spPr/>
      <dgm:t>
        <a:bodyPr/>
        <a:lstStyle/>
        <a:p>
          <a:endParaRPr lang="en-US"/>
        </a:p>
      </dgm:t>
    </dgm:pt>
    <dgm:pt modelId="{BD39276E-A0E2-4B13-80D7-046D9D31772B}" type="pres">
      <dgm:prSet presAssocID="{73543A47-738B-48D3-903A-4BA3E45E4E1A}" presName="Name13" presStyleLbl="parChTrans1D2" presStyleIdx="5" presStyleCnt="7"/>
      <dgm:spPr/>
      <dgm:t>
        <a:bodyPr/>
        <a:lstStyle/>
        <a:p>
          <a:endParaRPr lang="en-US"/>
        </a:p>
      </dgm:t>
    </dgm:pt>
    <dgm:pt modelId="{88A05CC6-9A1B-4EAE-BE32-C675747F7991}" type="pres">
      <dgm:prSet presAssocID="{D18837A3-DBC4-4F3B-8F44-A48ADCAC4477}" presName="childText" presStyleLbl="bgAcc1" presStyleIdx="5" presStyleCnt="7" custScaleX="259081">
        <dgm:presLayoutVars>
          <dgm:bulletEnabled val="1"/>
        </dgm:presLayoutVars>
      </dgm:prSet>
      <dgm:spPr/>
      <dgm:t>
        <a:bodyPr/>
        <a:lstStyle/>
        <a:p>
          <a:endParaRPr lang="en-US"/>
        </a:p>
      </dgm:t>
    </dgm:pt>
    <dgm:pt modelId="{358FD638-788B-47CC-BAA1-6A6AC23A2077}" type="pres">
      <dgm:prSet presAssocID="{7A618692-A0C2-4807-82ED-E92B20CD63BD}" presName="root" presStyleCnt="0"/>
      <dgm:spPr/>
    </dgm:pt>
    <dgm:pt modelId="{26AE8137-585C-420A-9F71-4CF11ABE286A}" type="pres">
      <dgm:prSet presAssocID="{7A618692-A0C2-4807-82ED-E92B20CD63BD}" presName="rootComposite" presStyleCnt="0"/>
      <dgm:spPr/>
    </dgm:pt>
    <dgm:pt modelId="{7CE6A513-7F4A-4C85-92F3-9BE465EE31D5}" type="pres">
      <dgm:prSet presAssocID="{7A618692-A0C2-4807-82ED-E92B20CD63BD}" presName="rootText" presStyleLbl="node1" presStyleIdx="2" presStyleCnt="3"/>
      <dgm:spPr/>
      <dgm:t>
        <a:bodyPr/>
        <a:lstStyle/>
        <a:p>
          <a:endParaRPr lang="en-US"/>
        </a:p>
      </dgm:t>
    </dgm:pt>
    <dgm:pt modelId="{0B506287-2381-44C8-A73B-6D3C0ED7D568}" type="pres">
      <dgm:prSet presAssocID="{7A618692-A0C2-4807-82ED-E92B20CD63BD}" presName="rootConnector" presStyleLbl="node1" presStyleIdx="2" presStyleCnt="3"/>
      <dgm:spPr/>
      <dgm:t>
        <a:bodyPr/>
        <a:lstStyle/>
        <a:p>
          <a:endParaRPr lang="en-US"/>
        </a:p>
      </dgm:t>
    </dgm:pt>
    <dgm:pt modelId="{CBC1B151-F6FD-4C47-B9D6-CE12A18EA7E6}" type="pres">
      <dgm:prSet presAssocID="{7A618692-A0C2-4807-82ED-E92B20CD63BD}" presName="childShape" presStyleCnt="0"/>
      <dgm:spPr/>
    </dgm:pt>
    <dgm:pt modelId="{105EED57-096B-4648-A15F-9AB249151AB2}" type="pres">
      <dgm:prSet presAssocID="{C8802995-FE44-4D93-B786-1A9DF30E4570}" presName="Name13" presStyleLbl="parChTrans1D2" presStyleIdx="6" presStyleCnt="7"/>
      <dgm:spPr/>
      <dgm:t>
        <a:bodyPr/>
        <a:lstStyle/>
        <a:p>
          <a:endParaRPr lang="en-US"/>
        </a:p>
      </dgm:t>
    </dgm:pt>
    <dgm:pt modelId="{E1AD57B4-27E0-4158-B949-76AD7C2D633A}" type="pres">
      <dgm:prSet presAssocID="{0FBA8E94-79D7-4914-862A-46ACC2B4BBAC}" presName="childText" presStyleLbl="bgAcc1" presStyleIdx="6" presStyleCnt="7">
        <dgm:presLayoutVars>
          <dgm:bulletEnabled val="1"/>
        </dgm:presLayoutVars>
      </dgm:prSet>
      <dgm:spPr/>
      <dgm:t>
        <a:bodyPr/>
        <a:lstStyle/>
        <a:p>
          <a:endParaRPr lang="en-US"/>
        </a:p>
      </dgm:t>
    </dgm:pt>
  </dgm:ptLst>
  <dgm:cxnLst>
    <dgm:cxn modelId="{C110788D-7324-4902-A795-C16E955A3FA1}" srcId="{3ABFEE05-FFA3-48E2-A470-75F8BB62A1D6}" destId="{67CA2D18-F58A-4DB3-BC15-8ABC7E0DCF83}" srcOrd="1" destOrd="0" parTransId="{22F0C988-E2DB-4B42-AEDE-EEDF6695496D}" sibTransId="{9AE48834-13F1-4F84-866E-8FCE8476DA5B}"/>
    <dgm:cxn modelId="{7280B350-71EB-4378-BF1E-1E0C409182ED}" type="presOf" srcId="{4C7F6A27-4EA2-4729-8C66-90F92C8B4277}" destId="{5D0DFCF0-C9B3-4CA9-952D-A491914AA968}" srcOrd="0" destOrd="0" presId="urn:microsoft.com/office/officeart/2005/8/layout/hierarchy3"/>
    <dgm:cxn modelId="{C02BE915-B984-4A6D-9F7F-0AB0485FFCFB}" srcId="{0D126DFB-751E-469C-871B-C8F35CD36699}" destId="{3ABFEE05-FFA3-48E2-A470-75F8BB62A1D6}" srcOrd="0" destOrd="0" parTransId="{1E29F0E9-201B-43F8-BA3D-3E0BFDC66AB5}" sibTransId="{C34B69F7-E734-414A-AF84-1EE8511CD6B8}"/>
    <dgm:cxn modelId="{CE801531-7C45-4518-8220-261C11106AAC}" srcId="{0D126DFB-751E-469C-871B-C8F35CD36699}" destId="{7A618692-A0C2-4807-82ED-E92B20CD63BD}" srcOrd="2" destOrd="0" parTransId="{E81FA7AF-CF9F-48AD-9212-9A2DC4603DA1}" sibTransId="{8934966F-78C5-40F1-9647-C53922761C8D}"/>
    <dgm:cxn modelId="{D7F212A9-58E5-4F95-B91B-E49089ED3A51}" type="presOf" srcId="{48DB3A0D-2F6A-4AE1-AC46-9A887A9A002D}" destId="{2B8320C6-9234-4263-8031-3B8C1D9B5A70}" srcOrd="0" destOrd="0" presId="urn:microsoft.com/office/officeart/2005/8/layout/hierarchy3"/>
    <dgm:cxn modelId="{3D3DAE19-B764-474A-B435-19A3593B9C97}" srcId="{56D39EB0-16F1-4D4D-B0AB-6A68F59B8DD9}" destId="{D18837A3-DBC4-4F3B-8F44-A48ADCAC4477}" srcOrd="3" destOrd="0" parTransId="{73543A47-738B-48D3-903A-4BA3E45E4E1A}" sibTransId="{131A7AF8-9990-404A-B46B-BF35A0CE22A9}"/>
    <dgm:cxn modelId="{A47D0352-6B41-4240-8B4A-8F0E231CF426}" type="presOf" srcId="{7A618692-A0C2-4807-82ED-E92B20CD63BD}" destId="{0B506287-2381-44C8-A73B-6D3C0ED7D568}" srcOrd="1" destOrd="0" presId="urn:microsoft.com/office/officeart/2005/8/layout/hierarchy3"/>
    <dgm:cxn modelId="{96B6F2B0-636D-49D8-BA09-B0C50EFA5B22}" type="presOf" srcId="{3ABFEE05-FFA3-48E2-A470-75F8BB62A1D6}" destId="{0924F154-66C6-48B9-AFF1-0D3DF6CB6206}" srcOrd="0" destOrd="0" presId="urn:microsoft.com/office/officeart/2005/8/layout/hierarchy3"/>
    <dgm:cxn modelId="{C3EE4F08-114C-45F0-9334-33B530BB8695}" type="presOf" srcId="{0D126DFB-751E-469C-871B-C8F35CD36699}" destId="{A24A93CF-5B0A-489E-8736-D3BC03BB6DE6}" srcOrd="0" destOrd="0" presId="urn:microsoft.com/office/officeart/2005/8/layout/hierarchy3"/>
    <dgm:cxn modelId="{8C04E66B-2C30-4801-95F6-089E765B45CA}" srcId="{56D39EB0-16F1-4D4D-B0AB-6A68F59B8DD9}" destId="{9E0F8DC6-363C-4797-9A50-D3E99847EB7D}" srcOrd="1" destOrd="0" parTransId="{59C543C8-9D66-41E4-8220-5A04C25A9670}" sibTransId="{67DA7D97-F173-4793-B443-E42BDCEC9AEB}"/>
    <dgm:cxn modelId="{5E3DCF32-0313-4BD7-A2F2-24BDE34015C4}" type="presOf" srcId="{56D39EB0-16F1-4D4D-B0AB-6A68F59B8DD9}" destId="{2E2E50D7-C84C-4B07-94A4-59D47A077CA3}" srcOrd="1" destOrd="0" presId="urn:microsoft.com/office/officeart/2005/8/layout/hierarchy3"/>
    <dgm:cxn modelId="{5B36EF4C-8F54-4DBA-B228-698E1933F10C}" type="presOf" srcId="{9E0F8DC6-363C-4797-9A50-D3E99847EB7D}" destId="{275FFE4C-7B35-4721-BFBC-E42866B7EFEA}" srcOrd="0" destOrd="0" presId="urn:microsoft.com/office/officeart/2005/8/layout/hierarchy3"/>
    <dgm:cxn modelId="{1EA7BE82-D90E-4AC5-9D00-F51A338081F0}" srcId="{3ABFEE05-FFA3-48E2-A470-75F8BB62A1D6}" destId="{4C7F6A27-4EA2-4729-8C66-90F92C8B4277}" srcOrd="0" destOrd="0" parTransId="{140A8C5E-B884-4291-B5DF-32F4ECA25A18}" sibTransId="{2CCC9311-DFDB-4DF3-AAED-751718E26B05}"/>
    <dgm:cxn modelId="{77467185-361B-44E1-8648-B26CC41BAB8B}" srcId="{56D39EB0-16F1-4D4D-B0AB-6A68F59B8DD9}" destId="{DF23F2C7-7B7E-4376-B8AF-B60E2EBCFEF7}" srcOrd="2" destOrd="0" parTransId="{7FE5AAF6-2298-4309-9CDB-BF5728687D01}" sibTransId="{C60E980A-0BB0-4F34-BDF5-74210BE9C448}"/>
    <dgm:cxn modelId="{6E6305AC-48C8-4B9D-9CAE-4FC8E5C1473D}" type="presOf" srcId="{DF23F2C7-7B7E-4376-B8AF-B60E2EBCFEF7}" destId="{9365E03F-9D76-4D4D-972A-EB5486A37046}" srcOrd="0" destOrd="0" presId="urn:microsoft.com/office/officeart/2005/8/layout/hierarchy3"/>
    <dgm:cxn modelId="{D691A7AC-88D9-42E7-A9EA-E0BC0452D4A1}" type="presOf" srcId="{3ABFEE05-FFA3-48E2-A470-75F8BB62A1D6}" destId="{87ADC449-14CF-4B57-8392-74FFA4105C61}" srcOrd="1" destOrd="0" presId="urn:microsoft.com/office/officeart/2005/8/layout/hierarchy3"/>
    <dgm:cxn modelId="{1A096A79-EAB2-440B-A8FB-B2000024EC40}" srcId="{0D126DFB-751E-469C-871B-C8F35CD36699}" destId="{56D39EB0-16F1-4D4D-B0AB-6A68F59B8DD9}" srcOrd="1" destOrd="0" parTransId="{56E93E13-0662-4EAD-9152-4D37E632CA35}" sibTransId="{4FA5A817-CED0-4707-9959-E6E124E71F0D}"/>
    <dgm:cxn modelId="{5F15B213-C8BD-4264-A30C-D1E80E079D3F}" type="presOf" srcId="{59C543C8-9D66-41E4-8220-5A04C25A9670}" destId="{8D0C0B3E-5FC2-48AB-BABB-91ABBA56E21C}" srcOrd="0" destOrd="0" presId="urn:microsoft.com/office/officeart/2005/8/layout/hierarchy3"/>
    <dgm:cxn modelId="{69AE89F7-07E5-4C27-9516-EA6209AFABCC}" type="presOf" srcId="{7A618692-A0C2-4807-82ED-E92B20CD63BD}" destId="{7CE6A513-7F4A-4C85-92F3-9BE465EE31D5}" srcOrd="0" destOrd="0" presId="urn:microsoft.com/office/officeart/2005/8/layout/hierarchy3"/>
    <dgm:cxn modelId="{3C186AEF-7602-45B4-A74B-69E22C1C9971}" type="presOf" srcId="{67CA2D18-F58A-4DB3-BC15-8ABC7E0DCF83}" destId="{6C076018-7100-409D-A352-318034AA58AC}" srcOrd="0" destOrd="0" presId="urn:microsoft.com/office/officeart/2005/8/layout/hierarchy3"/>
    <dgm:cxn modelId="{A6E4CEBF-069C-415E-B006-87439D45DDAD}" type="presOf" srcId="{56D39EB0-16F1-4D4D-B0AB-6A68F59B8DD9}" destId="{D2B4266E-AEE0-4A5D-8E88-CD82B026C0BA}" srcOrd="0" destOrd="0" presId="urn:microsoft.com/office/officeart/2005/8/layout/hierarchy3"/>
    <dgm:cxn modelId="{0FE4AD02-6880-4E73-90AA-0A30D150F6AA}" srcId="{7A618692-A0C2-4807-82ED-E92B20CD63BD}" destId="{0FBA8E94-79D7-4914-862A-46ACC2B4BBAC}" srcOrd="0" destOrd="0" parTransId="{C8802995-FE44-4D93-B786-1A9DF30E4570}" sibTransId="{2201F622-DBC8-47C6-B6BD-CA4ABE9EC31C}"/>
    <dgm:cxn modelId="{D2B84C65-CC22-4530-83DB-10780A44DD0A}" type="presOf" srcId="{C8802995-FE44-4D93-B786-1A9DF30E4570}" destId="{105EED57-096B-4648-A15F-9AB249151AB2}" srcOrd="0" destOrd="0" presId="urn:microsoft.com/office/officeart/2005/8/layout/hierarchy3"/>
    <dgm:cxn modelId="{06E2EA2D-73C2-4E03-BB94-24A217D854FA}" type="presOf" srcId="{02952B83-88C9-43B4-9A9D-6AC538F61827}" destId="{F650E312-0CB3-4CCA-BA63-23E49C465AC6}" srcOrd="0" destOrd="0" presId="urn:microsoft.com/office/officeart/2005/8/layout/hierarchy3"/>
    <dgm:cxn modelId="{2BAB10C5-D3DC-4386-BDE7-D5F4A0892C9B}" type="presOf" srcId="{0FBA8E94-79D7-4914-862A-46ACC2B4BBAC}" destId="{E1AD57B4-27E0-4158-B949-76AD7C2D633A}" srcOrd="0" destOrd="0" presId="urn:microsoft.com/office/officeart/2005/8/layout/hierarchy3"/>
    <dgm:cxn modelId="{F82F37D3-823E-4049-A88B-69C8CC119283}" srcId="{56D39EB0-16F1-4D4D-B0AB-6A68F59B8DD9}" destId="{48DB3A0D-2F6A-4AE1-AC46-9A887A9A002D}" srcOrd="0" destOrd="0" parTransId="{02952B83-88C9-43B4-9A9D-6AC538F61827}" sibTransId="{792E07E4-B3EA-47C2-9CD5-C9863918AA1C}"/>
    <dgm:cxn modelId="{08575860-A7FF-4834-8D86-EACB548561D3}" type="presOf" srcId="{D18837A3-DBC4-4F3B-8F44-A48ADCAC4477}" destId="{88A05CC6-9A1B-4EAE-BE32-C675747F7991}" srcOrd="0" destOrd="0" presId="urn:microsoft.com/office/officeart/2005/8/layout/hierarchy3"/>
    <dgm:cxn modelId="{B2BB50DD-83D8-4527-8C27-818CEF7EF5EF}" type="presOf" srcId="{7FE5AAF6-2298-4309-9CDB-BF5728687D01}" destId="{02FE9357-37CF-40E2-B9D1-B825C063FB2A}" srcOrd="0" destOrd="0" presId="urn:microsoft.com/office/officeart/2005/8/layout/hierarchy3"/>
    <dgm:cxn modelId="{4845A62E-3F15-4FC1-8BBF-B04E11BB3314}" type="presOf" srcId="{140A8C5E-B884-4291-B5DF-32F4ECA25A18}" destId="{1AD95525-4B46-45EA-A8EC-72602A4CAD10}" srcOrd="0" destOrd="0" presId="urn:microsoft.com/office/officeart/2005/8/layout/hierarchy3"/>
    <dgm:cxn modelId="{E699854B-C50A-4E6F-AB8C-2FBA94AA0E29}" type="presOf" srcId="{22F0C988-E2DB-4B42-AEDE-EEDF6695496D}" destId="{1C769ACF-4ED6-4F7A-AED1-9F67C959E0AE}" srcOrd="0" destOrd="0" presId="urn:microsoft.com/office/officeart/2005/8/layout/hierarchy3"/>
    <dgm:cxn modelId="{61219050-8159-4496-9B8F-8A2C1463405F}" type="presOf" srcId="{73543A47-738B-48D3-903A-4BA3E45E4E1A}" destId="{BD39276E-A0E2-4B13-80D7-046D9D31772B}" srcOrd="0" destOrd="0" presId="urn:microsoft.com/office/officeart/2005/8/layout/hierarchy3"/>
    <dgm:cxn modelId="{70CB1F6E-74D7-4A39-839B-D8236517ED36}" type="presParOf" srcId="{A24A93CF-5B0A-489E-8736-D3BC03BB6DE6}" destId="{BE9C761B-730A-4AFB-AF0F-66BD7EBF8E7B}" srcOrd="0" destOrd="0" presId="urn:microsoft.com/office/officeart/2005/8/layout/hierarchy3"/>
    <dgm:cxn modelId="{FD626CA6-5D68-42DF-92A4-780F90BC6645}" type="presParOf" srcId="{BE9C761B-730A-4AFB-AF0F-66BD7EBF8E7B}" destId="{D4E98952-134C-4687-B3F5-41D92BACA41A}" srcOrd="0" destOrd="0" presId="urn:microsoft.com/office/officeart/2005/8/layout/hierarchy3"/>
    <dgm:cxn modelId="{E6F4EBD7-D6B4-46E1-A3D9-6BAAE387F8B5}" type="presParOf" srcId="{D4E98952-134C-4687-B3F5-41D92BACA41A}" destId="{0924F154-66C6-48B9-AFF1-0D3DF6CB6206}" srcOrd="0" destOrd="0" presId="urn:microsoft.com/office/officeart/2005/8/layout/hierarchy3"/>
    <dgm:cxn modelId="{3721B86A-4F4B-4685-96EA-330B59A5DA06}" type="presParOf" srcId="{D4E98952-134C-4687-B3F5-41D92BACA41A}" destId="{87ADC449-14CF-4B57-8392-74FFA4105C61}" srcOrd="1" destOrd="0" presId="urn:microsoft.com/office/officeart/2005/8/layout/hierarchy3"/>
    <dgm:cxn modelId="{1E4DCE12-F790-4815-8395-4ECAA9B9A71F}" type="presParOf" srcId="{BE9C761B-730A-4AFB-AF0F-66BD7EBF8E7B}" destId="{02BB53DA-8E3C-4E09-BB2A-46574E51389A}" srcOrd="1" destOrd="0" presId="urn:microsoft.com/office/officeart/2005/8/layout/hierarchy3"/>
    <dgm:cxn modelId="{631DD7CA-29EE-4695-9B59-462CC1D4BC56}" type="presParOf" srcId="{02BB53DA-8E3C-4E09-BB2A-46574E51389A}" destId="{1AD95525-4B46-45EA-A8EC-72602A4CAD10}" srcOrd="0" destOrd="0" presId="urn:microsoft.com/office/officeart/2005/8/layout/hierarchy3"/>
    <dgm:cxn modelId="{CDE3B21C-1335-49CD-B6D3-7B7C43881D72}" type="presParOf" srcId="{02BB53DA-8E3C-4E09-BB2A-46574E51389A}" destId="{5D0DFCF0-C9B3-4CA9-952D-A491914AA968}" srcOrd="1" destOrd="0" presId="urn:microsoft.com/office/officeart/2005/8/layout/hierarchy3"/>
    <dgm:cxn modelId="{B596F847-AB33-40B2-8D4F-60BDC0986CA3}" type="presParOf" srcId="{02BB53DA-8E3C-4E09-BB2A-46574E51389A}" destId="{1C769ACF-4ED6-4F7A-AED1-9F67C959E0AE}" srcOrd="2" destOrd="0" presId="urn:microsoft.com/office/officeart/2005/8/layout/hierarchy3"/>
    <dgm:cxn modelId="{D881EF37-8A5B-444B-B846-297827A25817}" type="presParOf" srcId="{02BB53DA-8E3C-4E09-BB2A-46574E51389A}" destId="{6C076018-7100-409D-A352-318034AA58AC}" srcOrd="3" destOrd="0" presId="urn:microsoft.com/office/officeart/2005/8/layout/hierarchy3"/>
    <dgm:cxn modelId="{64D5BCD5-6709-4E5C-A0CF-9CB30449BFBD}" type="presParOf" srcId="{A24A93CF-5B0A-489E-8736-D3BC03BB6DE6}" destId="{718ED5D9-6546-45E3-ADBF-1C63F9CA4426}" srcOrd="1" destOrd="0" presId="urn:microsoft.com/office/officeart/2005/8/layout/hierarchy3"/>
    <dgm:cxn modelId="{7310660F-F615-4ECB-8981-8039B8F4E11D}" type="presParOf" srcId="{718ED5D9-6546-45E3-ADBF-1C63F9CA4426}" destId="{568514E6-CF8B-4EED-B0EE-044B42945FEA}" srcOrd="0" destOrd="0" presId="urn:microsoft.com/office/officeart/2005/8/layout/hierarchy3"/>
    <dgm:cxn modelId="{D2B87C1A-1519-453A-BF3C-6C8D74F82393}" type="presParOf" srcId="{568514E6-CF8B-4EED-B0EE-044B42945FEA}" destId="{D2B4266E-AEE0-4A5D-8E88-CD82B026C0BA}" srcOrd="0" destOrd="0" presId="urn:microsoft.com/office/officeart/2005/8/layout/hierarchy3"/>
    <dgm:cxn modelId="{79987007-27F4-4E86-9BA2-2929479B7FB6}" type="presParOf" srcId="{568514E6-CF8B-4EED-B0EE-044B42945FEA}" destId="{2E2E50D7-C84C-4B07-94A4-59D47A077CA3}" srcOrd="1" destOrd="0" presId="urn:microsoft.com/office/officeart/2005/8/layout/hierarchy3"/>
    <dgm:cxn modelId="{3A02325D-DEF3-4249-AE22-0AA949529F22}" type="presParOf" srcId="{718ED5D9-6546-45E3-ADBF-1C63F9CA4426}" destId="{D7BA92F6-A48C-481B-AAD3-BC37F7B7EF94}" srcOrd="1" destOrd="0" presId="urn:microsoft.com/office/officeart/2005/8/layout/hierarchy3"/>
    <dgm:cxn modelId="{22FFC79F-69CA-442F-9AEF-3DD1017097C2}" type="presParOf" srcId="{D7BA92F6-A48C-481B-AAD3-BC37F7B7EF94}" destId="{F650E312-0CB3-4CCA-BA63-23E49C465AC6}" srcOrd="0" destOrd="0" presId="urn:microsoft.com/office/officeart/2005/8/layout/hierarchy3"/>
    <dgm:cxn modelId="{0B68802B-ED0C-4EF2-BFD3-D5E7BD0B95F7}" type="presParOf" srcId="{D7BA92F6-A48C-481B-AAD3-BC37F7B7EF94}" destId="{2B8320C6-9234-4263-8031-3B8C1D9B5A70}" srcOrd="1" destOrd="0" presId="urn:microsoft.com/office/officeart/2005/8/layout/hierarchy3"/>
    <dgm:cxn modelId="{28DC7582-5712-4BD5-9EF7-CA62F137832B}" type="presParOf" srcId="{D7BA92F6-A48C-481B-AAD3-BC37F7B7EF94}" destId="{8D0C0B3E-5FC2-48AB-BABB-91ABBA56E21C}" srcOrd="2" destOrd="0" presId="urn:microsoft.com/office/officeart/2005/8/layout/hierarchy3"/>
    <dgm:cxn modelId="{55C76D46-10F9-4F44-9AEE-E8829ECC3540}" type="presParOf" srcId="{D7BA92F6-A48C-481B-AAD3-BC37F7B7EF94}" destId="{275FFE4C-7B35-4721-BFBC-E42866B7EFEA}" srcOrd="3" destOrd="0" presId="urn:microsoft.com/office/officeart/2005/8/layout/hierarchy3"/>
    <dgm:cxn modelId="{A506BECC-76A2-4F8D-8F14-43B4558AB128}" type="presParOf" srcId="{D7BA92F6-A48C-481B-AAD3-BC37F7B7EF94}" destId="{02FE9357-37CF-40E2-B9D1-B825C063FB2A}" srcOrd="4" destOrd="0" presId="urn:microsoft.com/office/officeart/2005/8/layout/hierarchy3"/>
    <dgm:cxn modelId="{1015BFF6-84E3-4B2B-BF35-75E54E5B838F}" type="presParOf" srcId="{D7BA92F6-A48C-481B-AAD3-BC37F7B7EF94}" destId="{9365E03F-9D76-4D4D-972A-EB5486A37046}" srcOrd="5" destOrd="0" presId="urn:microsoft.com/office/officeart/2005/8/layout/hierarchy3"/>
    <dgm:cxn modelId="{934239B2-3F00-4B09-9F98-5A4954D68A5F}" type="presParOf" srcId="{D7BA92F6-A48C-481B-AAD3-BC37F7B7EF94}" destId="{BD39276E-A0E2-4B13-80D7-046D9D31772B}" srcOrd="6" destOrd="0" presId="urn:microsoft.com/office/officeart/2005/8/layout/hierarchy3"/>
    <dgm:cxn modelId="{E15DCA4C-3188-49CA-931D-D67354305C20}" type="presParOf" srcId="{D7BA92F6-A48C-481B-AAD3-BC37F7B7EF94}" destId="{88A05CC6-9A1B-4EAE-BE32-C675747F7991}" srcOrd="7" destOrd="0" presId="urn:microsoft.com/office/officeart/2005/8/layout/hierarchy3"/>
    <dgm:cxn modelId="{C21265F0-5375-4B38-A41B-DCA0DB044334}" type="presParOf" srcId="{A24A93CF-5B0A-489E-8736-D3BC03BB6DE6}" destId="{358FD638-788B-47CC-BAA1-6A6AC23A2077}" srcOrd="2" destOrd="0" presId="urn:microsoft.com/office/officeart/2005/8/layout/hierarchy3"/>
    <dgm:cxn modelId="{745886AA-A27D-4AC5-B403-A3F581C6DCBD}" type="presParOf" srcId="{358FD638-788B-47CC-BAA1-6A6AC23A2077}" destId="{26AE8137-585C-420A-9F71-4CF11ABE286A}" srcOrd="0" destOrd="0" presId="urn:microsoft.com/office/officeart/2005/8/layout/hierarchy3"/>
    <dgm:cxn modelId="{380133E5-8EE1-4F3F-9CCB-5383E9017752}" type="presParOf" srcId="{26AE8137-585C-420A-9F71-4CF11ABE286A}" destId="{7CE6A513-7F4A-4C85-92F3-9BE465EE31D5}" srcOrd="0" destOrd="0" presId="urn:microsoft.com/office/officeart/2005/8/layout/hierarchy3"/>
    <dgm:cxn modelId="{138EBAD3-64DE-4E4E-8583-A3D8638968CD}" type="presParOf" srcId="{26AE8137-585C-420A-9F71-4CF11ABE286A}" destId="{0B506287-2381-44C8-A73B-6D3C0ED7D568}" srcOrd="1" destOrd="0" presId="urn:microsoft.com/office/officeart/2005/8/layout/hierarchy3"/>
    <dgm:cxn modelId="{3051D379-E060-4F07-BE3B-4271E2B457F4}" type="presParOf" srcId="{358FD638-788B-47CC-BAA1-6A6AC23A2077}" destId="{CBC1B151-F6FD-4C47-B9D6-CE12A18EA7E6}" srcOrd="1" destOrd="0" presId="urn:microsoft.com/office/officeart/2005/8/layout/hierarchy3"/>
    <dgm:cxn modelId="{CDB6082B-E6F2-4526-9A7E-22A9E2157169}" type="presParOf" srcId="{CBC1B151-F6FD-4C47-B9D6-CE12A18EA7E6}" destId="{105EED57-096B-4648-A15F-9AB249151AB2}" srcOrd="0" destOrd="0" presId="urn:microsoft.com/office/officeart/2005/8/layout/hierarchy3"/>
    <dgm:cxn modelId="{0C2E9747-9272-4BC9-B7B4-B590377BE255}" type="presParOf" srcId="{CBC1B151-F6FD-4C47-B9D6-CE12A18EA7E6}" destId="{E1AD57B4-27E0-4158-B949-76AD7C2D633A}"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4F154-66C6-48B9-AFF1-0D3DF6CB6206}">
      <dsp:nvSpPr>
        <dsp:cNvPr id="0" name=""/>
        <dsp:cNvSpPr/>
      </dsp:nvSpPr>
      <dsp:spPr>
        <a:xfrm>
          <a:off x="671531" y="359"/>
          <a:ext cx="1954931" cy="97746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tr-TR" sz="3100" kern="1200" dirty="0" smtClean="0"/>
            <a:t>Yalova U.</a:t>
          </a:r>
          <a:endParaRPr lang="en-US" sz="3100" kern="1200" dirty="0"/>
        </a:p>
      </dsp:txBody>
      <dsp:txXfrm>
        <a:off x="700160" y="28988"/>
        <a:ext cx="1897673" cy="920207"/>
      </dsp:txXfrm>
    </dsp:sp>
    <dsp:sp modelId="{1AD95525-4B46-45EA-A8EC-72602A4CAD10}">
      <dsp:nvSpPr>
        <dsp:cNvPr id="0" name=""/>
        <dsp:cNvSpPr/>
      </dsp:nvSpPr>
      <dsp:spPr>
        <a:xfrm>
          <a:off x="867024" y="977825"/>
          <a:ext cx="195493" cy="733099"/>
        </a:xfrm>
        <a:custGeom>
          <a:avLst/>
          <a:gdLst/>
          <a:ahLst/>
          <a:cxnLst/>
          <a:rect l="0" t="0" r="0" b="0"/>
          <a:pathLst>
            <a:path>
              <a:moveTo>
                <a:pt x="0" y="0"/>
              </a:moveTo>
              <a:lnTo>
                <a:pt x="0" y="733099"/>
              </a:lnTo>
              <a:lnTo>
                <a:pt x="195493" y="73309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0DFCF0-C9B3-4CA9-952D-A491914AA968}">
      <dsp:nvSpPr>
        <dsp:cNvPr id="0" name=""/>
        <dsp:cNvSpPr/>
      </dsp:nvSpPr>
      <dsp:spPr>
        <a:xfrm>
          <a:off x="1062518" y="1222192"/>
          <a:ext cx="1563945" cy="9774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err="1" smtClean="0"/>
            <a:t>Religion</a:t>
          </a:r>
          <a:r>
            <a:rPr lang="tr-TR" sz="1800" kern="1200" dirty="0" smtClean="0"/>
            <a:t> </a:t>
          </a:r>
          <a:r>
            <a:rPr lang="tr-TR" sz="1800" kern="1200" dirty="0" err="1" smtClean="0"/>
            <a:t>and</a:t>
          </a:r>
          <a:r>
            <a:rPr lang="tr-TR" sz="1800" kern="1200" dirty="0" smtClean="0"/>
            <a:t> </a:t>
          </a:r>
          <a:r>
            <a:rPr lang="tr-TR" sz="1800" kern="1200" dirty="0" err="1" smtClean="0"/>
            <a:t>Society</a:t>
          </a:r>
          <a:endParaRPr lang="en-US" sz="1800" kern="1200" dirty="0"/>
        </a:p>
      </dsp:txBody>
      <dsp:txXfrm>
        <a:off x="1091147" y="1250821"/>
        <a:ext cx="1506687" cy="920207"/>
      </dsp:txXfrm>
    </dsp:sp>
    <dsp:sp modelId="{1C769ACF-4ED6-4F7A-AED1-9F67C959E0AE}">
      <dsp:nvSpPr>
        <dsp:cNvPr id="0" name=""/>
        <dsp:cNvSpPr/>
      </dsp:nvSpPr>
      <dsp:spPr>
        <a:xfrm>
          <a:off x="867024" y="977825"/>
          <a:ext cx="195493" cy="1954931"/>
        </a:xfrm>
        <a:custGeom>
          <a:avLst/>
          <a:gdLst/>
          <a:ahLst/>
          <a:cxnLst/>
          <a:rect l="0" t="0" r="0" b="0"/>
          <a:pathLst>
            <a:path>
              <a:moveTo>
                <a:pt x="0" y="0"/>
              </a:moveTo>
              <a:lnTo>
                <a:pt x="0" y="1954931"/>
              </a:lnTo>
              <a:lnTo>
                <a:pt x="195493" y="195493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076018-7100-409D-A352-318034AA58AC}">
      <dsp:nvSpPr>
        <dsp:cNvPr id="0" name=""/>
        <dsp:cNvSpPr/>
      </dsp:nvSpPr>
      <dsp:spPr>
        <a:xfrm>
          <a:off x="1062518" y="2444024"/>
          <a:ext cx="1563945" cy="9774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189559"/>
              <a:satOff val="-781"/>
              <a:lumOff val="-1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smtClean="0"/>
            <a:t>Moral </a:t>
          </a:r>
          <a:r>
            <a:rPr lang="tr-TR" sz="1800" kern="1200" dirty="0" err="1" smtClean="0"/>
            <a:t>Support</a:t>
          </a:r>
          <a:r>
            <a:rPr lang="tr-TR" sz="1800" kern="1200" dirty="0" smtClean="0"/>
            <a:t> </a:t>
          </a:r>
          <a:r>
            <a:rPr lang="tr-TR" sz="1800" kern="1200" dirty="0" err="1" smtClean="0"/>
            <a:t>Sytems</a:t>
          </a:r>
          <a:r>
            <a:rPr lang="tr-TR" sz="1800" kern="1200" dirty="0" smtClean="0"/>
            <a:t> </a:t>
          </a:r>
          <a:endParaRPr lang="en-US" sz="1800" kern="1200" dirty="0"/>
        </a:p>
      </dsp:txBody>
      <dsp:txXfrm>
        <a:off x="1091147" y="2472653"/>
        <a:ext cx="1506687" cy="920207"/>
      </dsp:txXfrm>
    </dsp:sp>
    <dsp:sp modelId="{D2B4266E-AEE0-4A5D-8E88-CD82B026C0BA}">
      <dsp:nvSpPr>
        <dsp:cNvPr id="0" name=""/>
        <dsp:cNvSpPr/>
      </dsp:nvSpPr>
      <dsp:spPr>
        <a:xfrm>
          <a:off x="3115196" y="359"/>
          <a:ext cx="1954931" cy="977465"/>
        </a:xfrm>
        <a:prstGeom prst="roundRect">
          <a:avLst>
            <a:gd name="adj" fmla="val 10000"/>
          </a:avLst>
        </a:prstGeom>
        <a:solidFill>
          <a:schemeClr val="accent3">
            <a:hueOff val="-568678"/>
            <a:satOff val="-2344"/>
            <a:lumOff val="-4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tr-TR" sz="3100" kern="1200" dirty="0" smtClean="0"/>
            <a:t>Karatay U.</a:t>
          </a:r>
          <a:endParaRPr lang="en-US" sz="3100" kern="1200" dirty="0"/>
        </a:p>
      </dsp:txBody>
      <dsp:txXfrm>
        <a:off x="3143825" y="28988"/>
        <a:ext cx="1897673" cy="920207"/>
      </dsp:txXfrm>
    </dsp:sp>
    <dsp:sp modelId="{F650E312-0CB3-4CCA-BA63-23E49C465AC6}">
      <dsp:nvSpPr>
        <dsp:cNvPr id="0" name=""/>
        <dsp:cNvSpPr/>
      </dsp:nvSpPr>
      <dsp:spPr>
        <a:xfrm>
          <a:off x="3310689" y="977825"/>
          <a:ext cx="195493" cy="733099"/>
        </a:xfrm>
        <a:custGeom>
          <a:avLst/>
          <a:gdLst/>
          <a:ahLst/>
          <a:cxnLst/>
          <a:rect l="0" t="0" r="0" b="0"/>
          <a:pathLst>
            <a:path>
              <a:moveTo>
                <a:pt x="0" y="0"/>
              </a:moveTo>
              <a:lnTo>
                <a:pt x="0" y="733099"/>
              </a:lnTo>
              <a:lnTo>
                <a:pt x="195493" y="73309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8320C6-9234-4263-8031-3B8C1D9B5A70}">
      <dsp:nvSpPr>
        <dsp:cNvPr id="0" name=""/>
        <dsp:cNvSpPr/>
      </dsp:nvSpPr>
      <dsp:spPr>
        <a:xfrm>
          <a:off x="3506182" y="1222192"/>
          <a:ext cx="1563945" cy="9774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379119"/>
              <a:satOff val="-1563"/>
              <a:lumOff val="-3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800" kern="1200" dirty="0" smtClean="0"/>
            <a:t>Moral </a:t>
          </a:r>
          <a:r>
            <a:rPr lang="tr-TR" sz="1800" kern="1200" dirty="0" err="1" smtClean="0"/>
            <a:t>Social</a:t>
          </a:r>
          <a:r>
            <a:rPr lang="tr-TR" sz="1800" kern="1200" dirty="0" smtClean="0"/>
            <a:t> </a:t>
          </a:r>
          <a:r>
            <a:rPr lang="tr-TR" sz="1800" kern="1200" dirty="0" err="1" smtClean="0"/>
            <a:t>Work</a:t>
          </a:r>
          <a:r>
            <a:rPr lang="tr-TR" sz="1800" kern="1200" dirty="0" smtClean="0"/>
            <a:t>  </a:t>
          </a:r>
          <a:endParaRPr lang="en-US" sz="1800" kern="1200" dirty="0" smtClean="0"/>
        </a:p>
      </dsp:txBody>
      <dsp:txXfrm>
        <a:off x="3534811" y="1250821"/>
        <a:ext cx="1506687" cy="920207"/>
      </dsp:txXfrm>
    </dsp:sp>
    <dsp:sp modelId="{8D0C0B3E-5FC2-48AB-BABB-91ABBA56E21C}">
      <dsp:nvSpPr>
        <dsp:cNvPr id="0" name=""/>
        <dsp:cNvSpPr/>
      </dsp:nvSpPr>
      <dsp:spPr>
        <a:xfrm>
          <a:off x="3310689" y="977825"/>
          <a:ext cx="195493" cy="1954931"/>
        </a:xfrm>
        <a:custGeom>
          <a:avLst/>
          <a:gdLst/>
          <a:ahLst/>
          <a:cxnLst/>
          <a:rect l="0" t="0" r="0" b="0"/>
          <a:pathLst>
            <a:path>
              <a:moveTo>
                <a:pt x="0" y="0"/>
              </a:moveTo>
              <a:lnTo>
                <a:pt x="0" y="1954931"/>
              </a:lnTo>
              <a:lnTo>
                <a:pt x="195493" y="1954931"/>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5FFE4C-7B35-4721-BFBC-E42866B7EFEA}">
      <dsp:nvSpPr>
        <dsp:cNvPr id="0" name=""/>
        <dsp:cNvSpPr/>
      </dsp:nvSpPr>
      <dsp:spPr>
        <a:xfrm>
          <a:off x="3506182" y="2444024"/>
          <a:ext cx="2568233" cy="9774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568678"/>
              <a:satOff val="-2344"/>
              <a:lumOff val="-49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err="1" smtClean="0"/>
            <a:t>Civilization</a:t>
          </a:r>
          <a:r>
            <a:rPr lang="tr-TR" sz="1800" kern="1200" dirty="0" smtClean="0"/>
            <a:t> </a:t>
          </a:r>
          <a:r>
            <a:rPr lang="tr-TR" sz="1800" kern="1200" dirty="0" err="1" smtClean="0"/>
            <a:t>Concept</a:t>
          </a:r>
          <a:r>
            <a:rPr lang="tr-TR" sz="1800" kern="1200" dirty="0" smtClean="0"/>
            <a:t> </a:t>
          </a:r>
          <a:r>
            <a:rPr lang="tr-TR" sz="1800" kern="1200" dirty="0" err="1" smtClean="0"/>
            <a:t>and</a:t>
          </a:r>
          <a:r>
            <a:rPr lang="tr-TR" sz="1800" kern="1200" dirty="0" smtClean="0"/>
            <a:t> </a:t>
          </a:r>
          <a:r>
            <a:rPr lang="tr-TR" sz="1800" kern="1200" dirty="0" err="1" smtClean="0"/>
            <a:t>Old</a:t>
          </a:r>
          <a:r>
            <a:rPr lang="tr-TR" sz="1800" kern="1200" dirty="0" smtClean="0"/>
            <a:t> Karatay </a:t>
          </a:r>
          <a:r>
            <a:rPr lang="tr-TR" sz="1800" kern="1200" dirty="0" err="1" smtClean="0"/>
            <a:t>Theological</a:t>
          </a:r>
          <a:r>
            <a:rPr lang="tr-TR" sz="1800" kern="1200" dirty="0" smtClean="0"/>
            <a:t> School </a:t>
          </a:r>
          <a:endParaRPr lang="en-US" sz="1800" kern="1200" dirty="0"/>
        </a:p>
      </dsp:txBody>
      <dsp:txXfrm>
        <a:off x="3534811" y="2472653"/>
        <a:ext cx="2510975" cy="920207"/>
      </dsp:txXfrm>
    </dsp:sp>
    <dsp:sp modelId="{02FE9357-37CF-40E2-B9D1-B825C063FB2A}">
      <dsp:nvSpPr>
        <dsp:cNvPr id="0" name=""/>
        <dsp:cNvSpPr/>
      </dsp:nvSpPr>
      <dsp:spPr>
        <a:xfrm>
          <a:off x="3310689" y="977825"/>
          <a:ext cx="195493" cy="3176764"/>
        </a:xfrm>
        <a:custGeom>
          <a:avLst/>
          <a:gdLst/>
          <a:ahLst/>
          <a:cxnLst/>
          <a:rect l="0" t="0" r="0" b="0"/>
          <a:pathLst>
            <a:path>
              <a:moveTo>
                <a:pt x="0" y="0"/>
              </a:moveTo>
              <a:lnTo>
                <a:pt x="0" y="3176764"/>
              </a:lnTo>
              <a:lnTo>
                <a:pt x="195493" y="3176764"/>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65E03F-9D76-4D4D-972A-EB5486A37046}">
      <dsp:nvSpPr>
        <dsp:cNvPr id="0" name=""/>
        <dsp:cNvSpPr/>
      </dsp:nvSpPr>
      <dsp:spPr>
        <a:xfrm>
          <a:off x="3506182" y="3665856"/>
          <a:ext cx="2525380" cy="9774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758238"/>
              <a:satOff val="-3126"/>
              <a:lumOff val="-6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smtClean="0"/>
            <a:t> </a:t>
          </a:r>
          <a:r>
            <a:rPr lang="tr-TR" sz="1800" kern="1200" dirty="0" err="1" smtClean="0"/>
            <a:t>Teaching</a:t>
          </a:r>
          <a:r>
            <a:rPr lang="tr-TR" sz="1800" kern="1200" dirty="0" smtClean="0"/>
            <a:t> of Mevlana (Rumi-A </a:t>
          </a:r>
          <a:r>
            <a:rPr lang="tr-TR" sz="1800" kern="1200" dirty="0" err="1" smtClean="0"/>
            <a:t>mystic-sufi</a:t>
          </a:r>
          <a:r>
            <a:rPr lang="tr-TR" sz="1800" kern="1200" dirty="0" smtClean="0"/>
            <a:t> </a:t>
          </a:r>
          <a:r>
            <a:rPr lang="tr-TR" sz="1800" kern="1200" dirty="0" err="1" smtClean="0"/>
            <a:t>poet</a:t>
          </a:r>
          <a:r>
            <a:rPr lang="tr-TR" sz="1800" kern="1200" dirty="0" smtClean="0"/>
            <a:t>)</a:t>
          </a:r>
          <a:endParaRPr lang="en-US" sz="1800" kern="1200" dirty="0"/>
        </a:p>
      </dsp:txBody>
      <dsp:txXfrm>
        <a:off x="3534811" y="3694485"/>
        <a:ext cx="2468122" cy="920207"/>
      </dsp:txXfrm>
    </dsp:sp>
    <dsp:sp modelId="{BD39276E-A0E2-4B13-80D7-046D9D31772B}">
      <dsp:nvSpPr>
        <dsp:cNvPr id="0" name=""/>
        <dsp:cNvSpPr/>
      </dsp:nvSpPr>
      <dsp:spPr>
        <a:xfrm>
          <a:off x="3310689" y="977825"/>
          <a:ext cx="195493" cy="4398596"/>
        </a:xfrm>
        <a:custGeom>
          <a:avLst/>
          <a:gdLst/>
          <a:ahLst/>
          <a:cxnLst/>
          <a:rect l="0" t="0" r="0" b="0"/>
          <a:pathLst>
            <a:path>
              <a:moveTo>
                <a:pt x="0" y="0"/>
              </a:moveTo>
              <a:lnTo>
                <a:pt x="0" y="4398596"/>
              </a:lnTo>
              <a:lnTo>
                <a:pt x="195493" y="439859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8A05CC6-9A1B-4EAE-BE32-C675747F7991}">
      <dsp:nvSpPr>
        <dsp:cNvPr id="0" name=""/>
        <dsp:cNvSpPr/>
      </dsp:nvSpPr>
      <dsp:spPr>
        <a:xfrm>
          <a:off x="3506182" y="4887689"/>
          <a:ext cx="4051885" cy="9774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947797"/>
              <a:satOff val="-3907"/>
              <a:lumOff val="-81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kern="1200" dirty="0" smtClean="0"/>
            <a:t>Professional </a:t>
          </a:r>
          <a:r>
            <a:rPr lang="tr-TR" sz="1800" kern="1200" dirty="0" err="1" smtClean="0"/>
            <a:t>Morality</a:t>
          </a:r>
          <a:r>
            <a:rPr lang="tr-TR" sz="1800" kern="1200" dirty="0" smtClean="0"/>
            <a:t> </a:t>
          </a:r>
          <a:r>
            <a:rPr lang="tr-TR" sz="1800" kern="1200" dirty="0" err="1" smtClean="0"/>
            <a:t>and</a:t>
          </a:r>
          <a:r>
            <a:rPr lang="tr-TR" sz="1800" kern="1200" dirty="0" smtClean="0"/>
            <a:t> </a:t>
          </a:r>
          <a:r>
            <a:rPr lang="tr-TR" sz="1800" kern="1200" dirty="0" err="1" smtClean="0"/>
            <a:t>Akhism</a:t>
          </a:r>
          <a:r>
            <a:rPr lang="tr-TR" sz="1800" kern="1200" dirty="0" smtClean="0"/>
            <a:t> </a:t>
          </a:r>
        </a:p>
        <a:p>
          <a:pPr lvl="0" algn="ctr" defTabSz="800100">
            <a:lnSpc>
              <a:spcPct val="90000"/>
            </a:lnSpc>
            <a:spcBef>
              <a:spcPct val="0"/>
            </a:spcBef>
            <a:spcAft>
              <a:spcPct val="35000"/>
            </a:spcAft>
          </a:pPr>
          <a:r>
            <a:rPr lang="tr-TR" sz="1800" kern="1200" dirty="0" smtClean="0"/>
            <a:t>(an </a:t>
          </a:r>
          <a:r>
            <a:rPr lang="tr-TR" sz="1800" kern="1200" dirty="0" err="1" smtClean="0"/>
            <a:t>organized</a:t>
          </a:r>
          <a:r>
            <a:rPr lang="tr-TR" sz="1800" kern="1200" dirty="0" smtClean="0"/>
            <a:t> </a:t>
          </a:r>
          <a:r>
            <a:rPr lang="tr-TR" sz="1800" kern="1200" dirty="0" err="1" smtClean="0"/>
            <a:t>brotherhood</a:t>
          </a:r>
          <a:r>
            <a:rPr lang="tr-TR" sz="1800" kern="1200" dirty="0" smtClean="0"/>
            <a:t> in </a:t>
          </a:r>
          <a:r>
            <a:rPr lang="tr-TR" sz="1800" kern="1200" dirty="0" err="1" smtClean="0"/>
            <a:t>Ottoman</a:t>
          </a:r>
          <a:r>
            <a:rPr lang="tr-TR" sz="1800" kern="1200" dirty="0" smtClean="0"/>
            <a:t> </a:t>
          </a:r>
          <a:r>
            <a:rPr lang="tr-TR" sz="1800" kern="1200" dirty="0" err="1" smtClean="0"/>
            <a:t>period</a:t>
          </a:r>
          <a:r>
            <a:rPr lang="tr-TR" sz="1800" kern="1200" dirty="0" smtClean="0"/>
            <a:t> </a:t>
          </a:r>
          <a:r>
            <a:rPr lang="tr-TR" sz="1800" kern="1200" dirty="0" err="1" smtClean="0"/>
            <a:t>related</a:t>
          </a:r>
          <a:r>
            <a:rPr lang="tr-TR" sz="1800" kern="1200" dirty="0" smtClean="0"/>
            <a:t> </a:t>
          </a:r>
          <a:r>
            <a:rPr lang="tr-TR" sz="1800" kern="1200" dirty="0" err="1" smtClean="0"/>
            <a:t>to</a:t>
          </a:r>
          <a:r>
            <a:rPr lang="tr-TR" sz="1800" kern="1200" dirty="0" smtClean="0"/>
            <a:t> </a:t>
          </a:r>
          <a:r>
            <a:rPr lang="tr-TR" sz="1800" kern="1200" dirty="0" err="1" smtClean="0"/>
            <a:t>trade</a:t>
          </a:r>
          <a:r>
            <a:rPr lang="tr-TR" sz="1800" kern="1200" dirty="0" smtClean="0"/>
            <a:t> </a:t>
          </a:r>
          <a:r>
            <a:rPr lang="tr-TR" sz="1800" kern="1200" dirty="0" err="1" smtClean="0"/>
            <a:t>guilds</a:t>
          </a:r>
          <a:r>
            <a:rPr lang="tr-TR" sz="1300" kern="1200" dirty="0" smtClean="0"/>
            <a:t>)</a:t>
          </a:r>
          <a:endParaRPr lang="en-US" sz="1300" kern="1200" dirty="0"/>
        </a:p>
      </dsp:txBody>
      <dsp:txXfrm>
        <a:off x="3534811" y="4916318"/>
        <a:ext cx="3994627" cy="920207"/>
      </dsp:txXfrm>
    </dsp:sp>
    <dsp:sp modelId="{7CE6A513-7F4A-4C85-92F3-9BE465EE31D5}">
      <dsp:nvSpPr>
        <dsp:cNvPr id="0" name=""/>
        <dsp:cNvSpPr/>
      </dsp:nvSpPr>
      <dsp:spPr>
        <a:xfrm>
          <a:off x="5558861" y="359"/>
          <a:ext cx="1954931" cy="977465"/>
        </a:xfrm>
        <a:prstGeom prst="roundRect">
          <a:avLst>
            <a:gd name="adj" fmla="val 10000"/>
          </a:avLst>
        </a:prstGeom>
        <a:solidFill>
          <a:schemeClr val="accent3">
            <a:hueOff val="-1137357"/>
            <a:satOff val="-4689"/>
            <a:lumOff val="-98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055" tIns="39370" rIns="59055" bIns="39370" numCol="1" spcCol="1270" anchor="ctr" anchorCtr="0">
          <a:noAutofit/>
        </a:bodyPr>
        <a:lstStyle/>
        <a:p>
          <a:pPr lvl="0" algn="ctr" defTabSz="1377950">
            <a:lnSpc>
              <a:spcPct val="90000"/>
            </a:lnSpc>
            <a:spcBef>
              <a:spcPct val="0"/>
            </a:spcBef>
            <a:spcAft>
              <a:spcPct val="35000"/>
            </a:spcAft>
          </a:pPr>
          <a:r>
            <a:rPr lang="tr-TR" sz="3100" kern="1200" dirty="0" smtClean="0"/>
            <a:t>RTE U.</a:t>
          </a:r>
          <a:endParaRPr lang="en-US" sz="3100" kern="1200" dirty="0"/>
        </a:p>
      </dsp:txBody>
      <dsp:txXfrm>
        <a:off x="5587490" y="28988"/>
        <a:ext cx="1897673" cy="920207"/>
      </dsp:txXfrm>
    </dsp:sp>
    <dsp:sp modelId="{105EED57-096B-4648-A15F-9AB249151AB2}">
      <dsp:nvSpPr>
        <dsp:cNvPr id="0" name=""/>
        <dsp:cNvSpPr/>
      </dsp:nvSpPr>
      <dsp:spPr>
        <a:xfrm>
          <a:off x="5754354" y="977825"/>
          <a:ext cx="195493" cy="733099"/>
        </a:xfrm>
        <a:custGeom>
          <a:avLst/>
          <a:gdLst/>
          <a:ahLst/>
          <a:cxnLst/>
          <a:rect l="0" t="0" r="0" b="0"/>
          <a:pathLst>
            <a:path>
              <a:moveTo>
                <a:pt x="0" y="0"/>
              </a:moveTo>
              <a:lnTo>
                <a:pt x="0" y="733099"/>
              </a:lnTo>
              <a:lnTo>
                <a:pt x="195493" y="733099"/>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AD57B4-27E0-4158-B949-76AD7C2D633A}">
      <dsp:nvSpPr>
        <dsp:cNvPr id="0" name=""/>
        <dsp:cNvSpPr/>
      </dsp:nvSpPr>
      <dsp:spPr>
        <a:xfrm>
          <a:off x="5949847" y="1222192"/>
          <a:ext cx="1563945" cy="97746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1137357"/>
              <a:satOff val="-4689"/>
              <a:lumOff val="-98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900" kern="1200" dirty="0" smtClean="0"/>
            <a:t>Moral </a:t>
          </a:r>
          <a:r>
            <a:rPr lang="tr-TR" sz="1900" kern="1200" dirty="0" err="1" smtClean="0"/>
            <a:t>Social</a:t>
          </a:r>
          <a:r>
            <a:rPr lang="tr-TR" sz="1900" kern="1200" dirty="0" smtClean="0"/>
            <a:t> </a:t>
          </a:r>
          <a:r>
            <a:rPr lang="tr-TR" sz="1900" kern="1200" dirty="0" err="1" smtClean="0"/>
            <a:t>Work</a:t>
          </a:r>
          <a:r>
            <a:rPr lang="tr-TR" sz="1900" kern="1200" dirty="0" smtClean="0"/>
            <a:t>  </a:t>
          </a:r>
          <a:endParaRPr lang="en-US" sz="1900" kern="1200" dirty="0" smtClean="0"/>
        </a:p>
        <a:p>
          <a:pPr lvl="0" algn="ctr" defTabSz="2444750">
            <a:lnSpc>
              <a:spcPct val="90000"/>
            </a:lnSpc>
            <a:spcBef>
              <a:spcPct val="0"/>
            </a:spcBef>
            <a:spcAft>
              <a:spcPct val="35000"/>
            </a:spcAft>
          </a:pPr>
          <a:endParaRPr lang="en-US" sz="1900" kern="1200" dirty="0"/>
        </a:p>
      </dsp:txBody>
      <dsp:txXfrm>
        <a:off x="5978476" y="1250821"/>
        <a:ext cx="1506687" cy="92020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A23720DD-5B6D-40BF-8493-A6B52D484E6B}" type="datetimeFigureOut">
              <a:rPr lang="tr-TR" smtClean="0"/>
              <a:t>26.04.2018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23720DD-5B6D-40BF-8493-A6B52D484E6B}"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26.04.2018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26.04.2018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A23720DD-5B6D-40BF-8493-A6B52D484E6B}" type="datetimeFigureOut">
              <a:rPr lang="tr-TR" smtClean="0"/>
              <a:t>26.04.2018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A23720DD-5B6D-40BF-8493-A6B52D484E6B}" type="datetimeFigureOut">
              <a:rPr lang="tr-TR" smtClean="0"/>
              <a:t>26.04.2018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26.04.2018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23720DD-5B6D-40BF-8493-A6B52D484E6B}" type="datetimeFigureOut">
              <a:rPr lang="tr-TR" smtClean="0"/>
              <a:t>26.04.2018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26.04.2018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23720DD-5B6D-40BF-8493-A6B52D484E6B}" type="datetimeFigureOut">
              <a:rPr lang="tr-TR" smtClean="0"/>
              <a:t>26.04.2018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874639"/>
          </a:xfrm>
        </p:spPr>
        <p:txBody>
          <a:bodyPr>
            <a:normAutofit fontScale="90000"/>
          </a:bodyPr>
          <a:lstStyle/>
          <a:p>
            <a:r>
              <a:rPr lang="tr-TR" dirty="0" smtClean="0"/>
              <a:t>Development of </a:t>
            </a:r>
            <a:r>
              <a:rPr lang="tr-TR" dirty="0" err="1" smtClean="0"/>
              <a:t>Social</a:t>
            </a:r>
            <a:r>
              <a:rPr lang="tr-TR" dirty="0" smtClean="0"/>
              <a:t> </a:t>
            </a:r>
            <a:r>
              <a:rPr lang="tr-TR" dirty="0" err="1" smtClean="0"/>
              <a:t>Work</a:t>
            </a:r>
            <a:r>
              <a:rPr lang="tr-TR" dirty="0" smtClean="0"/>
              <a:t> </a:t>
            </a:r>
            <a:r>
              <a:rPr lang="tr-TR" dirty="0" err="1" smtClean="0"/>
              <a:t>Education</a:t>
            </a:r>
            <a:r>
              <a:rPr lang="tr-TR" dirty="0" smtClean="0"/>
              <a:t> in </a:t>
            </a:r>
            <a:r>
              <a:rPr lang="tr-TR" dirty="0" err="1" smtClean="0"/>
              <a:t>Turkey</a:t>
            </a:r>
            <a:r>
              <a:rPr lang="tr-TR" dirty="0" smtClean="0"/>
              <a:t>: </a:t>
            </a:r>
            <a:br>
              <a:rPr lang="tr-TR" dirty="0" smtClean="0"/>
            </a:br>
            <a:r>
              <a:rPr lang="tr-TR" dirty="0" err="1" smtClean="0"/>
              <a:t>The</a:t>
            </a:r>
            <a:r>
              <a:rPr lang="tr-TR" dirty="0" smtClean="0"/>
              <a:t> Country in </a:t>
            </a:r>
            <a:r>
              <a:rPr lang="tr-TR" dirty="0" err="1" smtClean="0"/>
              <a:t>Transition</a:t>
            </a:r>
            <a:endParaRPr lang="en-US" dirty="0"/>
          </a:p>
        </p:txBody>
      </p:sp>
      <p:sp>
        <p:nvSpPr>
          <p:cNvPr id="3" name="Alt Başlık 2"/>
          <p:cNvSpPr>
            <a:spLocks noGrp="1"/>
          </p:cNvSpPr>
          <p:nvPr>
            <p:ph type="subTitle" idx="1"/>
          </p:nvPr>
        </p:nvSpPr>
        <p:spPr>
          <a:xfrm>
            <a:off x="899592" y="4221088"/>
            <a:ext cx="7272808" cy="1417712"/>
          </a:xfrm>
        </p:spPr>
        <p:txBody>
          <a:bodyPr>
            <a:normAutofit/>
          </a:bodyPr>
          <a:lstStyle/>
          <a:p>
            <a:r>
              <a:rPr lang="tr-TR" dirty="0" smtClean="0"/>
              <a:t>Aslıhan B. Öztürk, </a:t>
            </a:r>
            <a:r>
              <a:rPr lang="tr-TR" dirty="0" err="1" smtClean="0"/>
              <a:t>PhD</a:t>
            </a:r>
            <a:r>
              <a:rPr lang="tr-TR" dirty="0" smtClean="0"/>
              <a:t> </a:t>
            </a:r>
          </a:p>
          <a:p>
            <a:r>
              <a:rPr lang="tr-TR" dirty="0" smtClean="0"/>
              <a:t>Hacettepe </a:t>
            </a:r>
            <a:r>
              <a:rPr lang="tr-TR" dirty="0" err="1" smtClean="0"/>
              <a:t>University</a:t>
            </a:r>
            <a:r>
              <a:rPr lang="tr-TR" dirty="0" smtClean="0"/>
              <a:t>, </a:t>
            </a:r>
            <a:r>
              <a:rPr lang="tr-TR" dirty="0" err="1" smtClean="0"/>
              <a:t>Dep</a:t>
            </a:r>
            <a:r>
              <a:rPr lang="tr-TR" dirty="0" smtClean="0"/>
              <a:t>. of </a:t>
            </a:r>
            <a:r>
              <a:rPr lang="tr-TR" dirty="0" err="1" smtClean="0"/>
              <a:t>Social</a:t>
            </a:r>
            <a:r>
              <a:rPr lang="tr-TR" dirty="0" smtClean="0"/>
              <a:t> </a:t>
            </a:r>
            <a:r>
              <a:rPr lang="tr-TR" dirty="0" err="1" smtClean="0"/>
              <a:t>Work</a:t>
            </a:r>
            <a:endParaRPr lang="en-US" dirty="0"/>
          </a:p>
        </p:txBody>
      </p:sp>
    </p:spTree>
    <p:extLst>
      <p:ext uri="{BB962C8B-B14F-4D97-AF65-F5344CB8AC3E}">
        <p14:creationId xmlns:p14="http://schemas.microsoft.com/office/powerpoint/2010/main" val="3073520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a:bodyPr>
          <a:lstStyle/>
          <a:p>
            <a:r>
              <a:rPr lang="en-US" dirty="0"/>
              <a:t>Cases began to be evaluated on multi-level with more sociological emphasis rather than psychological emphasis. </a:t>
            </a:r>
            <a:endParaRPr lang="tr-TR" dirty="0"/>
          </a:p>
          <a:p>
            <a:r>
              <a:rPr lang="en-US" dirty="0"/>
              <a:t>Courses on social psychology, behavioral disorders and development theories were integrated in Human </a:t>
            </a:r>
            <a:r>
              <a:rPr lang="en-US" dirty="0" err="1"/>
              <a:t>Behaviour</a:t>
            </a:r>
            <a:r>
              <a:rPr lang="en-US" dirty="0"/>
              <a:t> and Social Environment course to understand sociological and psychological aspects of human being in interaction as “person in environment” notion suggests. </a:t>
            </a:r>
          </a:p>
          <a:p>
            <a:endParaRPr lang="en-US" dirty="0"/>
          </a:p>
        </p:txBody>
      </p:sp>
    </p:spTree>
    <p:extLst>
      <p:ext uri="{BB962C8B-B14F-4D97-AF65-F5344CB8AC3E}">
        <p14:creationId xmlns:p14="http://schemas.microsoft.com/office/powerpoint/2010/main" val="21080587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G</a:t>
            </a:r>
            <a:r>
              <a:rPr lang="en-US" b="1" dirty="0" err="1" smtClean="0"/>
              <a:t>rowth</a:t>
            </a:r>
            <a:r>
              <a:rPr lang="en-US" b="1" dirty="0" smtClean="0"/>
              <a:t> </a:t>
            </a:r>
            <a:r>
              <a:rPr lang="tr-TR" b="1" dirty="0" smtClean="0"/>
              <a:t>P</a:t>
            </a:r>
            <a:r>
              <a:rPr lang="en-US" b="1" dirty="0" err="1" smtClean="0"/>
              <a:t>eriod</a:t>
            </a:r>
            <a:r>
              <a:rPr lang="en-US" dirty="0"/>
              <a:t/>
            </a:r>
            <a:br>
              <a:rPr lang="en-US" dirty="0"/>
            </a:br>
            <a:r>
              <a:rPr lang="en-US" dirty="0" smtClean="0"/>
              <a:t>(200</a:t>
            </a:r>
            <a:r>
              <a:rPr lang="tr-TR" dirty="0" smtClean="0"/>
              <a:t>2</a:t>
            </a:r>
            <a:r>
              <a:rPr lang="en-US" dirty="0" smtClean="0"/>
              <a:t> </a:t>
            </a:r>
            <a:r>
              <a:rPr lang="en-US" dirty="0"/>
              <a:t>and afterwards</a:t>
            </a:r>
            <a:r>
              <a:rPr lang="en-US" dirty="0" smtClean="0"/>
              <a:t>)</a:t>
            </a:r>
            <a:endParaRPr lang="en-US" dirty="0"/>
          </a:p>
        </p:txBody>
      </p:sp>
      <p:sp>
        <p:nvSpPr>
          <p:cNvPr id="3" name="İçerik Yer Tutucusu 2"/>
          <p:cNvSpPr>
            <a:spLocks noGrp="1"/>
          </p:cNvSpPr>
          <p:nvPr>
            <p:ph idx="1"/>
          </p:nvPr>
        </p:nvSpPr>
        <p:spPr>
          <a:xfrm>
            <a:off x="457200" y="1600200"/>
            <a:ext cx="8229600" cy="4709120"/>
          </a:xfrm>
        </p:spPr>
        <p:txBody>
          <a:bodyPr>
            <a:normAutofit/>
          </a:bodyPr>
          <a:lstStyle/>
          <a:p>
            <a:r>
              <a:rPr lang="en-US" dirty="0"/>
              <a:t>In 2002 a social work department was founded in a private university. </a:t>
            </a:r>
            <a:endParaRPr lang="tr-TR" dirty="0" smtClean="0"/>
          </a:p>
          <a:p>
            <a:r>
              <a:rPr lang="en-US" dirty="0" smtClean="0"/>
              <a:t>After </a:t>
            </a:r>
            <a:r>
              <a:rPr lang="en-US" dirty="0"/>
              <a:t>2010 the departments </a:t>
            </a:r>
            <a:r>
              <a:rPr lang="tr-TR" dirty="0" err="1" smtClean="0"/>
              <a:t>have</a:t>
            </a:r>
            <a:r>
              <a:rPr lang="tr-TR" dirty="0" smtClean="0"/>
              <a:t> </a:t>
            </a:r>
            <a:r>
              <a:rPr lang="en-US" dirty="0" smtClean="0"/>
              <a:t>expanded </a:t>
            </a:r>
            <a:r>
              <a:rPr lang="en-US" dirty="0"/>
              <a:t>rapidly and reached to </a:t>
            </a:r>
            <a:r>
              <a:rPr lang="en-US" b="1" dirty="0"/>
              <a:t>55 </a:t>
            </a:r>
            <a:r>
              <a:rPr lang="tr-TR" b="1" dirty="0" err="1" smtClean="0"/>
              <a:t>departments</a:t>
            </a:r>
            <a:r>
              <a:rPr lang="tr-TR" b="1" dirty="0" smtClean="0"/>
              <a:t> </a:t>
            </a:r>
            <a:r>
              <a:rPr lang="en-US" dirty="0" smtClean="0"/>
              <a:t>all </a:t>
            </a:r>
            <a:r>
              <a:rPr lang="en-US" dirty="0"/>
              <a:t>over the country in private and public </a:t>
            </a:r>
            <a:r>
              <a:rPr lang="en-US" dirty="0" smtClean="0"/>
              <a:t>universities</a:t>
            </a:r>
            <a:r>
              <a:rPr lang="tr-TR" dirty="0" smtClean="0"/>
              <a:t>.</a:t>
            </a:r>
          </a:p>
          <a:p>
            <a:r>
              <a:rPr lang="en-US" dirty="0"/>
              <a:t>Growth period of social work education has brought serious problems about qualification as in many departments </a:t>
            </a:r>
            <a:r>
              <a:rPr lang="tr-TR" dirty="0" err="1" smtClean="0"/>
              <a:t>which</a:t>
            </a:r>
            <a:r>
              <a:rPr lang="tr-TR" dirty="0" smtClean="0"/>
              <a:t> </a:t>
            </a:r>
            <a:r>
              <a:rPr lang="en-US" dirty="0" smtClean="0"/>
              <a:t>do </a:t>
            </a:r>
            <a:r>
              <a:rPr lang="en-US" dirty="0"/>
              <a:t>not have any academicians from social work background. As a result social workers from the field have been assigned to courses as lecturers without enough supervision. </a:t>
            </a:r>
          </a:p>
        </p:txBody>
      </p:sp>
    </p:spTree>
    <p:extLst>
      <p:ext uri="{BB962C8B-B14F-4D97-AF65-F5344CB8AC3E}">
        <p14:creationId xmlns:p14="http://schemas.microsoft.com/office/powerpoint/2010/main" val="2674257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err="1" smtClean="0"/>
              <a:t>Glocalization</a:t>
            </a:r>
            <a:r>
              <a:rPr lang="tr-TR" b="1" dirty="0">
                <a:solidFill>
                  <a:srgbClr val="FF0000"/>
                </a:solidFill>
              </a:rPr>
              <a:t> </a:t>
            </a:r>
            <a:r>
              <a:rPr lang="tr-TR" b="1" dirty="0" err="1" smtClean="0"/>
              <a:t>and</a:t>
            </a:r>
            <a:r>
              <a:rPr lang="tr-TR" b="1" dirty="0" smtClean="0"/>
              <a:t> </a:t>
            </a:r>
            <a:r>
              <a:rPr lang="tr-TR" b="1" dirty="0" err="1" smtClean="0"/>
              <a:t>Conservatism</a:t>
            </a:r>
            <a:r>
              <a:rPr lang="tr-TR" b="1" dirty="0" smtClean="0"/>
              <a:t> </a:t>
            </a:r>
            <a:r>
              <a:rPr lang="tr-TR" b="1" dirty="0" smtClean="0">
                <a:solidFill>
                  <a:srgbClr val="FF0000"/>
                </a:solidFill>
              </a:rPr>
              <a:t/>
            </a:r>
            <a:br>
              <a:rPr lang="tr-TR" b="1" dirty="0" smtClean="0">
                <a:solidFill>
                  <a:srgbClr val="FF0000"/>
                </a:solidFill>
              </a:rPr>
            </a:br>
            <a:r>
              <a:rPr lang="tr-TR" b="1" dirty="0" smtClean="0"/>
              <a:t>in </a:t>
            </a:r>
            <a:r>
              <a:rPr lang="tr-TR" b="1" dirty="0" err="1" smtClean="0"/>
              <a:t>Social</a:t>
            </a:r>
            <a:r>
              <a:rPr lang="tr-TR" b="1" dirty="0" smtClean="0"/>
              <a:t> </a:t>
            </a:r>
            <a:r>
              <a:rPr lang="tr-TR" b="1" dirty="0" err="1" smtClean="0"/>
              <a:t>Work</a:t>
            </a:r>
            <a:r>
              <a:rPr lang="tr-TR" b="1" dirty="0" smtClean="0"/>
              <a:t> </a:t>
            </a:r>
            <a:r>
              <a:rPr lang="tr-TR" b="1" dirty="0" err="1" smtClean="0"/>
              <a:t>Education</a:t>
            </a:r>
            <a:endParaRPr lang="en-US" b="1" dirty="0"/>
          </a:p>
        </p:txBody>
      </p:sp>
      <p:sp>
        <p:nvSpPr>
          <p:cNvPr id="3" name="İçerik Yer Tutucusu 2"/>
          <p:cNvSpPr>
            <a:spLocks noGrp="1"/>
          </p:cNvSpPr>
          <p:nvPr>
            <p:ph idx="1"/>
          </p:nvPr>
        </p:nvSpPr>
        <p:spPr>
          <a:xfrm>
            <a:off x="467544" y="1412776"/>
            <a:ext cx="8229600" cy="5112568"/>
          </a:xfrm>
        </p:spPr>
        <p:txBody>
          <a:bodyPr>
            <a:normAutofit/>
          </a:bodyPr>
          <a:lstStyle/>
          <a:p>
            <a:r>
              <a:rPr lang="tr-TR" dirty="0" smtClean="0"/>
              <a:t>Three </a:t>
            </a:r>
            <a:r>
              <a:rPr lang="tr-TR" dirty="0" err="1" smtClean="0"/>
              <a:t>factors</a:t>
            </a:r>
            <a:r>
              <a:rPr lang="tr-TR" dirty="0" smtClean="0"/>
              <a:t> </a:t>
            </a:r>
            <a:r>
              <a:rPr lang="tr-TR" dirty="0" err="1" smtClean="0"/>
              <a:t>have</a:t>
            </a:r>
            <a:r>
              <a:rPr lang="tr-TR" dirty="0" smtClean="0"/>
              <a:t> </a:t>
            </a:r>
            <a:r>
              <a:rPr lang="en-US" dirty="0" smtClean="0"/>
              <a:t>given </a:t>
            </a:r>
            <a:r>
              <a:rPr lang="en-US" dirty="0"/>
              <a:t>rise to paradigm change in social work education carrying </a:t>
            </a:r>
            <a:r>
              <a:rPr lang="tr-TR" dirty="0" err="1" smtClean="0"/>
              <a:t>more</a:t>
            </a:r>
            <a:r>
              <a:rPr lang="tr-TR" dirty="0" smtClean="0"/>
              <a:t> </a:t>
            </a:r>
            <a:r>
              <a:rPr lang="en-US" b="1" dirty="0" smtClean="0"/>
              <a:t>local</a:t>
            </a:r>
            <a:r>
              <a:rPr lang="en-US" b="1" dirty="0" smtClean="0"/>
              <a:t>, </a:t>
            </a:r>
            <a:r>
              <a:rPr lang="en-US" b="1" dirty="0"/>
              <a:t>religious and conservative values</a:t>
            </a:r>
            <a:r>
              <a:rPr lang="en-US" dirty="0"/>
              <a:t> depending </a:t>
            </a:r>
            <a:r>
              <a:rPr lang="tr-TR" dirty="0" smtClean="0"/>
              <a:t>on </a:t>
            </a:r>
            <a:r>
              <a:rPr lang="en-US" dirty="0" smtClean="0"/>
              <a:t>the </a:t>
            </a:r>
            <a:r>
              <a:rPr lang="en-US" dirty="0"/>
              <a:t>constitution of “</a:t>
            </a:r>
            <a:r>
              <a:rPr lang="en-US" b="1" dirty="0"/>
              <a:t>New Turkey</a:t>
            </a:r>
            <a:r>
              <a:rPr lang="en-US" dirty="0" smtClean="0"/>
              <a:t>”</a:t>
            </a:r>
            <a:r>
              <a:rPr lang="tr-TR" dirty="0"/>
              <a:t> </a:t>
            </a:r>
            <a:r>
              <a:rPr lang="tr-TR" dirty="0" err="1" smtClean="0"/>
              <a:t>along</a:t>
            </a:r>
            <a:r>
              <a:rPr lang="tr-TR" dirty="0" smtClean="0"/>
              <a:t> </a:t>
            </a:r>
            <a:r>
              <a:rPr lang="tr-TR" dirty="0" err="1" smtClean="0"/>
              <a:t>with</a:t>
            </a:r>
            <a:r>
              <a:rPr lang="tr-TR" dirty="0" smtClean="0"/>
              <a:t> </a:t>
            </a:r>
            <a:r>
              <a:rPr lang="tr-TR" b="1" dirty="0" err="1" smtClean="0"/>
              <a:t>multiculturalist</a:t>
            </a:r>
            <a:r>
              <a:rPr lang="tr-TR" b="1" dirty="0" smtClean="0"/>
              <a:t> </a:t>
            </a:r>
            <a:r>
              <a:rPr lang="tr-TR" b="1" dirty="0" err="1" smtClean="0"/>
              <a:t>tendencies</a:t>
            </a:r>
            <a:r>
              <a:rPr lang="tr-TR" b="1" dirty="0" smtClean="0"/>
              <a:t> </a:t>
            </a:r>
            <a:r>
              <a:rPr lang="tr-TR" dirty="0" err="1" smtClean="0"/>
              <a:t>after</a:t>
            </a:r>
            <a:r>
              <a:rPr lang="tr-TR" dirty="0" smtClean="0"/>
              <a:t> </a:t>
            </a:r>
            <a:r>
              <a:rPr lang="tr-TR" dirty="0" err="1" smtClean="0"/>
              <a:t>mass</a:t>
            </a:r>
            <a:r>
              <a:rPr lang="tr-TR" dirty="0" smtClean="0"/>
              <a:t> </a:t>
            </a:r>
            <a:r>
              <a:rPr lang="tr-TR" dirty="0" err="1" smtClean="0"/>
              <a:t>migration</a:t>
            </a:r>
            <a:r>
              <a:rPr lang="tr-TR" dirty="0" smtClean="0"/>
              <a:t> </a:t>
            </a:r>
            <a:r>
              <a:rPr lang="tr-TR" dirty="0" err="1" smtClean="0"/>
              <a:t>from</a:t>
            </a:r>
            <a:r>
              <a:rPr lang="tr-TR" dirty="0" smtClean="0"/>
              <a:t> </a:t>
            </a:r>
            <a:r>
              <a:rPr lang="tr-TR" dirty="0" err="1" smtClean="0"/>
              <a:t>conflict</a:t>
            </a:r>
            <a:r>
              <a:rPr lang="tr-TR" dirty="0" smtClean="0"/>
              <a:t> </a:t>
            </a:r>
            <a:r>
              <a:rPr lang="tr-TR" dirty="0" err="1" smtClean="0"/>
              <a:t>countries</a:t>
            </a:r>
            <a:r>
              <a:rPr lang="tr-TR" dirty="0" smtClean="0"/>
              <a:t>. </a:t>
            </a:r>
          </a:p>
          <a:p>
            <a:pPr marL="514350" indent="-514350">
              <a:buFont typeface="+mj-lt"/>
              <a:buAutoNum type="arabicPeriod"/>
            </a:pPr>
            <a:r>
              <a:rPr lang="en-US" dirty="0" err="1" smtClean="0"/>
              <a:t>Hir</a:t>
            </a:r>
            <a:r>
              <a:rPr lang="tr-TR" dirty="0" err="1" smtClean="0"/>
              <a:t>ing</a:t>
            </a:r>
            <a:r>
              <a:rPr lang="tr-TR" dirty="0" smtClean="0"/>
              <a:t> </a:t>
            </a:r>
            <a:r>
              <a:rPr lang="en-US" dirty="0"/>
              <a:t>academicians from theology background </a:t>
            </a:r>
            <a:endParaRPr lang="tr-TR" dirty="0" smtClean="0"/>
          </a:p>
          <a:p>
            <a:pPr marL="514350" indent="-514350">
              <a:buFont typeface="+mj-lt"/>
              <a:buAutoNum type="arabicPeriod"/>
            </a:pPr>
            <a:r>
              <a:rPr lang="tr-TR" dirty="0" err="1" smtClean="0"/>
              <a:t>Integrating</a:t>
            </a:r>
            <a:r>
              <a:rPr lang="tr-TR" dirty="0" smtClean="0"/>
              <a:t> </a:t>
            </a:r>
            <a:r>
              <a:rPr lang="tr-TR" dirty="0" err="1" smtClean="0"/>
              <a:t>courses</a:t>
            </a:r>
            <a:r>
              <a:rPr lang="tr-TR" dirty="0" smtClean="0"/>
              <a:t> on </a:t>
            </a:r>
            <a:r>
              <a:rPr lang="tr-TR" dirty="0" err="1" smtClean="0"/>
              <a:t>morality</a:t>
            </a:r>
            <a:r>
              <a:rPr lang="tr-TR" dirty="0" smtClean="0"/>
              <a:t> </a:t>
            </a:r>
            <a:r>
              <a:rPr lang="tr-TR" dirty="0" err="1" smtClean="0"/>
              <a:t>and</a:t>
            </a:r>
            <a:r>
              <a:rPr lang="tr-TR" dirty="0" smtClean="0"/>
              <a:t> </a:t>
            </a:r>
            <a:r>
              <a:rPr lang="tr-TR" dirty="0" err="1" smtClean="0"/>
              <a:t>religion</a:t>
            </a:r>
            <a:endParaRPr lang="tr-TR" dirty="0" smtClean="0"/>
          </a:p>
          <a:p>
            <a:pPr marL="514350" indent="-514350">
              <a:buFont typeface="+mj-lt"/>
              <a:buAutoNum type="arabicPeriod"/>
            </a:pPr>
            <a:r>
              <a:rPr lang="tr-TR" dirty="0" smtClean="0"/>
              <a:t>Migration </a:t>
            </a:r>
            <a:r>
              <a:rPr lang="tr-TR" dirty="0" err="1" smtClean="0"/>
              <a:t>flow</a:t>
            </a:r>
            <a:r>
              <a:rPr lang="tr-TR" dirty="0" smtClean="0"/>
              <a:t> </a:t>
            </a:r>
            <a:r>
              <a:rPr lang="tr-TR" dirty="0" err="1" smtClean="0"/>
              <a:t>to</a:t>
            </a:r>
            <a:r>
              <a:rPr lang="tr-TR" dirty="0" smtClean="0"/>
              <a:t> </a:t>
            </a:r>
            <a:r>
              <a:rPr lang="tr-TR" dirty="0" err="1" smtClean="0"/>
              <a:t>Turkey</a:t>
            </a:r>
            <a:endParaRPr lang="tr-TR" dirty="0" smtClean="0"/>
          </a:p>
          <a:p>
            <a:endParaRPr lang="tr-TR" dirty="0" smtClean="0"/>
          </a:p>
        </p:txBody>
      </p:sp>
    </p:spTree>
    <p:extLst>
      <p:ext uri="{BB962C8B-B14F-4D97-AF65-F5344CB8AC3E}">
        <p14:creationId xmlns:p14="http://schemas.microsoft.com/office/powerpoint/2010/main" val="36312242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Tendency to include national and religious courses to synthesize social work with “local knowledge” is seen in some local universities following the motto of </a:t>
            </a:r>
            <a:r>
              <a:rPr lang="en-US" b="1" dirty="0"/>
              <a:t>“local and national” </a:t>
            </a:r>
            <a:r>
              <a:rPr lang="en-US" dirty="0"/>
              <a:t>of the political party in power.  </a:t>
            </a:r>
          </a:p>
        </p:txBody>
      </p:sp>
    </p:spTree>
    <p:extLst>
      <p:ext uri="{BB962C8B-B14F-4D97-AF65-F5344CB8AC3E}">
        <p14:creationId xmlns:p14="http://schemas.microsoft.com/office/powerpoint/2010/main" val="3675299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21902153"/>
              </p:ext>
            </p:extLst>
          </p:nvPr>
        </p:nvGraphicFramePr>
        <p:xfrm>
          <a:off x="457200" y="260648"/>
          <a:ext cx="8229600" cy="58655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33423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a:xfrm>
            <a:off x="457200" y="1412776"/>
            <a:ext cx="8229600" cy="4713387"/>
          </a:xfrm>
        </p:spPr>
        <p:txBody>
          <a:bodyPr>
            <a:normAutofit/>
          </a:bodyPr>
          <a:lstStyle/>
          <a:p>
            <a:r>
              <a:rPr lang="en-US" dirty="0"/>
              <a:t>Turkey continues to host the</a:t>
            </a:r>
            <a:r>
              <a:rPr lang="tr-TR" dirty="0"/>
              <a:t> </a:t>
            </a:r>
            <a:r>
              <a:rPr lang="en-US" dirty="0"/>
              <a:t>world’s largest refugee</a:t>
            </a:r>
            <a:r>
              <a:rPr lang="tr-TR" dirty="0"/>
              <a:t> p</a:t>
            </a:r>
            <a:r>
              <a:rPr lang="en-US" dirty="0" err="1"/>
              <a:t>opulation</a:t>
            </a:r>
            <a:r>
              <a:rPr lang="tr-TR" dirty="0"/>
              <a:t> (</a:t>
            </a:r>
            <a:r>
              <a:rPr lang="tr-TR" dirty="0" err="1"/>
              <a:t>over</a:t>
            </a:r>
            <a:r>
              <a:rPr lang="tr-TR" dirty="0"/>
              <a:t> 3.5 </a:t>
            </a:r>
            <a:r>
              <a:rPr lang="tr-TR" dirty="0" err="1" smtClean="0"/>
              <a:t>million</a:t>
            </a:r>
            <a:r>
              <a:rPr lang="tr-TR" dirty="0" smtClean="0"/>
              <a:t>- </a:t>
            </a:r>
            <a:r>
              <a:rPr lang="en-US" dirty="0" smtClean="0"/>
              <a:t>S</a:t>
            </a:r>
            <a:r>
              <a:rPr lang="tr-TR" dirty="0"/>
              <a:t>y</a:t>
            </a:r>
            <a:r>
              <a:rPr lang="en-US" dirty="0" err="1"/>
              <a:t>ri</a:t>
            </a:r>
            <a:r>
              <a:rPr lang="tr-TR" dirty="0" err="1"/>
              <a:t>ans</a:t>
            </a:r>
            <a:r>
              <a:rPr lang="en-US" dirty="0"/>
              <a:t> </a:t>
            </a:r>
            <a:r>
              <a:rPr lang="tr-TR" dirty="0"/>
              <a:t>(</a:t>
            </a:r>
            <a:r>
              <a:rPr lang="tr-TR" dirty="0" err="1"/>
              <a:t>about</a:t>
            </a:r>
            <a:r>
              <a:rPr lang="tr-TR" dirty="0"/>
              <a:t> 3.2 </a:t>
            </a:r>
            <a:r>
              <a:rPr lang="tr-TR" dirty="0" err="1"/>
              <a:t>million</a:t>
            </a:r>
            <a:r>
              <a:rPr lang="tr-TR" dirty="0" smtClean="0"/>
              <a:t>), </a:t>
            </a:r>
            <a:r>
              <a:rPr lang="tr-TR" dirty="0" err="1"/>
              <a:t>Iraq</a:t>
            </a:r>
            <a:r>
              <a:rPr lang="tr-TR" dirty="0"/>
              <a:t>, </a:t>
            </a:r>
            <a:r>
              <a:rPr lang="tr-TR" dirty="0" err="1"/>
              <a:t>Afghanistan</a:t>
            </a:r>
            <a:r>
              <a:rPr lang="tr-TR" dirty="0"/>
              <a:t>, Iran, Somali </a:t>
            </a:r>
            <a:r>
              <a:rPr lang="tr-TR" dirty="0" err="1"/>
              <a:t>and</a:t>
            </a:r>
            <a:r>
              <a:rPr lang="tr-TR" dirty="0"/>
              <a:t> </a:t>
            </a:r>
            <a:r>
              <a:rPr lang="tr-TR" dirty="0" err="1"/>
              <a:t>other</a:t>
            </a:r>
            <a:r>
              <a:rPr lang="tr-TR" dirty="0"/>
              <a:t> </a:t>
            </a:r>
            <a:r>
              <a:rPr lang="tr-TR" dirty="0" err="1" smtClean="0"/>
              <a:t>countries</a:t>
            </a:r>
            <a:r>
              <a:rPr lang="tr-TR" dirty="0" smtClean="0"/>
              <a:t>) </a:t>
            </a:r>
            <a:r>
              <a:rPr lang="tr-TR" dirty="0" err="1" smtClean="0"/>
              <a:t>which</a:t>
            </a:r>
            <a:r>
              <a:rPr lang="tr-TR" dirty="0" smtClean="0"/>
              <a:t> has </a:t>
            </a:r>
            <a:r>
              <a:rPr lang="tr-TR" dirty="0" err="1" smtClean="0"/>
              <a:t>begun</a:t>
            </a:r>
            <a:r>
              <a:rPr lang="tr-TR" dirty="0" smtClean="0"/>
              <a:t> </a:t>
            </a:r>
            <a:r>
              <a:rPr lang="tr-TR" dirty="0" err="1" smtClean="0"/>
              <a:t>to</a:t>
            </a:r>
            <a:r>
              <a:rPr lang="tr-TR" dirty="0"/>
              <a:t> </a:t>
            </a:r>
            <a:r>
              <a:rPr lang="tr-TR" dirty="0" err="1"/>
              <a:t>a</a:t>
            </a:r>
            <a:r>
              <a:rPr lang="tr-TR" dirty="0" err="1" smtClean="0"/>
              <a:t>ffect</a:t>
            </a:r>
            <a:r>
              <a:rPr lang="tr-TR" dirty="0" smtClean="0"/>
              <a:t> </a:t>
            </a:r>
            <a:r>
              <a:rPr lang="tr-TR" dirty="0" err="1" smtClean="0"/>
              <a:t>paradigm</a:t>
            </a:r>
            <a:r>
              <a:rPr lang="tr-TR" dirty="0" smtClean="0"/>
              <a:t> in </a:t>
            </a:r>
            <a:r>
              <a:rPr lang="en-US" dirty="0" smtClean="0"/>
              <a:t>social work</a:t>
            </a:r>
            <a:r>
              <a:rPr lang="tr-TR" dirty="0" smtClean="0"/>
              <a:t> </a:t>
            </a:r>
            <a:r>
              <a:rPr lang="tr-TR" dirty="0" err="1" smtClean="0"/>
              <a:t>education</a:t>
            </a:r>
            <a:r>
              <a:rPr lang="tr-TR" dirty="0" smtClean="0"/>
              <a:t>.</a:t>
            </a:r>
            <a:endParaRPr lang="tr-TR" dirty="0"/>
          </a:p>
          <a:p>
            <a:r>
              <a:rPr lang="tr-TR" dirty="0" smtClean="0"/>
              <a:t>Integration of </a:t>
            </a:r>
            <a:r>
              <a:rPr lang="tr-TR" dirty="0" err="1" smtClean="0"/>
              <a:t>Multicultural</a:t>
            </a:r>
            <a:r>
              <a:rPr lang="tr-TR" dirty="0" smtClean="0"/>
              <a:t> </a:t>
            </a:r>
            <a:r>
              <a:rPr lang="tr-TR" dirty="0" err="1" smtClean="0"/>
              <a:t>Social</a:t>
            </a:r>
            <a:r>
              <a:rPr lang="tr-TR" dirty="0" smtClean="0"/>
              <a:t> </a:t>
            </a:r>
            <a:r>
              <a:rPr lang="tr-TR" dirty="0" err="1" smtClean="0"/>
              <a:t>Work</a:t>
            </a:r>
            <a:r>
              <a:rPr lang="tr-TR" dirty="0" smtClean="0"/>
              <a:t> </a:t>
            </a:r>
            <a:r>
              <a:rPr lang="tr-TR" dirty="0" err="1" smtClean="0"/>
              <a:t>courses</a:t>
            </a:r>
            <a:r>
              <a:rPr lang="tr-TR" dirty="0" smtClean="0"/>
              <a:t> </a:t>
            </a:r>
            <a:r>
              <a:rPr lang="tr-TR" dirty="0" err="1" smtClean="0"/>
              <a:t>to</a:t>
            </a:r>
            <a:r>
              <a:rPr lang="tr-TR" dirty="0" smtClean="0"/>
              <a:t> </a:t>
            </a:r>
            <a:r>
              <a:rPr lang="tr-TR" dirty="0" err="1" smtClean="0"/>
              <a:t>undergraduate</a:t>
            </a:r>
            <a:r>
              <a:rPr lang="tr-TR" dirty="0" smtClean="0"/>
              <a:t> </a:t>
            </a:r>
            <a:r>
              <a:rPr lang="tr-TR" dirty="0" err="1" smtClean="0"/>
              <a:t>programs</a:t>
            </a:r>
            <a:r>
              <a:rPr lang="tr-TR" dirty="0" smtClean="0"/>
              <a:t> (Düzce U., RTE U., Karatay) </a:t>
            </a:r>
            <a:r>
              <a:rPr lang="tr-TR" dirty="0" err="1" smtClean="0"/>
              <a:t>and</a:t>
            </a:r>
            <a:r>
              <a:rPr lang="tr-TR" dirty="0" smtClean="0"/>
              <a:t> </a:t>
            </a:r>
            <a:r>
              <a:rPr lang="tr-TR" smtClean="0"/>
              <a:t>graduate </a:t>
            </a:r>
            <a:r>
              <a:rPr lang="tr-TR" dirty="0" err="1" smtClean="0"/>
              <a:t>programs</a:t>
            </a:r>
            <a:r>
              <a:rPr lang="tr-TR" dirty="0" smtClean="0"/>
              <a:t> (Hacettepe U.) </a:t>
            </a:r>
          </a:p>
        </p:txBody>
      </p:sp>
    </p:spTree>
    <p:extLst>
      <p:ext uri="{BB962C8B-B14F-4D97-AF65-F5344CB8AC3E}">
        <p14:creationId xmlns:p14="http://schemas.microsoft.com/office/powerpoint/2010/main" val="4150234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pPr marL="0" indent="0" algn="ctr">
              <a:buNone/>
            </a:pPr>
            <a:r>
              <a:rPr lang="tr-TR" dirty="0" smtClean="0"/>
              <a:t>TEŞEKKÜRLER</a:t>
            </a:r>
          </a:p>
          <a:p>
            <a:pPr marL="0" indent="0" algn="ctr">
              <a:buNone/>
            </a:pPr>
            <a:r>
              <a:rPr lang="tr-TR" dirty="0" smtClean="0"/>
              <a:t>THANKS</a:t>
            </a:r>
          </a:p>
          <a:p>
            <a:pPr marL="0" indent="0" algn="ctr">
              <a:buNone/>
            </a:pPr>
            <a:endParaRPr lang="tr-TR" dirty="0"/>
          </a:p>
          <a:p>
            <a:pPr marL="0" indent="0" algn="ctr">
              <a:buNone/>
            </a:pPr>
            <a:endParaRPr lang="tr-TR" dirty="0" smtClean="0"/>
          </a:p>
          <a:p>
            <a:pPr marL="0" indent="0" algn="ctr">
              <a:buNone/>
            </a:pPr>
            <a:endParaRPr lang="tr-TR" dirty="0"/>
          </a:p>
          <a:p>
            <a:pPr marL="0" indent="0" algn="ctr">
              <a:buNone/>
            </a:pPr>
            <a:endParaRPr lang="tr-TR" dirty="0" smtClean="0"/>
          </a:p>
          <a:p>
            <a:pPr marL="0" indent="0" algn="r">
              <a:buNone/>
            </a:pPr>
            <a:r>
              <a:rPr lang="tr-TR" dirty="0" smtClean="0"/>
              <a:t>aslihanburcu@gmail.com</a:t>
            </a:r>
            <a:endParaRPr lang="en-US" dirty="0"/>
          </a:p>
        </p:txBody>
      </p:sp>
    </p:spTree>
    <p:extLst>
      <p:ext uri="{BB962C8B-B14F-4D97-AF65-F5344CB8AC3E}">
        <p14:creationId xmlns:p14="http://schemas.microsoft.com/office/powerpoint/2010/main" val="1113608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The</a:t>
            </a:r>
            <a:r>
              <a:rPr lang="tr-TR" b="1" dirty="0" smtClean="0"/>
              <a:t> </a:t>
            </a:r>
            <a:r>
              <a:rPr lang="tr-TR" b="1" dirty="0" err="1"/>
              <a:t>A</a:t>
            </a:r>
            <a:r>
              <a:rPr lang="tr-TR" b="1" dirty="0" err="1" smtClean="0"/>
              <a:t>im</a:t>
            </a:r>
            <a:r>
              <a:rPr lang="tr-TR" b="1" dirty="0" smtClean="0"/>
              <a:t> </a:t>
            </a:r>
            <a:r>
              <a:rPr lang="tr-TR" b="1" dirty="0" err="1" smtClean="0"/>
              <a:t>and</a:t>
            </a:r>
            <a:r>
              <a:rPr lang="tr-TR" b="1" dirty="0" smtClean="0"/>
              <a:t> </a:t>
            </a:r>
            <a:r>
              <a:rPr lang="tr-TR" b="1" dirty="0" err="1" smtClean="0"/>
              <a:t>the</a:t>
            </a:r>
            <a:r>
              <a:rPr lang="tr-TR" b="1" dirty="0" smtClean="0"/>
              <a:t> </a:t>
            </a:r>
            <a:r>
              <a:rPr lang="tr-TR" b="1" dirty="0" err="1"/>
              <a:t>S</a:t>
            </a:r>
            <a:r>
              <a:rPr lang="tr-TR" b="1" dirty="0" err="1" smtClean="0"/>
              <a:t>cope</a:t>
            </a:r>
            <a:r>
              <a:rPr lang="tr-TR" b="1" dirty="0" smtClean="0"/>
              <a:t> </a:t>
            </a:r>
            <a:endParaRPr lang="en-US" b="1" dirty="0"/>
          </a:p>
        </p:txBody>
      </p:sp>
      <p:sp>
        <p:nvSpPr>
          <p:cNvPr id="3" name="İçerik Yer Tutucusu 2"/>
          <p:cNvSpPr>
            <a:spLocks noGrp="1"/>
          </p:cNvSpPr>
          <p:nvPr>
            <p:ph idx="1"/>
          </p:nvPr>
        </p:nvSpPr>
        <p:spPr/>
        <p:txBody>
          <a:bodyPr>
            <a:normAutofit lnSpcReduction="10000"/>
          </a:bodyPr>
          <a:lstStyle/>
          <a:p>
            <a:r>
              <a:rPr lang="en-US" dirty="0" smtClean="0"/>
              <a:t>I </a:t>
            </a:r>
            <a:r>
              <a:rPr lang="en-US" dirty="0"/>
              <a:t>will discuss the socio-political context of the developments and paradigm changes in social work education in Turkey in a historical perspective.  </a:t>
            </a:r>
            <a:endParaRPr lang="tr-TR" dirty="0" smtClean="0"/>
          </a:p>
          <a:p>
            <a:r>
              <a:rPr lang="en-US" dirty="0" smtClean="0"/>
              <a:t>Social </a:t>
            </a:r>
            <a:r>
              <a:rPr lang="en-US" dirty="0"/>
              <a:t>work education can be divided into three periods in terms of universality, which are establishment (1960-1980), stagnation (1980-2000) and growth (2000 and afterwards) periods. </a:t>
            </a:r>
            <a:endParaRPr lang="tr-TR" dirty="0" smtClean="0"/>
          </a:p>
          <a:p>
            <a:r>
              <a:rPr lang="en-US" dirty="0" smtClean="0"/>
              <a:t>In </a:t>
            </a:r>
            <a:r>
              <a:rPr lang="en-US" dirty="0"/>
              <a:t>terms of socio-political terms it can be divided as </a:t>
            </a:r>
            <a:r>
              <a:rPr lang="en-US" dirty="0" err="1" smtClean="0"/>
              <a:t>globali</a:t>
            </a:r>
            <a:r>
              <a:rPr lang="tr-TR" dirty="0" err="1" smtClean="0"/>
              <a:t>sation</a:t>
            </a:r>
            <a:r>
              <a:rPr lang="en-US" dirty="0" smtClean="0"/>
              <a:t>/ </a:t>
            </a:r>
            <a:r>
              <a:rPr lang="en-US" dirty="0" err="1"/>
              <a:t>welfarism</a:t>
            </a:r>
            <a:r>
              <a:rPr lang="en-US" dirty="0"/>
              <a:t> (1960-2010) and </a:t>
            </a:r>
            <a:r>
              <a:rPr lang="en-US" dirty="0" err="1" smtClean="0"/>
              <a:t>glocalis</a:t>
            </a:r>
            <a:r>
              <a:rPr lang="tr-TR" dirty="0" err="1" smtClean="0"/>
              <a:t>ation</a:t>
            </a:r>
            <a:r>
              <a:rPr lang="en-US" dirty="0" smtClean="0"/>
              <a:t>/ </a:t>
            </a:r>
            <a:r>
              <a:rPr lang="en-US" dirty="0"/>
              <a:t>conservatism periods (2010-...) that consist tensions and challenges. </a:t>
            </a:r>
          </a:p>
          <a:p>
            <a:endParaRPr lang="en-US" dirty="0"/>
          </a:p>
        </p:txBody>
      </p:sp>
    </p:spTree>
    <p:extLst>
      <p:ext uri="{BB962C8B-B14F-4D97-AF65-F5344CB8AC3E}">
        <p14:creationId xmlns:p14="http://schemas.microsoft.com/office/powerpoint/2010/main" val="3236468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E</a:t>
            </a:r>
            <a:r>
              <a:rPr lang="en-US" b="1" dirty="0" err="1" smtClean="0"/>
              <a:t>stablishment</a:t>
            </a:r>
            <a:r>
              <a:rPr lang="en-US" b="1" dirty="0" smtClean="0"/>
              <a:t> </a:t>
            </a:r>
            <a:r>
              <a:rPr lang="tr-TR" b="1" dirty="0" err="1" smtClean="0"/>
              <a:t>Period</a:t>
            </a:r>
            <a:r>
              <a:rPr lang="tr-TR" b="1" dirty="0" smtClean="0"/>
              <a:t> </a:t>
            </a:r>
            <a:r>
              <a:rPr lang="en-US" dirty="0" smtClean="0"/>
              <a:t>(1960-1980</a:t>
            </a:r>
            <a:r>
              <a:rPr lang="en-US" dirty="0"/>
              <a:t>)</a:t>
            </a:r>
          </a:p>
        </p:txBody>
      </p:sp>
      <p:sp>
        <p:nvSpPr>
          <p:cNvPr id="3" name="İçerik Yer Tutucusu 2"/>
          <p:cNvSpPr>
            <a:spLocks noGrp="1"/>
          </p:cNvSpPr>
          <p:nvPr>
            <p:ph idx="1"/>
          </p:nvPr>
        </p:nvSpPr>
        <p:spPr/>
        <p:txBody>
          <a:bodyPr>
            <a:normAutofit fontScale="85000" lnSpcReduction="20000"/>
          </a:bodyPr>
          <a:lstStyle/>
          <a:p>
            <a:r>
              <a:rPr lang="en-US" dirty="0"/>
              <a:t>Social work education started with </a:t>
            </a:r>
            <a:r>
              <a:rPr lang="en-US" b="1" dirty="0"/>
              <a:t>Academy of Social Work in 1961</a:t>
            </a:r>
            <a:r>
              <a:rPr lang="en-US" dirty="0"/>
              <a:t> which was founded with the support of </a:t>
            </a:r>
            <a:r>
              <a:rPr lang="en-US" b="1" dirty="0"/>
              <a:t>Ministry of Health and Social Aid after United Nations </a:t>
            </a:r>
            <a:r>
              <a:rPr lang="en-US" dirty="0"/>
              <a:t>Social Welfare Consultancy took initiative in 1959. </a:t>
            </a:r>
            <a:endParaRPr lang="tr-TR" dirty="0"/>
          </a:p>
          <a:p>
            <a:r>
              <a:rPr lang="en-US" dirty="0"/>
              <a:t>The second institution was </a:t>
            </a:r>
            <a:r>
              <a:rPr lang="en-US" b="1" dirty="0"/>
              <a:t>Department of Social Work and Social Services </a:t>
            </a:r>
            <a:r>
              <a:rPr lang="en-US" dirty="0"/>
              <a:t>which was affiliated with Social and Administrative Faculty in </a:t>
            </a:r>
            <a:r>
              <a:rPr lang="en-US" dirty="0" err="1"/>
              <a:t>Hacettepe</a:t>
            </a:r>
            <a:r>
              <a:rPr lang="en-US" dirty="0"/>
              <a:t> University in</a:t>
            </a:r>
            <a:r>
              <a:rPr lang="en-US" b="1" dirty="0"/>
              <a:t> 1967</a:t>
            </a:r>
            <a:r>
              <a:rPr lang="en-US" dirty="0"/>
              <a:t>. </a:t>
            </a:r>
            <a:endParaRPr lang="tr-TR" dirty="0"/>
          </a:p>
          <a:p>
            <a:r>
              <a:rPr lang="en-US" dirty="0"/>
              <a:t>Although it was the </a:t>
            </a:r>
            <a:r>
              <a:rPr lang="en-US" b="1" dirty="0"/>
              <a:t>international involvement </a:t>
            </a:r>
            <a:r>
              <a:rPr lang="en-US" dirty="0"/>
              <a:t>that brought about social work education, the </a:t>
            </a:r>
            <a:r>
              <a:rPr lang="en-US" b="1" dirty="0"/>
              <a:t>first planned development period started</a:t>
            </a:r>
            <a:r>
              <a:rPr lang="en-US" dirty="0"/>
              <a:t> in 1963 and rising </a:t>
            </a:r>
            <a:r>
              <a:rPr lang="en-US" b="1" dirty="0"/>
              <a:t>rural migration </a:t>
            </a:r>
            <a:r>
              <a:rPr lang="en-US" dirty="0"/>
              <a:t>to cities after 1950’s due to mechanization of agriculture were national </a:t>
            </a:r>
            <a:r>
              <a:rPr lang="en-US" dirty="0" smtClean="0"/>
              <a:t>conditions </a:t>
            </a:r>
            <a:r>
              <a:rPr lang="en-US" dirty="0"/>
              <a:t>for the education to start. </a:t>
            </a:r>
            <a:endParaRPr lang="tr-TR" dirty="0"/>
          </a:p>
          <a:p>
            <a:r>
              <a:rPr lang="en-US" dirty="0"/>
              <a:t>As </a:t>
            </a:r>
            <a:r>
              <a:rPr lang="en-US" dirty="0" err="1"/>
              <a:t>Karataş</a:t>
            </a:r>
            <a:r>
              <a:rPr lang="en-US" dirty="0"/>
              <a:t> and </a:t>
            </a:r>
            <a:r>
              <a:rPr lang="en-US" dirty="0" err="1"/>
              <a:t>Erkan</a:t>
            </a:r>
            <a:r>
              <a:rPr lang="en-US" dirty="0"/>
              <a:t> (2002) suggested, emphasis on “</a:t>
            </a:r>
            <a:r>
              <a:rPr lang="en-US" b="1" dirty="0"/>
              <a:t>social state” of the Turkish Constitution 1961 </a:t>
            </a:r>
            <a:r>
              <a:rPr lang="en-US" dirty="0"/>
              <a:t>was also an important factor for revealing the need for social work education. </a:t>
            </a:r>
            <a:endParaRPr lang="tr-TR" dirty="0"/>
          </a:p>
          <a:p>
            <a:endParaRPr lang="en-US" dirty="0"/>
          </a:p>
        </p:txBody>
      </p:sp>
    </p:spTree>
    <p:extLst>
      <p:ext uri="{BB962C8B-B14F-4D97-AF65-F5344CB8AC3E}">
        <p14:creationId xmlns:p14="http://schemas.microsoft.com/office/powerpoint/2010/main" val="1074330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en-US" dirty="0"/>
              <a:t>In 1965 the school became </a:t>
            </a:r>
            <a:r>
              <a:rPr lang="en-US" b="1" dirty="0"/>
              <a:t>a member of International Association of Schools of Social Work </a:t>
            </a:r>
            <a:r>
              <a:rPr lang="en-US" dirty="0"/>
              <a:t>which indicates the coherence of its program to international </a:t>
            </a:r>
            <a:r>
              <a:rPr lang="en-US" dirty="0" smtClean="0"/>
              <a:t>standards</a:t>
            </a:r>
            <a:r>
              <a:rPr lang="tr-TR" dirty="0" smtClean="0"/>
              <a:t>.</a:t>
            </a:r>
            <a:endParaRPr lang="en-US" dirty="0"/>
          </a:p>
          <a:p>
            <a:endParaRPr lang="en-US" dirty="0"/>
          </a:p>
        </p:txBody>
      </p:sp>
    </p:spTree>
    <p:extLst>
      <p:ext uri="{BB962C8B-B14F-4D97-AF65-F5344CB8AC3E}">
        <p14:creationId xmlns:p14="http://schemas.microsoft.com/office/powerpoint/2010/main" val="3382598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normAutofit fontScale="92500" lnSpcReduction="20000"/>
          </a:bodyPr>
          <a:lstStyle/>
          <a:p>
            <a:r>
              <a:rPr lang="en-US" dirty="0"/>
              <a:t>The changes in approaches which resulted in some paradigm changes in social work education have been done over the years according to international context, political context of Turkey and needs of social services. </a:t>
            </a:r>
            <a:endParaRPr lang="tr-TR" dirty="0"/>
          </a:p>
          <a:p>
            <a:r>
              <a:rPr lang="en-US" b="1" dirty="0" smtClean="0"/>
              <a:t>Generalist </a:t>
            </a:r>
            <a:r>
              <a:rPr lang="en-US" b="1" dirty="0"/>
              <a:t>approach </a:t>
            </a:r>
            <a:r>
              <a:rPr lang="en-US" dirty="0"/>
              <a:t>has always been the focus of the education. </a:t>
            </a:r>
            <a:endParaRPr lang="tr-TR" dirty="0" smtClean="0"/>
          </a:p>
          <a:p>
            <a:r>
              <a:rPr lang="en-US" dirty="0" smtClean="0"/>
              <a:t>Academy </a:t>
            </a:r>
            <a:r>
              <a:rPr lang="en-US" dirty="0"/>
              <a:t>of Social Work began with </a:t>
            </a:r>
            <a:r>
              <a:rPr lang="en-US" b="1" dirty="0"/>
              <a:t>method based approach</a:t>
            </a:r>
            <a:r>
              <a:rPr lang="en-US" dirty="0"/>
              <a:t>; methods of case work, group work, community work were dealt separately and </a:t>
            </a:r>
            <a:r>
              <a:rPr lang="en-US" dirty="0" smtClean="0"/>
              <a:t>socio-political context</a:t>
            </a:r>
            <a:r>
              <a:rPr lang="tr-TR" dirty="0" smtClean="0"/>
              <a:t> of </a:t>
            </a:r>
            <a:r>
              <a:rPr lang="en-US" dirty="0" smtClean="0"/>
              <a:t>those were largely ignored.  </a:t>
            </a:r>
          </a:p>
          <a:p>
            <a:r>
              <a:rPr lang="en-US" dirty="0" smtClean="0"/>
              <a:t>The </a:t>
            </a:r>
            <a:r>
              <a:rPr lang="en-US" dirty="0"/>
              <a:t>main issues were social aspects of </a:t>
            </a:r>
            <a:r>
              <a:rPr lang="en-US" b="1" dirty="0"/>
              <a:t>health and community development</a:t>
            </a:r>
            <a:r>
              <a:rPr lang="en-US" dirty="0"/>
              <a:t> which reflected the needs of a developing country. </a:t>
            </a:r>
            <a:endParaRPr lang="tr-TR" dirty="0" smtClean="0"/>
          </a:p>
        </p:txBody>
      </p:sp>
    </p:spTree>
    <p:extLst>
      <p:ext uri="{BB962C8B-B14F-4D97-AF65-F5344CB8AC3E}">
        <p14:creationId xmlns:p14="http://schemas.microsoft.com/office/powerpoint/2010/main" val="2458341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a:xfrm>
            <a:off x="457200" y="908720"/>
            <a:ext cx="8229600" cy="5760640"/>
          </a:xfrm>
        </p:spPr>
        <p:txBody>
          <a:bodyPr>
            <a:normAutofit/>
          </a:bodyPr>
          <a:lstStyle/>
          <a:p>
            <a:r>
              <a:rPr lang="en-US" dirty="0"/>
              <a:t>However the Department of Social Work and Social Services had more critical approach of social problems with a stronger sociological and political theoretical background. </a:t>
            </a:r>
          </a:p>
          <a:p>
            <a:r>
              <a:rPr lang="en-US" dirty="0"/>
              <a:t>After the military coup in 1980, the department was closed down due to its political tendencies that was considered “dangerous” for the order of the </a:t>
            </a:r>
            <a:r>
              <a:rPr lang="en-US" dirty="0" smtClean="0"/>
              <a:t>state</a:t>
            </a:r>
            <a:endParaRPr lang="en-US" dirty="0"/>
          </a:p>
        </p:txBody>
      </p:sp>
    </p:spTree>
    <p:extLst>
      <p:ext uri="{BB962C8B-B14F-4D97-AF65-F5344CB8AC3E}">
        <p14:creationId xmlns:p14="http://schemas.microsoft.com/office/powerpoint/2010/main" val="74410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p:txBody>
          <a:bodyPr/>
          <a:lstStyle/>
          <a:p>
            <a:r>
              <a:rPr lang="tr-TR" dirty="0" err="1" smtClean="0"/>
              <a:t>The</a:t>
            </a:r>
            <a:r>
              <a:rPr lang="tr-TR" dirty="0" smtClean="0"/>
              <a:t> </a:t>
            </a:r>
            <a:r>
              <a:rPr lang="tr-TR" dirty="0" err="1" smtClean="0"/>
              <a:t>department</a:t>
            </a:r>
            <a:r>
              <a:rPr lang="en-US" dirty="0" smtClean="0"/>
              <a:t> </a:t>
            </a:r>
            <a:r>
              <a:rPr lang="en-US" dirty="0"/>
              <a:t>was </a:t>
            </a:r>
            <a:r>
              <a:rPr lang="tr-TR" dirty="0" err="1" smtClean="0"/>
              <a:t>then</a:t>
            </a:r>
            <a:r>
              <a:rPr lang="tr-TR" dirty="0" smtClean="0"/>
              <a:t> </a:t>
            </a:r>
            <a:r>
              <a:rPr lang="en-US" dirty="0" smtClean="0"/>
              <a:t>united </a:t>
            </a:r>
            <a:r>
              <a:rPr lang="en-US" dirty="0"/>
              <a:t>with the academy under the name of School of Social Work that was affiliated with </a:t>
            </a:r>
            <a:r>
              <a:rPr lang="en-US" dirty="0" err="1"/>
              <a:t>Hacettepe</a:t>
            </a:r>
            <a:r>
              <a:rPr lang="en-US" dirty="0"/>
              <a:t> </a:t>
            </a:r>
            <a:r>
              <a:rPr lang="en-US" dirty="0" smtClean="0"/>
              <a:t>University</a:t>
            </a:r>
            <a:r>
              <a:rPr lang="tr-TR" dirty="0"/>
              <a:t> </a:t>
            </a:r>
            <a:r>
              <a:rPr lang="tr-TR" dirty="0" smtClean="0"/>
              <a:t>in 1982.</a:t>
            </a:r>
          </a:p>
          <a:p>
            <a:endParaRPr lang="en-US" dirty="0"/>
          </a:p>
          <a:p>
            <a:endParaRPr lang="en-US" dirty="0"/>
          </a:p>
        </p:txBody>
      </p:sp>
    </p:spTree>
    <p:extLst>
      <p:ext uri="{BB962C8B-B14F-4D97-AF65-F5344CB8AC3E}">
        <p14:creationId xmlns:p14="http://schemas.microsoft.com/office/powerpoint/2010/main" val="20544729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t>S</a:t>
            </a:r>
            <a:r>
              <a:rPr lang="en-US" b="1" dirty="0" err="1" smtClean="0"/>
              <a:t>tagnation</a:t>
            </a:r>
            <a:r>
              <a:rPr lang="en-US" b="1" dirty="0" smtClean="0"/>
              <a:t> </a:t>
            </a:r>
            <a:r>
              <a:rPr lang="tr-TR" b="1" dirty="0" err="1" smtClean="0"/>
              <a:t>Period</a:t>
            </a:r>
            <a:r>
              <a:rPr lang="tr-TR" b="1" dirty="0" smtClean="0"/>
              <a:t> </a:t>
            </a:r>
            <a:r>
              <a:rPr lang="en-US" dirty="0" smtClean="0"/>
              <a:t>(1980-200</a:t>
            </a:r>
            <a:r>
              <a:rPr lang="tr-TR" dirty="0" smtClean="0"/>
              <a:t>2</a:t>
            </a:r>
            <a:r>
              <a:rPr lang="en-US" dirty="0" smtClean="0"/>
              <a:t>) </a:t>
            </a:r>
            <a:endParaRPr lang="en-US" dirty="0"/>
          </a:p>
        </p:txBody>
      </p:sp>
      <p:sp>
        <p:nvSpPr>
          <p:cNvPr id="3" name="İçerik Yer Tutucusu 2"/>
          <p:cNvSpPr>
            <a:spLocks noGrp="1"/>
          </p:cNvSpPr>
          <p:nvPr>
            <p:ph idx="1"/>
          </p:nvPr>
        </p:nvSpPr>
        <p:spPr>
          <a:xfrm>
            <a:off x="457200" y="1340768"/>
            <a:ext cx="8229600" cy="4785395"/>
          </a:xfrm>
        </p:spPr>
        <p:txBody>
          <a:bodyPr>
            <a:normAutofit/>
          </a:bodyPr>
          <a:lstStyle/>
          <a:p>
            <a:r>
              <a:rPr lang="en-US" dirty="0"/>
              <a:t>The School of Social Work sustained method based approach. Critical social theories such as Marxism and feminism were largely ignored under the pressure of the repressive political climate. </a:t>
            </a:r>
            <a:endParaRPr lang="tr-TR" dirty="0" smtClean="0"/>
          </a:p>
          <a:p>
            <a:r>
              <a:rPr lang="en-US" dirty="0" smtClean="0"/>
              <a:t>Until </a:t>
            </a:r>
            <a:r>
              <a:rPr lang="en-US" dirty="0"/>
              <a:t>2002 it had been the only school of social work which resulted in </a:t>
            </a:r>
            <a:r>
              <a:rPr lang="en-US" b="1" dirty="0"/>
              <a:t>shortage of social workers and non-recognition of the </a:t>
            </a:r>
            <a:r>
              <a:rPr lang="en-US" b="1" dirty="0" smtClean="0"/>
              <a:t>profession</a:t>
            </a:r>
            <a:r>
              <a:rPr lang="tr-TR" b="1" dirty="0" smtClean="0"/>
              <a:t>.</a:t>
            </a:r>
            <a:endParaRPr lang="en-US" b="1" dirty="0"/>
          </a:p>
          <a:p>
            <a:endParaRPr lang="en-US" b="1" dirty="0"/>
          </a:p>
        </p:txBody>
      </p:sp>
    </p:spTree>
    <p:extLst>
      <p:ext uri="{BB962C8B-B14F-4D97-AF65-F5344CB8AC3E}">
        <p14:creationId xmlns:p14="http://schemas.microsoft.com/office/powerpoint/2010/main" val="4277002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en-US"/>
          </a:p>
        </p:txBody>
      </p:sp>
      <p:sp>
        <p:nvSpPr>
          <p:cNvPr id="3" name="İçerik Yer Tutucusu 2"/>
          <p:cNvSpPr>
            <a:spLocks noGrp="1"/>
          </p:cNvSpPr>
          <p:nvPr>
            <p:ph idx="1"/>
          </p:nvPr>
        </p:nvSpPr>
        <p:spPr>
          <a:xfrm>
            <a:off x="395536" y="1124744"/>
            <a:ext cx="8229600" cy="5505475"/>
          </a:xfrm>
        </p:spPr>
        <p:txBody>
          <a:bodyPr>
            <a:normAutofit/>
          </a:bodyPr>
          <a:lstStyle/>
          <a:p>
            <a:r>
              <a:rPr lang="en-US" dirty="0"/>
              <a:t>Approaching the end of stagnation period, method based approach had been questioning as it was not appropriate for practice conditions of social services and preventing integrative thinking and practice. </a:t>
            </a:r>
            <a:endParaRPr lang="tr-TR" dirty="0" smtClean="0"/>
          </a:p>
          <a:p>
            <a:r>
              <a:rPr lang="en-US" b="1" dirty="0" smtClean="0"/>
              <a:t>Integrative </a:t>
            </a:r>
            <a:r>
              <a:rPr lang="en-US" b="1" dirty="0"/>
              <a:t>and eclectic approach was applied by 2001-2002</a:t>
            </a:r>
            <a:r>
              <a:rPr lang="en-US" dirty="0"/>
              <a:t> following three years of discussion with academics and researches with social workers in the field and students. </a:t>
            </a:r>
            <a:endParaRPr lang="tr-TR" dirty="0" smtClean="0"/>
          </a:p>
          <a:p>
            <a:r>
              <a:rPr lang="en-US" dirty="0" smtClean="0"/>
              <a:t>Different </a:t>
            </a:r>
            <a:r>
              <a:rPr lang="en-US" dirty="0"/>
              <a:t>courses on working with individuals, groups, agencies and community were integrated in courses called Social Work Theories and Practice I-II-III which deals with all theories, methods and practice in micro, mezzo and macro levels. </a:t>
            </a:r>
            <a:endParaRPr lang="tr-TR" dirty="0" smtClean="0"/>
          </a:p>
          <a:p>
            <a:endParaRPr lang="en-US" dirty="0"/>
          </a:p>
        </p:txBody>
      </p:sp>
    </p:spTree>
    <p:extLst>
      <p:ext uri="{BB962C8B-B14F-4D97-AF65-F5344CB8AC3E}">
        <p14:creationId xmlns:p14="http://schemas.microsoft.com/office/powerpoint/2010/main" val="26685092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8461</TotalTime>
  <Words>982</Words>
  <Application>Microsoft Office PowerPoint</Application>
  <PresentationFormat>Ekran Gösterisi (4:3)</PresentationFormat>
  <Paragraphs>58</Paragraphs>
  <Slides>16</Slides>
  <Notes>0</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Akış</vt:lpstr>
      <vt:lpstr>Development of Social Work Education in Turkey:  The Country in Transition</vt:lpstr>
      <vt:lpstr>The Aim and the Scope </vt:lpstr>
      <vt:lpstr>Establishment Period (1960-1980)</vt:lpstr>
      <vt:lpstr>PowerPoint Sunusu</vt:lpstr>
      <vt:lpstr>PowerPoint Sunusu</vt:lpstr>
      <vt:lpstr>PowerPoint Sunusu</vt:lpstr>
      <vt:lpstr>PowerPoint Sunusu</vt:lpstr>
      <vt:lpstr>Stagnation Period (1980-2002) </vt:lpstr>
      <vt:lpstr>PowerPoint Sunusu</vt:lpstr>
      <vt:lpstr>PowerPoint Sunusu</vt:lpstr>
      <vt:lpstr>Growth Period (2002 and afterwards)</vt:lpstr>
      <vt:lpstr>Glocalization and Conservatism  in Social Work Education</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Social Work Education in Turkey:  The Country in Transition</dc:title>
  <dc:creator>ASLI BURCU</dc:creator>
  <cp:lastModifiedBy>ASLI BURCU</cp:lastModifiedBy>
  <cp:revision>29</cp:revision>
  <dcterms:created xsi:type="dcterms:W3CDTF">2018-03-26T19:15:50Z</dcterms:created>
  <dcterms:modified xsi:type="dcterms:W3CDTF">2018-04-26T07:28:46Z</dcterms:modified>
</cp:coreProperties>
</file>