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3"/>
  </p:notesMasterIdLst>
  <p:sldIdLst>
    <p:sldId id="283" r:id="rId2"/>
    <p:sldId id="317" r:id="rId3"/>
    <p:sldId id="321" r:id="rId4"/>
    <p:sldId id="319" r:id="rId5"/>
    <p:sldId id="303" r:id="rId6"/>
    <p:sldId id="286" r:id="rId7"/>
    <p:sldId id="282" r:id="rId8"/>
    <p:sldId id="274" r:id="rId9"/>
    <p:sldId id="285" r:id="rId10"/>
    <p:sldId id="292" r:id="rId11"/>
    <p:sldId id="293" r:id="rId12"/>
    <p:sldId id="295" r:id="rId13"/>
    <p:sldId id="304" r:id="rId14"/>
    <p:sldId id="296" r:id="rId15"/>
    <p:sldId id="298" r:id="rId16"/>
    <p:sldId id="299" r:id="rId17"/>
    <p:sldId id="300" r:id="rId18"/>
    <p:sldId id="312" r:id="rId19"/>
    <p:sldId id="313" r:id="rId20"/>
    <p:sldId id="322" r:id="rId21"/>
    <p:sldId id="32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u (PCM)" initials="PCM" lastIdx="1" clrIdx="0">
    <p:extLst>
      <p:ext uri="{19B8F6BF-5375-455C-9EA6-DF929625EA0E}">
        <p15:presenceInfo xmlns:p15="http://schemas.microsoft.com/office/powerpoint/2012/main" userId="Eugeniu (PC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5" autoAdjust="0"/>
    <p:restoredTop sz="90535" autoAdjust="0"/>
  </p:normalViewPr>
  <p:slideViewPr>
    <p:cSldViewPr snapToGrid="0">
      <p:cViewPr varScale="1">
        <p:scale>
          <a:sx n="71" d="100"/>
          <a:sy n="71" d="100"/>
        </p:scale>
        <p:origin x="1116"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im\Desktop\Date%20AsS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nim\Desktop\Date%20AsSoc.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i="0" u="none" strike="noStrike">
                <a:solidFill>
                  <a:srgbClr val="595959"/>
                </a:solidFill>
              </a:defRPr>
            </a:pPr>
            <a:r>
              <a:rPr lang="en-US" dirty="0"/>
              <a:t>Related to your age, how do you think your career growth is in accordance </a:t>
            </a:r>
            <a:r>
              <a:rPr lang="en-US" dirty="0" smtClean="0"/>
              <a:t>with, below or higher your expectations?</a:t>
            </a:r>
            <a:r>
              <a:rPr lang="en-US" dirty="0"/>
              <a:t>
</a:t>
            </a:r>
          </a:p>
        </c:rich>
      </c:tx>
      <c:overlay val="0"/>
      <c:spPr>
        <a:noFill/>
        <a:ln w="9525">
          <a:noFill/>
        </a:ln>
      </c:spPr>
    </c:title>
    <c:autoTitleDeleted val="0"/>
    <c:plotArea>
      <c:layout/>
      <c:barChart>
        <c:barDir val="col"/>
        <c:grouping val="clustered"/>
        <c:varyColors val="0"/>
        <c:ser>
          <c:idx val="0"/>
          <c:order val="0"/>
          <c:spPr>
            <a:solidFill>
              <a:srgbClr val="4F81BD"/>
            </a:solidFill>
            <a:ln w="28575">
              <a:noFill/>
            </a:ln>
          </c:spPr>
          <c:invertIfNegative val="0"/>
          <c:dLbls>
            <c:spPr>
              <a:noFill/>
              <a:ln w="9525">
                <a:noFill/>
              </a:ln>
            </c:spPr>
            <c:txPr>
              <a:bodyPr/>
              <a:lstStyle/>
              <a:p>
                <a:pPr>
                  <a:defRPr sz="800" b="0" i="0" u="none" strike="noStrike">
                    <a:solidFill>
                      <a:srgbClr val="7F7F7F"/>
                    </a:solidFill>
                  </a:defRPr>
                </a:pPr>
                <a:endParaRPr lang="en-US"/>
              </a:p>
            </c:txPr>
            <c:dLblPos val="outEnd"/>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Lit>
              <c:ptCount val="5"/>
              <c:pt idx="0">
                <c:v>Complet în urmă</c:v>
              </c:pt>
              <c:pt idx="1">
                <c:v>Puțin în urmă</c:v>
              </c:pt>
              <c:pt idx="2">
                <c:v>Conform planului</c:v>
              </c:pt>
              <c:pt idx="3">
                <c:v>Puțin înainte</c:v>
              </c:pt>
              <c:pt idx="4">
                <c:v>Complet înainte</c:v>
              </c:pt>
            </c:strLit>
          </c:cat>
          <c:val>
            <c:numLit>
              <c:formatCode>General</c:formatCode>
              <c:ptCount val="5"/>
              <c:pt idx="0">
                <c:v>1</c:v>
              </c:pt>
              <c:pt idx="1">
                <c:v>10</c:v>
              </c:pt>
              <c:pt idx="2">
                <c:v>3</c:v>
              </c:pt>
              <c:pt idx="3">
                <c:v>2</c:v>
              </c:pt>
              <c:pt idx="4">
                <c:v>0</c:v>
              </c:pt>
            </c:numLit>
          </c:val>
          <c:extLst>
            <c:ext xmlns:c16="http://schemas.microsoft.com/office/drawing/2014/chart" uri="{C3380CC4-5D6E-409C-BE32-E72D297353CC}">
              <c16:uniqueId val="{00000000-AFAE-4F10-AC67-BD0E96B396BB}"/>
            </c:ext>
          </c:extLst>
        </c:ser>
        <c:dLbls>
          <c:dLblPos val="outEnd"/>
          <c:showLegendKey val="0"/>
          <c:showVal val="1"/>
          <c:showCatName val="0"/>
          <c:showSerName val="0"/>
          <c:showPercent val="0"/>
          <c:showBubbleSize val="1"/>
        </c:dLbls>
        <c:gapWidth val="444"/>
        <c:overlap val="-90"/>
        <c:axId val="-919575114"/>
        <c:axId val="-919575104"/>
      </c:barChart>
      <c:catAx>
        <c:axId val="-919575114"/>
        <c:scaling>
          <c:orientation val="minMax"/>
        </c:scaling>
        <c:delete val="0"/>
        <c:axPos val="b"/>
        <c:majorGridlines>
          <c:spPr>
            <a:ln w="9525">
              <a:solidFill>
                <a:srgbClr val="D8D8D8"/>
              </a:solidFill>
              <a:prstDash val="solid"/>
            </a:ln>
          </c:spPr>
        </c:majorGridlines>
        <c:numFmt formatCode="General" sourceLinked="1"/>
        <c:majorTickMark val="none"/>
        <c:minorTickMark val="none"/>
        <c:tickLblPos val="nextTo"/>
        <c:spPr>
          <a:noFill/>
          <a:ln w="9525">
            <a:solidFill>
              <a:srgbClr val="D8D8D8"/>
            </a:solidFill>
            <a:prstDash val="solid"/>
          </a:ln>
        </c:spPr>
        <c:txPr>
          <a:bodyPr rot="-60000000"/>
          <a:lstStyle/>
          <a:p>
            <a:pPr>
              <a:defRPr sz="800" b="0" i="0" u="none" strike="noStrike">
                <a:solidFill>
                  <a:srgbClr val="595959"/>
                </a:solidFill>
              </a:defRPr>
            </a:pPr>
            <a:endParaRPr lang="en-US"/>
          </a:p>
        </c:txPr>
        <c:crossAx val="-919575104"/>
        <c:crosses val="autoZero"/>
        <c:auto val="1"/>
        <c:lblAlgn val="ctr"/>
        <c:lblOffset val="100"/>
        <c:noMultiLvlLbl val="0"/>
      </c:catAx>
      <c:valAx>
        <c:axId val="-919575104"/>
        <c:scaling>
          <c:orientation val="minMax"/>
        </c:scaling>
        <c:delete val="1"/>
        <c:axPos val="l"/>
        <c:numFmt formatCode="General" sourceLinked="1"/>
        <c:majorTickMark val="none"/>
        <c:minorTickMark val="none"/>
        <c:tickLblPos val="nextTo"/>
        <c:crossAx val="-919575114"/>
        <c:crosses val="autoZero"/>
        <c:crossBetween val="between"/>
      </c:valAx>
      <c:spPr>
        <a:noFill/>
        <a:ln w="9525">
          <a:noFill/>
        </a:ln>
      </c:spPr>
    </c:plotArea>
    <c:plotVisOnly val="1"/>
    <c:dispBlanksAs val="gap"/>
    <c:showDLblsOverMax val="1"/>
  </c:chart>
  <c:spPr>
    <a:noFill/>
    <a:ln w="9525">
      <a:noFill/>
    </a:ln>
  </c:spPr>
  <c:txPr>
    <a:bodyPr/>
    <a:lstStyle/>
    <a:p>
      <a:pPr>
        <a:defRPr sz="1000" b="0" i="0" u="none" strike="noStrike">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i="0" u="none" strike="noStrike">
                <a:solidFill>
                  <a:srgbClr val="595959"/>
                </a:solidFill>
              </a:defRPr>
            </a:pPr>
            <a:r>
              <a:rPr lang="en-US"/>
              <a:t>How interested are YOU in changing your job
</a:t>
            </a:r>
          </a:p>
        </c:rich>
      </c:tx>
      <c:overlay val="0"/>
      <c:spPr>
        <a:noFill/>
        <a:ln w="9525">
          <a:noFill/>
        </a:ln>
      </c:spPr>
    </c:title>
    <c:autoTitleDeleted val="0"/>
    <c:plotArea>
      <c:layout/>
      <c:barChart>
        <c:barDir val="col"/>
        <c:grouping val="clustered"/>
        <c:varyColors val="0"/>
        <c:ser>
          <c:idx val="0"/>
          <c:order val="0"/>
          <c:spPr>
            <a:solidFill>
              <a:srgbClr val="4F81BD"/>
            </a:solidFill>
            <a:ln w="28575">
              <a:noFill/>
            </a:ln>
          </c:spPr>
          <c:invertIfNegative val="0"/>
          <c:dLbls>
            <c:dLbl>
              <c:idx val="2"/>
              <c:tx>
                <c:rich>
                  <a:bodyPr rot="0" vert="horz"/>
                  <a:lstStyle/>
                  <a:p>
                    <a:pPr>
                      <a:defRPr sz="1000" b="0" i="0" u="none" strike="noStrike">
                        <a:solidFill>
                          <a:srgbClr val="000000"/>
                        </a:solidFill>
                      </a:defRPr>
                    </a:pPr>
                    <a:r>
                      <a:rPr lang="en-US"/>
                      <a:t>11</a:t>
                    </a:r>
                  </a:p>
                </c:rich>
              </c:tx>
              <c:spPr>
                <a:noFill/>
                <a:ln w="9525">
                  <a:noFill/>
                </a:ln>
              </c:sp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A5E5-46B3-BB91-D28852381774}"/>
                </c:ext>
              </c:extLst>
            </c:dLbl>
            <c:spPr>
              <a:noFill/>
              <a:ln w="9525">
                <a:noFill/>
              </a:ln>
            </c:spPr>
            <c:txPr>
              <a:bodyPr/>
              <a:lstStyle/>
              <a:p>
                <a:pPr>
                  <a:defRPr sz="800" b="0" i="0" u="none" strike="noStrike">
                    <a:solidFill>
                      <a:srgbClr val="7F7F7F"/>
                    </a:solidFill>
                  </a:defRPr>
                </a:pPr>
                <a:endParaRPr lang="en-US"/>
              </a:p>
            </c:txPr>
            <c:dLblPos val="outEnd"/>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Lit>
              <c:ptCount val="5"/>
              <c:pt idx="0">
                <c:v>Deloc</c:v>
              </c:pt>
              <c:pt idx="1">
                <c:v>Puțin</c:v>
              </c:pt>
              <c:pt idx="2">
                <c:v>Și da și nu</c:v>
              </c:pt>
              <c:pt idx="3">
                <c:v>Destul de mult</c:v>
              </c:pt>
              <c:pt idx="4">
                <c:v>Foarte mult</c:v>
              </c:pt>
            </c:strLit>
          </c:cat>
          <c:val>
            <c:numLit>
              <c:formatCode>General</c:formatCode>
              <c:ptCount val="5"/>
              <c:pt idx="0">
                <c:v>1</c:v>
              </c:pt>
              <c:pt idx="1">
                <c:v>1</c:v>
              </c:pt>
              <c:pt idx="2">
                <c:v>10</c:v>
              </c:pt>
              <c:pt idx="3">
                <c:v>2</c:v>
              </c:pt>
              <c:pt idx="4">
                <c:v>1</c:v>
              </c:pt>
            </c:numLit>
          </c:val>
          <c:extLst>
            <c:ext xmlns:c16="http://schemas.microsoft.com/office/drawing/2014/chart" uri="{C3380CC4-5D6E-409C-BE32-E72D297353CC}">
              <c16:uniqueId val="{00000001-A5E5-46B3-BB91-D28852381774}"/>
            </c:ext>
          </c:extLst>
        </c:ser>
        <c:dLbls>
          <c:dLblPos val="outEnd"/>
          <c:showLegendKey val="0"/>
          <c:showVal val="1"/>
          <c:showCatName val="0"/>
          <c:showSerName val="0"/>
          <c:showPercent val="0"/>
          <c:showBubbleSize val="1"/>
        </c:dLbls>
        <c:gapWidth val="444"/>
        <c:overlap val="-90"/>
        <c:axId val="-1341765975"/>
        <c:axId val="-1341765965"/>
      </c:barChart>
      <c:catAx>
        <c:axId val="-1341765975"/>
        <c:scaling>
          <c:orientation val="minMax"/>
        </c:scaling>
        <c:delete val="0"/>
        <c:axPos val="b"/>
        <c:majorGridlines>
          <c:spPr>
            <a:ln w="9525">
              <a:solidFill>
                <a:srgbClr val="D8D8D8"/>
              </a:solidFill>
              <a:prstDash val="solid"/>
            </a:ln>
          </c:spPr>
        </c:majorGridlines>
        <c:numFmt formatCode="General" sourceLinked="1"/>
        <c:majorTickMark val="none"/>
        <c:minorTickMark val="none"/>
        <c:tickLblPos val="nextTo"/>
        <c:spPr>
          <a:noFill/>
          <a:ln w="9525">
            <a:solidFill>
              <a:srgbClr val="D8D8D8"/>
            </a:solidFill>
            <a:prstDash val="solid"/>
          </a:ln>
        </c:spPr>
        <c:txPr>
          <a:bodyPr rot="-60000000"/>
          <a:lstStyle/>
          <a:p>
            <a:pPr>
              <a:defRPr sz="800" b="0" i="0" u="none" strike="noStrike">
                <a:solidFill>
                  <a:srgbClr val="595959"/>
                </a:solidFill>
              </a:defRPr>
            </a:pPr>
            <a:endParaRPr lang="en-US"/>
          </a:p>
        </c:txPr>
        <c:crossAx val="-1341765965"/>
        <c:crosses val="autoZero"/>
        <c:auto val="1"/>
        <c:lblAlgn val="ctr"/>
        <c:lblOffset val="100"/>
        <c:noMultiLvlLbl val="0"/>
      </c:catAx>
      <c:valAx>
        <c:axId val="-1341765965"/>
        <c:scaling>
          <c:orientation val="minMax"/>
        </c:scaling>
        <c:delete val="1"/>
        <c:axPos val="l"/>
        <c:numFmt formatCode="General" sourceLinked="1"/>
        <c:majorTickMark val="none"/>
        <c:minorTickMark val="none"/>
        <c:tickLblPos val="nextTo"/>
        <c:crossAx val="-1341765975"/>
        <c:crosses val="autoZero"/>
        <c:crossBetween val="between"/>
      </c:valAx>
      <c:spPr>
        <a:noFill/>
        <a:ln w="9525">
          <a:noFill/>
        </a:ln>
      </c:spPr>
    </c:plotArea>
    <c:plotVisOnly val="1"/>
    <c:dispBlanksAs val="gap"/>
    <c:showDLblsOverMax val="1"/>
  </c:chart>
  <c:spPr>
    <a:noFill/>
    <a:ln w="9525">
      <a:noFill/>
    </a:ln>
  </c:spPr>
  <c:txPr>
    <a:bodyPr/>
    <a:lstStyle/>
    <a:p>
      <a:pPr>
        <a:defRPr sz="1000" b="0" i="0" u="none" strike="noStrike">
          <a:solidFill>
            <a:srgbClr val="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216-4BB8-AD2F-86B3293A9C0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216-4BB8-AD2F-86B3293A9C0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9216-4BB8-AD2F-86B3293A9C0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Sheet1!$E$4:$E$6</c:f>
              <c:strCache>
                <c:ptCount val="3"/>
                <c:pt idx="0">
                  <c:v>Higher education degree in social work</c:v>
                </c:pt>
                <c:pt idx="1">
                  <c:v>Whithout higher education degree</c:v>
                </c:pt>
                <c:pt idx="2">
                  <c:v>Higher education degree in other fields</c:v>
                </c:pt>
              </c:strCache>
            </c:strRef>
          </c:cat>
          <c:val>
            <c:numRef>
              <c:f>Sheet1!$F$4:$F$6</c:f>
              <c:numCache>
                <c:formatCode>General</c:formatCode>
                <c:ptCount val="3"/>
                <c:pt idx="0">
                  <c:v>35</c:v>
                </c:pt>
                <c:pt idx="1">
                  <c:v>24</c:v>
                </c:pt>
                <c:pt idx="2">
                  <c:v>41</c:v>
                </c:pt>
              </c:numCache>
            </c:numRef>
          </c:val>
          <c:extLst>
            <c:ext xmlns:c16="http://schemas.microsoft.com/office/drawing/2014/chart" uri="{C3380CC4-5D6E-409C-BE32-E72D297353CC}">
              <c16:uniqueId val="{00000006-9216-4BB8-AD2F-86B3293A9C0E}"/>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032397562876046"/>
          <c:y val="0.2418425528517287"/>
          <c:w val="0.28785971360064289"/>
          <c:h val="0.3976722246038138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9219A-C5D6-4044-B2C7-997B399A6CF8}" type="datetimeFigureOut">
              <a:rPr lang="ru-RU" smtClean="0"/>
              <a:t>26.04.2018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E007B-B827-4F1F-BF35-A4209CD0AFCF}" type="slidenum">
              <a:rPr lang="ru-RU" smtClean="0"/>
              <a:t>‹#›</a:t>
            </a:fld>
            <a:endParaRPr lang="ru-RU"/>
          </a:p>
        </p:txBody>
      </p:sp>
    </p:spTree>
    <p:extLst>
      <p:ext uri="{BB962C8B-B14F-4D97-AF65-F5344CB8AC3E}">
        <p14:creationId xmlns:p14="http://schemas.microsoft.com/office/powerpoint/2010/main" val="278549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9664D4F-83F3-4D7C-9A5C-6D8824C0B2C1}" type="datetimeFigureOut">
              <a:rPr lang="ru-RU" smtClean="0"/>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B8273-0020-44FB-8211-020B0F7D9DCB}" type="slidenum">
              <a:rPr lang="ru-RU" smtClean="0"/>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51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664D4F-83F3-4D7C-9A5C-6D8824C0B2C1}" type="datetimeFigureOut">
              <a:rPr lang="ru-RU" smtClean="0"/>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423559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664D4F-83F3-4D7C-9A5C-6D8824C0B2C1}" type="datetimeFigureOut">
              <a:rPr lang="ru-RU" smtClean="0"/>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B8273-0020-44FB-8211-020B0F7D9DCB}" type="slidenum">
              <a:rPr lang="ru-RU" smtClean="0"/>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14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664D4F-83F3-4D7C-9A5C-6D8824C0B2C1}" type="datetimeFigureOut">
              <a:rPr lang="ru-RU" smtClean="0"/>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282121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664D4F-83F3-4D7C-9A5C-6D8824C0B2C1}" type="datetimeFigureOut">
              <a:rPr lang="ru-RU" smtClean="0"/>
              <a:t>26.04.2018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4B8273-0020-44FB-8211-020B0F7D9DCB}" type="slidenum">
              <a:rPr lang="ru-RU" smtClean="0"/>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50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664D4F-83F3-4D7C-9A5C-6D8824C0B2C1}" type="datetimeFigureOut">
              <a:rPr lang="ru-RU" smtClean="0"/>
              <a:t>26.04.2018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285814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664D4F-83F3-4D7C-9A5C-6D8824C0B2C1}" type="datetimeFigureOut">
              <a:rPr lang="ru-RU" smtClean="0"/>
              <a:t>26.04.2018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70682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664D4F-83F3-4D7C-9A5C-6D8824C0B2C1}" type="datetimeFigureOut">
              <a:rPr lang="ru-RU" smtClean="0"/>
              <a:t>26.04.2018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33073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64D4F-83F3-4D7C-9A5C-6D8824C0B2C1}" type="datetimeFigureOut">
              <a:rPr lang="ru-RU" smtClean="0"/>
              <a:t>26.04.2018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349990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664D4F-83F3-4D7C-9A5C-6D8824C0B2C1}" type="datetimeFigureOut">
              <a:rPr lang="ru-RU" smtClean="0"/>
              <a:t>26.04.2018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4B8273-0020-44FB-8211-020B0F7D9DCB}" type="slidenum">
              <a:rPr lang="ru-RU" smtClean="0"/>
              <a:t>‹#›</a:t>
            </a:fld>
            <a:endParaRPr lang="ru-RU"/>
          </a:p>
        </p:txBody>
      </p:sp>
    </p:spTree>
    <p:extLst>
      <p:ext uri="{BB962C8B-B14F-4D97-AF65-F5344CB8AC3E}">
        <p14:creationId xmlns:p14="http://schemas.microsoft.com/office/powerpoint/2010/main" val="25634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664D4F-83F3-4D7C-9A5C-6D8824C0B2C1}" type="datetimeFigureOut">
              <a:rPr lang="ru-RU" smtClean="0"/>
              <a:t>26.04.2018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4B8273-0020-44FB-8211-020B0F7D9DCB}" type="slidenum">
              <a:rPr lang="ru-RU" smtClean="0"/>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51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664D4F-83F3-4D7C-9A5C-6D8824C0B2C1}" type="datetimeFigureOut">
              <a:rPr lang="ru-RU" smtClean="0"/>
              <a:t>26.04.2018</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74B8273-0020-44FB-8211-020B0F7D9DCB}" type="slidenum">
              <a:rPr lang="ru-RU" smtClean="0"/>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202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1235BA-41DA-4CDF-8019-7BDC268D0726}"/>
              </a:ext>
            </a:extLst>
          </p:cNvPr>
          <p:cNvSpPr>
            <a:spLocks noGrp="1"/>
          </p:cNvSpPr>
          <p:nvPr>
            <p:ph type="title"/>
          </p:nvPr>
        </p:nvSpPr>
        <p:spPr>
          <a:xfrm>
            <a:off x="650423" y="2075539"/>
            <a:ext cx="7794170" cy="1923301"/>
          </a:xfrm>
        </p:spPr>
        <p:txBody>
          <a:bodyPr>
            <a:normAutofit fontScale="90000"/>
          </a:bodyPr>
          <a:lstStyle/>
          <a:p>
            <a:pPr algn="ctr"/>
            <a:r>
              <a:rPr lang="en-US" sz="4900" b="1" dirty="0"/>
              <a:t>The imperative </a:t>
            </a:r>
            <a:r>
              <a:rPr lang="ro-MD" sz="4900" b="1" dirty="0" smtClean="0"/>
              <a:t/>
            </a:r>
            <a:br>
              <a:rPr lang="ro-MD" sz="4900" b="1" dirty="0" smtClean="0"/>
            </a:br>
            <a:r>
              <a:rPr lang="en-US" sz="4900" b="1" dirty="0" smtClean="0"/>
              <a:t>of </a:t>
            </a:r>
            <a:r>
              <a:rPr lang="en-US" sz="4900" b="1" dirty="0"/>
              <a:t>common education base towards professional social work solidarity</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Content Placeholder 4">
            <a:extLst>
              <a:ext uri="{FF2B5EF4-FFF2-40B4-BE49-F238E27FC236}">
                <a16:creationId xmlns:a16="http://schemas.microsoft.com/office/drawing/2014/main" id="{2CF84597-7EA1-4B3C-A431-89C54CBDD9B5}"/>
              </a:ext>
            </a:extLst>
          </p:cNvPr>
          <p:cNvSpPr>
            <a:spLocks noGrp="1"/>
          </p:cNvSpPr>
          <p:nvPr>
            <p:ph idx="1"/>
          </p:nvPr>
        </p:nvSpPr>
        <p:spPr>
          <a:xfrm>
            <a:off x="258091" y="5246174"/>
            <a:ext cx="7904364" cy="1383344"/>
          </a:xfrm>
        </p:spPr>
        <p:txBody>
          <a:bodyPr>
            <a:normAutofit/>
          </a:bodyPr>
          <a:lstStyle/>
          <a:p>
            <a:pPr>
              <a:lnSpc>
                <a:spcPct val="100000"/>
              </a:lnSpc>
              <a:spcBef>
                <a:spcPts val="0"/>
              </a:spcBef>
              <a:spcAft>
                <a:spcPts val="0"/>
              </a:spcAft>
            </a:pPr>
            <a:r>
              <a:rPr lang="en-US" sz="2400" b="1" dirty="0"/>
              <a:t>Vadim </a:t>
            </a:r>
            <a:r>
              <a:rPr lang="ro-MD" sz="2400" b="1" dirty="0" smtClean="0"/>
              <a:t>Tarna</a:t>
            </a:r>
            <a:r>
              <a:rPr lang="en-US" sz="2400" dirty="0"/>
              <a:t>, </a:t>
            </a:r>
            <a:r>
              <a:rPr lang="en-US" sz="2400" dirty="0" smtClean="0"/>
              <a:t>MSW</a:t>
            </a:r>
            <a:r>
              <a:rPr lang="ro-MD" sz="2400" dirty="0" smtClean="0"/>
              <a:t>, National Association of Social </a:t>
            </a:r>
            <a:r>
              <a:rPr lang="ro-MD" sz="2400" dirty="0" err="1" smtClean="0"/>
              <a:t>Workers</a:t>
            </a:r>
            <a:r>
              <a:rPr lang="ro-MD" sz="2400" dirty="0" smtClean="0"/>
              <a:t> in Moldova</a:t>
            </a:r>
            <a:endParaRPr lang="en-US"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artisticPencilGrayscale trans="25000"/>
                    </a14:imgEffect>
                  </a14:imgLayer>
                </a14:imgProps>
              </a:ext>
              <a:ext uri="{28A0092B-C50C-407E-A947-70E740481C1C}">
                <a14:useLocalDpi xmlns:a14="http://schemas.microsoft.com/office/drawing/2010/main" val="0"/>
              </a:ext>
            </a:extLst>
          </a:blip>
          <a:stretch>
            <a:fillRect/>
          </a:stretch>
        </p:blipFill>
        <p:spPr>
          <a:xfrm>
            <a:off x="6879771" y="136533"/>
            <a:ext cx="1995716" cy="1995716"/>
          </a:xfrm>
          <a:prstGeom prst="rect">
            <a:avLst/>
          </a:prstGeom>
          <a:effectLst>
            <a:glow>
              <a:schemeClr val="accent1"/>
            </a:glow>
            <a:softEdge rad="0"/>
          </a:effec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artisticPencilGrayscale trans="25000"/>
                    </a14:imgEffect>
                  </a14:imgLayer>
                </a14:imgProps>
              </a:ext>
              <a:ext uri="{28A0092B-C50C-407E-A947-70E740481C1C}">
                <a14:useLocalDpi xmlns:a14="http://schemas.microsoft.com/office/drawing/2010/main" val="0"/>
              </a:ext>
            </a:extLst>
          </a:blip>
          <a:stretch>
            <a:fillRect/>
          </a:stretch>
        </p:blipFill>
        <p:spPr>
          <a:xfrm>
            <a:off x="258091" y="139686"/>
            <a:ext cx="2029723" cy="1928598"/>
          </a:xfrm>
          <a:prstGeom prst="rect">
            <a:avLst/>
          </a:prstGeom>
          <a:effectLst>
            <a:softEdge rad="0"/>
          </a:effectLst>
        </p:spPr>
      </p:pic>
    </p:spTree>
    <p:extLst>
      <p:ext uri="{BB962C8B-B14F-4D97-AF65-F5344CB8AC3E}">
        <p14:creationId xmlns:p14="http://schemas.microsoft.com/office/powerpoint/2010/main" val="1459362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561AB-7251-40AF-BD1B-565DE0D25D19}"/>
              </a:ext>
            </a:extLst>
          </p:cNvPr>
          <p:cNvSpPr>
            <a:spLocks noGrp="1"/>
          </p:cNvSpPr>
          <p:nvPr>
            <p:ph idx="1"/>
          </p:nvPr>
        </p:nvSpPr>
        <p:spPr>
          <a:xfrm>
            <a:off x="768096" y="2286000"/>
            <a:ext cx="7290055" cy="4311748"/>
          </a:xfrm>
        </p:spPr>
        <p:txBody>
          <a:bodyPr/>
          <a:lstStyle/>
          <a:p>
            <a:r>
              <a:rPr lang="en-US" sz="2400" dirty="0"/>
              <a:t>6.  Deontological orientation: Values-based</a:t>
            </a:r>
          </a:p>
          <a:p>
            <a:r>
              <a:rPr lang="en-US" sz="2400" dirty="0"/>
              <a:t>7.  The leading role of the macro-level learning</a:t>
            </a:r>
          </a:p>
          <a:p>
            <a:r>
              <a:rPr lang="en-US" sz="2400" dirty="0"/>
              <a:t>8.  Systems and dialectic theoretical orientations – social workers as experts on conflict and system analysis and interventions.</a:t>
            </a:r>
          </a:p>
          <a:p>
            <a:r>
              <a:rPr lang="en-US" sz="2400" dirty="0"/>
              <a:t>9.  Scholarship production: publications, conferences, presentations</a:t>
            </a:r>
          </a:p>
          <a:p>
            <a:r>
              <a:rPr lang="en-US" sz="2400" dirty="0"/>
              <a:t>10.  Flexible and progressive</a:t>
            </a:r>
          </a:p>
          <a:p>
            <a:pPr marL="0" indent="0">
              <a:buNone/>
            </a:pPr>
            <a:endParaRPr lang="en-US" dirty="0"/>
          </a:p>
        </p:txBody>
      </p:sp>
      <p:sp>
        <p:nvSpPr>
          <p:cNvPr id="4" name="Title 1">
            <a:extLst>
              <a:ext uri="{FF2B5EF4-FFF2-40B4-BE49-F238E27FC236}">
                <a16:creationId xmlns:a16="http://schemas.microsoft.com/office/drawing/2014/main" id="{6440D96A-214E-4621-9587-C98AC3B04534}"/>
              </a:ext>
            </a:extLst>
          </p:cNvPr>
          <p:cNvSpPr txBox="1">
            <a:spLocks/>
          </p:cNvSpPr>
          <p:nvPr/>
        </p:nvSpPr>
        <p:spPr>
          <a:xfrm>
            <a:off x="1378633" y="314993"/>
            <a:ext cx="4839287" cy="133092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2800" dirty="0">
                <a:solidFill>
                  <a:srgbClr val="C00000"/>
                </a:solidFill>
              </a:rPr>
              <a:t>Principles of professional </a:t>
            </a:r>
            <a:br>
              <a:rPr lang="en-US" sz="2800" dirty="0">
                <a:solidFill>
                  <a:srgbClr val="C00000"/>
                </a:solidFill>
              </a:rPr>
            </a:br>
            <a:r>
              <a:rPr lang="en-US" sz="2800" dirty="0">
                <a:solidFill>
                  <a:srgbClr val="C00000"/>
                </a:solidFill>
              </a:rPr>
              <a:t>social work practice and education</a:t>
            </a:r>
          </a:p>
        </p:txBody>
      </p:sp>
      <p:pic>
        <p:nvPicPr>
          <p:cNvPr id="5" name="Picture 4">
            <a:extLst>
              <a:ext uri="{FF2B5EF4-FFF2-40B4-BE49-F238E27FC236}">
                <a16:creationId xmlns:a16="http://schemas.microsoft.com/office/drawing/2014/main" id="{E98858D1-83BD-4333-AB76-219FC7D8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13713317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561AB-7251-40AF-BD1B-565DE0D25D19}"/>
              </a:ext>
            </a:extLst>
          </p:cNvPr>
          <p:cNvSpPr>
            <a:spLocks noGrp="1"/>
          </p:cNvSpPr>
          <p:nvPr>
            <p:ph idx="1"/>
          </p:nvPr>
        </p:nvSpPr>
        <p:spPr>
          <a:xfrm>
            <a:off x="768096" y="2286000"/>
            <a:ext cx="7290055" cy="4311748"/>
          </a:xfrm>
        </p:spPr>
        <p:txBody>
          <a:bodyPr/>
          <a:lstStyle/>
          <a:p>
            <a:pPr marL="0" indent="0">
              <a:buNone/>
            </a:pPr>
            <a:r>
              <a:rPr lang="en-US" sz="2400" dirty="0"/>
              <a:t>11.  Global and local orientation.</a:t>
            </a:r>
          </a:p>
          <a:p>
            <a:pPr marL="0" indent="0">
              <a:buNone/>
            </a:pPr>
            <a:r>
              <a:rPr lang="en-US" sz="2400" dirty="0"/>
              <a:t>12.  Collaborative – pedagogies through group and teamwork</a:t>
            </a:r>
          </a:p>
          <a:p>
            <a:pPr marL="0" indent="0">
              <a:buNone/>
            </a:pPr>
            <a:r>
              <a:rPr lang="en-US" sz="2400" dirty="0"/>
              <a:t>13.  Cohesion and integration – vertically between the semesters and horizontally among the courses in the same semester</a:t>
            </a:r>
          </a:p>
          <a:p>
            <a:pPr marL="0" indent="0">
              <a:buNone/>
            </a:pPr>
            <a:r>
              <a:rPr lang="en-US" sz="2400" dirty="0"/>
              <a:t>14.  Integrative learning through utilization of the student portfolio</a:t>
            </a:r>
          </a:p>
          <a:p>
            <a:pPr marL="0" indent="0">
              <a:buNone/>
            </a:pPr>
            <a:r>
              <a:rPr lang="en-US" sz="2400" dirty="0"/>
              <a:t>15.  Student research across the curriculum</a:t>
            </a:r>
          </a:p>
          <a:p>
            <a:pPr marL="0" indent="0">
              <a:buNone/>
            </a:pPr>
            <a:endParaRPr lang="en-US" dirty="0"/>
          </a:p>
        </p:txBody>
      </p:sp>
      <p:sp>
        <p:nvSpPr>
          <p:cNvPr id="4" name="Title 1">
            <a:extLst>
              <a:ext uri="{FF2B5EF4-FFF2-40B4-BE49-F238E27FC236}">
                <a16:creationId xmlns:a16="http://schemas.microsoft.com/office/drawing/2014/main" id="{6440D96A-214E-4621-9587-C98AC3B04534}"/>
              </a:ext>
            </a:extLst>
          </p:cNvPr>
          <p:cNvSpPr txBox="1">
            <a:spLocks/>
          </p:cNvSpPr>
          <p:nvPr/>
        </p:nvSpPr>
        <p:spPr>
          <a:xfrm>
            <a:off x="1378633" y="314993"/>
            <a:ext cx="4839287" cy="133092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2800" dirty="0">
                <a:solidFill>
                  <a:srgbClr val="C00000"/>
                </a:solidFill>
              </a:rPr>
              <a:t>Principles of professional </a:t>
            </a:r>
            <a:br>
              <a:rPr lang="en-US" sz="2800" dirty="0">
                <a:solidFill>
                  <a:srgbClr val="C00000"/>
                </a:solidFill>
              </a:rPr>
            </a:br>
            <a:r>
              <a:rPr lang="en-US" sz="2800" dirty="0">
                <a:solidFill>
                  <a:srgbClr val="C00000"/>
                </a:solidFill>
              </a:rPr>
              <a:t>social work practice and education</a:t>
            </a:r>
          </a:p>
        </p:txBody>
      </p:sp>
      <p:pic>
        <p:nvPicPr>
          <p:cNvPr id="5" name="Picture 4">
            <a:extLst>
              <a:ext uri="{FF2B5EF4-FFF2-40B4-BE49-F238E27FC236}">
                <a16:creationId xmlns:a16="http://schemas.microsoft.com/office/drawing/2014/main" id="{E98858D1-83BD-4333-AB76-219FC7D8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4188810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561AB-7251-40AF-BD1B-565DE0D25D19}"/>
              </a:ext>
            </a:extLst>
          </p:cNvPr>
          <p:cNvSpPr>
            <a:spLocks noGrp="1"/>
          </p:cNvSpPr>
          <p:nvPr>
            <p:ph idx="1"/>
          </p:nvPr>
        </p:nvSpPr>
        <p:spPr>
          <a:xfrm>
            <a:off x="768096" y="2286000"/>
            <a:ext cx="7290055" cy="4311748"/>
          </a:xfrm>
        </p:spPr>
        <p:txBody>
          <a:bodyPr/>
          <a:lstStyle/>
          <a:p>
            <a:pPr marL="0" indent="0">
              <a:buNone/>
            </a:pPr>
            <a:r>
              <a:rPr lang="en-US" sz="2400" dirty="0"/>
              <a:t>16.  Nano-practice through self-examination, understanding, and awareness.</a:t>
            </a:r>
          </a:p>
          <a:p>
            <a:pPr marL="0" indent="0">
              <a:buNone/>
            </a:pPr>
            <a:r>
              <a:rPr lang="en-US" sz="2400" dirty="0"/>
              <a:t>17.  Concepts-based – toward the glossary of professional terminology</a:t>
            </a:r>
          </a:p>
          <a:p>
            <a:pPr marL="0" indent="0">
              <a:buNone/>
            </a:pPr>
            <a:r>
              <a:rPr lang="en-US" sz="2400" dirty="0"/>
              <a:t>18.  Theory-based – from allied disciplines – sociology, anthropology, psychology, etc.</a:t>
            </a:r>
          </a:p>
          <a:p>
            <a:pPr marL="0" indent="0">
              <a:buNone/>
            </a:pPr>
            <a:r>
              <a:rPr lang="en-US" sz="2400" dirty="0"/>
              <a:t>19.  Post-graduate success-oriented: Employment and further studies</a:t>
            </a:r>
          </a:p>
          <a:p>
            <a:pPr marL="0" indent="0">
              <a:buNone/>
            </a:pPr>
            <a:r>
              <a:rPr lang="en-US" sz="2400" dirty="0"/>
              <a:t>20.  Innovation</a:t>
            </a:r>
          </a:p>
          <a:p>
            <a:pPr marL="0" indent="0">
              <a:buNone/>
            </a:pPr>
            <a:endParaRPr lang="en-US" dirty="0"/>
          </a:p>
        </p:txBody>
      </p:sp>
      <p:sp>
        <p:nvSpPr>
          <p:cNvPr id="4" name="Title 1">
            <a:extLst>
              <a:ext uri="{FF2B5EF4-FFF2-40B4-BE49-F238E27FC236}">
                <a16:creationId xmlns:a16="http://schemas.microsoft.com/office/drawing/2014/main" id="{6440D96A-214E-4621-9587-C98AC3B04534}"/>
              </a:ext>
            </a:extLst>
          </p:cNvPr>
          <p:cNvSpPr txBox="1">
            <a:spLocks/>
          </p:cNvSpPr>
          <p:nvPr/>
        </p:nvSpPr>
        <p:spPr>
          <a:xfrm>
            <a:off x="1378633" y="314993"/>
            <a:ext cx="4839287" cy="133092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2800" dirty="0">
                <a:solidFill>
                  <a:srgbClr val="C00000"/>
                </a:solidFill>
              </a:rPr>
              <a:t>Principles of professional </a:t>
            </a:r>
            <a:br>
              <a:rPr lang="en-US" sz="2800" dirty="0">
                <a:solidFill>
                  <a:srgbClr val="C00000"/>
                </a:solidFill>
              </a:rPr>
            </a:br>
            <a:r>
              <a:rPr lang="en-US" sz="2800" dirty="0">
                <a:solidFill>
                  <a:srgbClr val="C00000"/>
                </a:solidFill>
              </a:rPr>
              <a:t>social work practice and education</a:t>
            </a:r>
          </a:p>
        </p:txBody>
      </p:sp>
      <p:pic>
        <p:nvPicPr>
          <p:cNvPr id="5" name="Picture 4">
            <a:extLst>
              <a:ext uri="{FF2B5EF4-FFF2-40B4-BE49-F238E27FC236}">
                <a16:creationId xmlns:a16="http://schemas.microsoft.com/office/drawing/2014/main" id="{E98858D1-83BD-4333-AB76-219FC7D8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23019655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D33A-61E0-41B0-A704-D2361DF13642}"/>
              </a:ext>
            </a:extLst>
          </p:cNvPr>
          <p:cNvSpPr>
            <a:spLocks noGrp="1"/>
          </p:cNvSpPr>
          <p:nvPr>
            <p:ph type="title"/>
          </p:nvPr>
        </p:nvSpPr>
        <p:spPr/>
        <p:txBody>
          <a:bodyPr>
            <a:normAutofit fontScale="90000"/>
          </a:bodyPr>
          <a:lstStyle/>
          <a:p>
            <a:pPr algn="ctr"/>
            <a:r>
              <a:rPr lang="en-US" dirty="0">
                <a:solidFill>
                  <a:srgbClr val="C00000"/>
                </a:solidFill>
              </a:rPr>
              <a:t>Core principles underlying the</a:t>
            </a:r>
            <a:r>
              <a:rPr lang="en-US" dirty="0"/>
              <a:t/>
            </a:r>
            <a:br>
              <a:rPr lang="en-US" dirty="0"/>
            </a:br>
            <a:r>
              <a:rPr lang="en-US" dirty="0"/>
              <a:t> </a:t>
            </a:r>
            <a:r>
              <a:rPr lang="en-US" sz="3600" dirty="0">
                <a:solidFill>
                  <a:srgbClr val="7030A0"/>
                </a:solidFill>
              </a:rPr>
              <a:t>Wellness Social Work Curriculum </a:t>
            </a:r>
            <a:br>
              <a:rPr lang="en-US" sz="3600" dirty="0">
                <a:solidFill>
                  <a:srgbClr val="7030A0"/>
                </a:solidFill>
              </a:rPr>
            </a:br>
            <a:r>
              <a:rPr lang="en-US" sz="3600" dirty="0">
                <a:solidFill>
                  <a:srgbClr val="7030A0"/>
                </a:solidFill>
              </a:rPr>
              <a:t>for the New Century</a:t>
            </a:r>
            <a:r>
              <a:rPr lang="en-US" dirty="0"/>
              <a:t/>
            </a:r>
            <a:br>
              <a:rPr lang="en-US" dirty="0"/>
            </a:br>
            <a:endParaRPr lang="en-US" dirty="0"/>
          </a:p>
        </p:txBody>
      </p:sp>
      <p:sp>
        <p:nvSpPr>
          <p:cNvPr id="3" name="Content Placeholder 2">
            <a:extLst>
              <a:ext uri="{FF2B5EF4-FFF2-40B4-BE49-F238E27FC236}">
                <a16:creationId xmlns:a16="http://schemas.microsoft.com/office/drawing/2014/main" id="{CC454C12-1499-4B17-9B72-8FF57D38A596}"/>
              </a:ext>
            </a:extLst>
          </p:cNvPr>
          <p:cNvSpPr>
            <a:spLocks noGrp="1"/>
          </p:cNvSpPr>
          <p:nvPr>
            <p:ph idx="1"/>
          </p:nvPr>
        </p:nvSpPr>
        <p:spPr/>
        <p:txBody>
          <a:bodyPr>
            <a:normAutofit/>
          </a:bodyPr>
          <a:lstStyle/>
          <a:p>
            <a:r>
              <a:rPr lang="en-US" dirty="0"/>
              <a:t>*Social workers are experts on conflict (dialectic social work)</a:t>
            </a:r>
          </a:p>
          <a:p>
            <a:r>
              <a:rPr lang="en-US" dirty="0"/>
              <a:t>*Optimal social work practice is on the community level (community organizing and community building)</a:t>
            </a:r>
          </a:p>
          <a:p>
            <a:r>
              <a:rPr lang="en-US" dirty="0"/>
              <a:t>*Social work practice is project management (social entrepreneurship)</a:t>
            </a:r>
          </a:p>
          <a:p>
            <a:r>
              <a:rPr lang="en-US" dirty="0"/>
              <a:t>*Clinical/individualized social work contradicts fundamental social work ethics</a:t>
            </a:r>
          </a:p>
          <a:p>
            <a:r>
              <a:rPr lang="en-US" dirty="0"/>
              <a:t>*Deconstruction of the systems of oppression, exploitation, and disempowerment</a:t>
            </a:r>
          </a:p>
          <a:p>
            <a:r>
              <a:rPr lang="en-US" dirty="0" smtClean="0"/>
              <a:t>*</a:t>
            </a:r>
            <a:r>
              <a:rPr lang="en-US" dirty="0"/>
              <a:t>Community wellness is the ultimate goal of social work practice</a:t>
            </a:r>
          </a:p>
        </p:txBody>
      </p:sp>
    </p:spTree>
    <p:extLst>
      <p:ext uri="{BB962C8B-B14F-4D97-AF65-F5344CB8AC3E}">
        <p14:creationId xmlns:p14="http://schemas.microsoft.com/office/powerpoint/2010/main" val="6836734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F46-625F-43B4-9B96-BBA80DE54DB0}"/>
              </a:ext>
            </a:extLst>
          </p:cNvPr>
          <p:cNvSpPr>
            <a:spLocks noGrp="1"/>
          </p:cNvSpPr>
          <p:nvPr>
            <p:ph type="title"/>
          </p:nvPr>
        </p:nvSpPr>
        <p:spPr>
          <a:xfrm>
            <a:off x="1100444" y="328346"/>
            <a:ext cx="7290054" cy="1499616"/>
          </a:xfrm>
        </p:spPr>
        <p:txBody>
          <a:bodyPr>
            <a:normAutofit fontScale="90000"/>
          </a:bodyPr>
          <a:lstStyle/>
          <a:p>
            <a:r>
              <a:rPr lang="en-US" sz="3600" dirty="0">
                <a:solidFill>
                  <a:srgbClr val="002060"/>
                </a:solidFill>
              </a:rPr>
              <a:t>Semester I Courses – </a:t>
            </a:r>
            <a:br>
              <a:rPr lang="en-US" sz="3600" dirty="0">
                <a:solidFill>
                  <a:srgbClr val="002060"/>
                </a:solidFill>
              </a:rPr>
            </a:br>
            <a:r>
              <a:rPr lang="en-US" sz="3600" dirty="0">
                <a:solidFill>
                  <a:srgbClr val="002060"/>
                </a:solidFill>
              </a:rPr>
              <a:t>Macro-level orientation:</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7E7DAB7B-081F-4A8E-9212-7F478F2D2482}"/>
              </a:ext>
            </a:extLst>
          </p:cNvPr>
          <p:cNvSpPr>
            <a:spLocks noGrp="1"/>
          </p:cNvSpPr>
          <p:nvPr>
            <p:ph idx="1"/>
          </p:nvPr>
        </p:nvSpPr>
        <p:spPr>
          <a:xfrm>
            <a:off x="970671" y="1827962"/>
            <a:ext cx="7419827" cy="4755718"/>
          </a:xfrm>
        </p:spPr>
        <p:txBody>
          <a:bodyPr>
            <a:normAutofit fontScale="92500" lnSpcReduction="20000"/>
          </a:bodyPr>
          <a:lstStyle/>
          <a:p>
            <a:r>
              <a:rPr lang="en-US" sz="2800" dirty="0"/>
              <a:t>1.	</a:t>
            </a:r>
            <a:r>
              <a:rPr lang="en-US" sz="2800" b="1" dirty="0"/>
              <a:t>Research</a:t>
            </a:r>
            <a:r>
              <a:rPr lang="en-US" sz="2800" dirty="0"/>
              <a:t>: Strategies of inquiry and research methodologies</a:t>
            </a:r>
          </a:p>
          <a:p>
            <a:r>
              <a:rPr lang="en-US" sz="2800" dirty="0"/>
              <a:t>2.	</a:t>
            </a:r>
            <a:r>
              <a:rPr lang="en-US" sz="2800" b="1" dirty="0"/>
              <a:t>Society/Community</a:t>
            </a:r>
            <a:r>
              <a:rPr lang="en-US" sz="2800" dirty="0"/>
              <a:t>: Human societies in dialectic transformation</a:t>
            </a:r>
          </a:p>
          <a:p>
            <a:r>
              <a:rPr lang="en-US" sz="2800" dirty="0"/>
              <a:t>3.	</a:t>
            </a:r>
            <a:r>
              <a:rPr lang="en-US" sz="2800" b="1" dirty="0"/>
              <a:t>Welfare Policies and Social Work</a:t>
            </a:r>
            <a:r>
              <a:rPr lang="en-US" sz="2800" dirty="0"/>
              <a:t>: History of social work and social welfare policies</a:t>
            </a:r>
          </a:p>
          <a:p>
            <a:r>
              <a:rPr lang="en-US" sz="2800" dirty="0"/>
              <a:t>4.	</a:t>
            </a:r>
            <a:r>
              <a:rPr lang="en-US" sz="2800" b="1" dirty="0"/>
              <a:t>Community organizing</a:t>
            </a:r>
            <a:r>
              <a:rPr lang="en-US" sz="2800" dirty="0"/>
              <a:t>: A methodology toward community wellness</a:t>
            </a:r>
          </a:p>
          <a:p>
            <a:r>
              <a:rPr lang="en-US" sz="2800" dirty="0"/>
              <a:t>5.	</a:t>
            </a:r>
            <a:r>
              <a:rPr lang="en-US" sz="2800" b="1" dirty="0"/>
              <a:t>Ecology</a:t>
            </a:r>
            <a:r>
              <a:rPr lang="en-US" sz="2800" dirty="0"/>
              <a:t>: Toward harmony between humans and nature</a:t>
            </a:r>
          </a:p>
          <a:p>
            <a:r>
              <a:rPr lang="en-US" sz="2800" dirty="0"/>
              <a:t>6.	</a:t>
            </a:r>
            <a:r>
              <a:rPr lang="en-US" sz="2800" b="1" dirty="0"/>
              <a:t>Field Seminar I</a:t>
            </a:r>
            <a:r>
              <a:rPr lang="en-US" sz="2800" dirty="0"/>
              <a:t>: Social entrepreneurship group projects researched and formulated</a:t>
            </a:r>
          </a:p>
          <a:p>
            <a:endParaRPr lang="en-US" dirty="0"/>
          </a:p>
        </p:txBody>
      </p:sp>
      <p:pic>
        <p:nvPicPr>
          <p:cNvPr id="4" name="Picture 3">
            <a:extLst>
              <a:ext uri="{FF2B5EF4-FFF2-40B4-BE49-F238E27FC236}">
                <a16:creationId xmlns:a16="http://schemas.microsoft.com/office/drawing/2014/main" id="{07F6D7D1-AFA4-4DA9-B834-A07FC5C71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1887122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F46-625F-43B4-9B96-BBA80DE54DB0}"/>
              </a:ext>
            </a:extLst>
          </p:cNvPr>
          <p:cNvSpPr>
            <a:spLocks noGrp="1"/>
          </p:cNvSpPr>
          <p:nvPr>
            <p:ph type="title"/>
          </p:nvPr>
        </p:nvSpPr>
        <p:spPr>
          <a:xfrm>
            <a:off x="1100444" y="328346"/>
            <a:ext cx="7290054" cy="1499616"/>
          </a:xfrm>
        </p:spPr>
        <p:txBody>
          <a:bodyPr>
            <a:normAutofit fontScale="90000"/>
          </a:bodyPr>
          <a:lstStyle/>
          <a:p>
            <a:r>
              <a:rPr lang="en-US" sz="3600" dirty="0">
                <a:solidFill>
                  <a:srgbClr val="002060"/>
                </a:solidFill>
              </a:rPr>
              <a:t>Semester II Courses – </a:t>
            </a:r>
            <a:br>
              <a:rPr lang="en-US" sz="3600" dirty="0">
                <a:solidFill>
                  <a:srgbClr val="002060"/>
                </a:solidFill>
              </a:rPr>
            </a:br>
            <a:r>
              <a:rPr lang="en-US" sz="3600" dirty="0">
                <a:solidFill>
                  <a:srgbClr val="002060"/>
                </a:solidFill>
              </a:rPr>
              <a:t>Mezzo-level orientation:</a:t>
            </a:r>
            <a:r>
              <a:rPr lang="en-US" dirty="0">
                <a:solidFill>
                  <a:srgbClr val="002060"/>
                </a:solidFill>
              </a:rPr>
              <a:t/>
            </a:r>
            <a:br>
              <a:rPr 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7E7DAB7B-081F-4A8E-9212-7F478F2D2482}"/>
              </a:ext>
            </a:extLst>
          </p:cNvPr>
          <p:cNvSpPr>
            <a:spLocks noGrp="1"/>
          </p:cNvSpPr>
          <p:nvPr>
            <p:ph idx="1"/>
          </p:nvPr>
        </p:nvSpPr>
        <p:spPr>
          <a:xfrm>
            <a:off x="970671" y="1827962"/>
            <a:ext cx="7419827" cy="4755718"/>
          </a:xfrm>
        </p:spPr>
        <p:txBody>
          <a:bodyPr>
            <a:normAutofit fontScale="92500" lnSpcReduction="20000"/>
          </a:bodyPr>
          <a:lstStyle/>
          <a:p>
            <a:r>
              <a:rPr lang="en-US" sz="2800" dirty="0"/>
              <a:t>1.	</a:t>
            </a:r>
            <a:r>
              <a:rPr lang="en-US" sz="2800" b="1" dirty="0"/>
              <a:t>Group work: </a:t>
            </a:r>
            <a:r>
              <a:rPr lang="en-US" sz="2800" dirty="0"/>
              <a:t>The primary skill of the social work profession</a:t>
            </a:r>
          </a:p>
          <a:p>
            <a:r>
              <a:rPr lang="en-US" sz="2800" dirty="0"/>
              <a:t>2.	</a:t>
            </a:r>
            <a:r>
              <a:rPr lang="en-US" sz="2800" b="1" dirty="0"/>
              <a:t>Organization behavior:</a:t>
            </a:r>
            <a:r>
              <a:rPr lang="en-US" sz="2800" dirty="0"/>
              <a:t> Understanding organizations</a:t>
            </a:r>
          </a:p>
          <a:p>
            <a:r>
              <a:rPr lang="en-US" sz="2800" dirty="0"/>
              <a:t>3.	</a:t>
            </a:r>
            <a:r>
              <a:rPr lang="en-US" sz="2800" b="1" dirty="0"/>
              <a:t>Medical systems</a:t>
            </a:r>
            <a:r>
              <a:rPr lang="en-US" sz="2800" dirty="0"/>
              <a:t>: The dominant and alternative approaches to understanding of health and treatment of disease.</a:t>
            </a:r>
          </a:p>
          <a:p>
            <a:r>
              <a:rPr lang="en-US" sz="2800" dirty="0"/>
              <a:t>4.	</a:t>
            </a:r>
            <a:r>
              <a:rPr lang="en-US" sz="2800" b="1" dirty="0"/>
              <a:t>Casework</a:t>
            </a:r>
            <a:r>
              <a:rPr lang="en-US" sz="2800" dirty="0"/>
              <a:t>: Methodologies of working with client systems</a:t>
            </a:r>
          </a:p>
          <a:p>
            <a:r>
              <a:rPr lang="en-US" sz="2800" dirty="0"/>
              <a:t>5.	</a:t>
            </a:r>
            <a:r>
              <a:rPr lang="en-US" sz="2800" b="1" dirty="0"/>
              <a:t>Project management: </a:t>
            </a:r>
            <a:r>
              <a:rPr lang="en-US" sz="2800" dirty="0"/>
              <a:t>Tangible outcomes-oriented practice</a:t>
            </a:r>
          </a:p>
          <a:p>
            <a:r>
              <a:rPr lang="en-US" sz="2800" dirty="0"/>
              <a:t>6.	</a:t>
            </a:r>
            <a:r>
              <a:rPr lang="en-US" sz="2800" b="1" dirty="0"/>
              <a:t>Field Seminar II</a:t>
            </a:r>
            <a:r>
              <a:rPr lang="en-US" sz="2800" dirty="0"/>
              <a:t>: Social entrepreneurship group projects planned</a:t>
            </a:r>
          </a:p>
          <a:p>
            <a:endParaRPr lang="en-US" dirty="0"/>
          </a:p>
        </p:txBody>
      </p:sp>
      <p:pic>
        <p:nvPicPr>
          <p:cNvPr id="4" name="Picture 3">
            <a:extLst>
              <a:ext uri="{FF2B5EF4-FFF2-40B4-BE49-F238E27FC236}">
                <a16:creationId xmlns:a16="http://schemas.microsoft.com/office/drawing/2014/main" id="{07F6D7D1-AFA4-4DA9-B834-A07FC5C71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26685478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F46-625F-43B4-9B96-BBA80DE54DB0}"/>
              </a:ext>
            </a:extLst>
          </p:cNvPr>
          <p:cNvSpPr>
            <a:spLocks noGrp="1"/>
          </p:cNvSpPr>
          <p:nvPr>
            <p:ph type="title"/>
          </p:nvPr>
        </p:nvSpPr>
        <p:spPr>
          <a:xfrm>
            <a:off x="1100444" y="328346"/>
            <a:ext cx="7290054" cy="1499616"/>
          </a:xfrm>
        </p:spPr>
        <p:txBody>
          <a:bodyPr>
            <a:normAutofit/>
          </a:bodyPr>
          <a:lstStyle/>
          <a:p>
            <a:r>
              <a:rPr lang="en-US" sz="3600" dirty="0">
                <a:solidFill>
                  <a:srgbClr val="002060"/>
                </a:solidFill>
              </a:rPr>
              <a:t>Semester III Courses – </a:t>
            </a:r>
            <a:br>
              <a:rPr lang="en-US" sz="3600" dirty="0">
                <a:solidFill>
                  <a:srgbClr val="002060"/>
                </a:solidFill>
              </a:rPr>
            </a:br>
            <a:r>
              <a:rPr lang="en-US" sz="3600" dirty="0">
                <a:solidFill>
                  <a:srgbClr val="002060"/>
                </a:solidFill>
              </a:rPr>
              <a:t>Micro-level orientation:</a:t>
            </a:r>
            <a:endParaRPr lang="en-US" dirty="0">
              <a:solidFill>
                <a:srgbClr val="002060"/>
              </a:solidFill>
            </a:endParaRPr>
          </a:p>
        </p:txBody>
      </p:sp>
      <p:sp>
        <p:nvSpPr>
          <p:cNvPr id="3" name="Content Placeholder 2">
            <a:extLst>
              <a:ext uri="{FF2B5EF4-FFF2-40B4-BE49-F238E27FC236}">
                <a16:creationId xmlns:a16="http://schemas.microsoft.com/office/drawing/2014/main" id="{7E7DAB7B-081F-4A8E-9212-7F478F2D2482}"/>
              </a:ext>
            </a:extLst>
          </p:cNvPr>
          <p:cNvSpPr>
            <a:spLocks noGrp="1"/>
          </p:cNvSpPr>
          <p:nvPr>
            <p:ph idx="1"/>
          </p:nvPr>
        </p:nvSpPr>
        <p:spPr>
          <a:xfrm>
            <a:off x="970671" y="1827962"/>
            <a:ext cx="7419827" cy="4755718"/>
          </a:xfrm>
        </p:spPr>
        <p:txBody>
          <a:bodyPr>
            <a:normAutofit lnSpcReduction="10000"/>
          </a:bodyPr>
          <a:lstStyle/>
          <a:p>
            <a:r>
              <a:rPr lang="en-US" sz="2800" dirty="0"/>
              <a:t>1.	</a:t>
            </a:r>
            <a:r>
              <a:rPr lang="en-US" sz="2800" b="1" dirty="0"/>
              <a:t>Nano-level practice</a:t>
            </a:r>
            <a:r>
              <a:rPr lang="en-US" sz="2800" dirty="0"/>
              <a:t>: Working with self</a:t>
            </a:r>
          </a:p>
          <a:p>
            <a:r>
              <a:rPr lang="en-US" sz="2800" dirty="0"/>
              <a:t>2.	</a:t>
            </a:r>
            <a:r>
              <a:rPr lang="en-US" sz="2800" b="1" dirty="0"/>
              <a:t>Family</a:t>
            </a:r>
            <a:r>
              <a:rPr lang="en-US" sz="2800" dirty="0"/>
              <a:t>: Family systems and working with families</a:t>
            </a:r>
          </a:p>
          <a:p>
            <a:r>
              <a:rPr lang="en-US" sz="2800" dirty="0"/>
              <a:t>3.	</a:t>
            </a:r>
            <a:r>
              <a:rPr lang="en-US" sz="2800" b="1" dirty="0"/>
              <a:t>Mental health systems</a:t>
            </a:r>
            <a:r>
              <a:rPr lang="en-US" sz="2800" dirty="0"/>
              <a:t>: The history, theories, and treatment of mental illness</a:t>
            </a:r>
          </a:p>
          <a:p>
            <a:r>
              <a:rPr lang="en-US" sz="2800" dirty="0"/>
              <a:t>4.	</a:t>
            </a:r>
            <a:r>
              <a:rPr lang="en-US" sz="2800" b="1" dirty="0"/>
              <a:t>Counseling</a:t>
            </a:r>
            <a:r>
              <a:rPr lang="en-US" sz="2800" dirty="0"/>
              <a:t>: The empowering dialogue </a:t>
            </a:r>
          </a:p>
          <a:p>
            <a:r>
              <a:rPr lang="en-US" sz="2800" dirty="0"/>
              <a:t>5.	</a:t>
            </a:r>
            <a:r>
              <a:rPr lang="en-US" sz="2800" b="1" dirty="0"/>
              <a:t>Spirituality</a:t>
            </a:r>
            <a:r>
              <a:rPr lang="en-US" sz="2800" dirty="0"/>
              <a:t>: Toward harmony within and among people</a:t>
            </a:r>
          </a:p>
          <a:p>
            <a:r>
              <a:rPr lang="en-US" sz="2800" dirty="0"/>
              <a:t>6.	</a:t>
            </a:r>
            <a:r>
              <a:rPr lang="en-US" sz="2800" b="1" dirty="0"/>
              <a:t>Field Seminar III</a:t>
            </a:r>
            <a:r>
              <a:rPr lang="en-US" sz="2800" dirty="0"/>
              <a:t>: Social entrepreneurship group projects implemented</a:t>
            </a:r>
          </a:p>
          <a:p>
            <a:endParaRPr lang="en-US" dirty="0"/>
          </a:p>
        </p:txBody>
      </p:sp>
      <p:pic>
        <p:nvPicPr>
          <p:cNvPr id="4" name="Picture 3">
            <a:extLst>
              <a:ext uri="{FF2B5EF4-FFF2-40B4-BE49-F238E27FC236}">
                <a16:creationId xmlns:a16="http://schemas.microsoft.com/office/drawing/2014/main" id="{07F6D7D1-AFA4-4DA9-B834-A07FC5C71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25118072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F46-625F-43B4-9B96-BBA80DE54DB0}"/>
              </a:ext>
            </a:extLst>
          </p:cNvPr>
          <p:cNvSpPr>
            <a:spLocks noGrp="1"/>
          </p:cNvSpPr>
          <p:nvPr>
            <p:ph type="title"/>
          </p:nvPr>
        </p:nvSpPr>
        <p:spPr>
          <a:xfrm>
            <a:off x="1100444" y="328346"/>
            <a:ext cx="7290054" cy="1499616"/>
          </a:xfrm>
        </p:spPr>
        <p:txBody>
          <a:bodyPr>
            <a:normAutofit fontScale="90000"/>
          </a:bodyPr>
          <a:lstStyle/>
          <a:p>
            <a:r>
              <a:rPr lang="en-US" sz="3600" dirty="0">
                <a:solidFill>
                  <a:srgbClr val="002060"/>
                </a:solidFill>
              </a:rPr>
              <a:t>Semester IV - Assessment </a:t>
            </a:r>
            <a:br>
              <a:rPr lang="en-US" sz="3600" dirty="0">
                <a:solidFill>
                  <a:srgbClr val="002060"/>
                </a:solidFill>
              </a:rPr>
            </a:br>
            <a:r>
              <a:rPr lang="en-US" sz="3600" dirty="0">
                <a:solidFill>
                  <a:srgbClr val="002060"/>
                </a:solidFill>
              </a:rPr>
              <a:t>of the Projects and </a:t>
            </a:r>
            <a:br>
              <a:rPr lang="en-US" sz="3600" dirty="0">
                <a:solidFill>
                  <a:srgbClr val="002060"/>
                </a:solidFill>
              </a:rPr>
            </a:br>
            <a:r>
              <a:rPr lang="en-US" sz="3600" dirty="0">
                <a:solidFill>
                  <a:srgbClr val="002060"/>
                </a:solidFill>
              </a:rPr>
              <a:t>Individual </a:t>
            </a:r>
            <a:br>
              <a:rPr lang="en-US" sz="3600" dirty="0">
                <a:solidFill>
                  <a:srgbClr val="002060"/>
                </a:solidFill>
              </a:rPr>
            </a:br>
            <a:r>
              <a:rPr lang="en-US" sz="3600" dirty="0">
                <a:solidFill>
                  <a:srgbClr val="002060"/>
                </a:solidFill>
              </a:rPr>
              <a:t>Master Theses Preparation</a:t>
            </a:r>
            <a:endParaRPr lang="en-US" dirty="0">
              <a:solidFill>
                <a:srgbClr val="002060"/>
              </a:solidFill>
            </a:endParaRPr>
          </a:p>
        </p:txBody>
      </p:sp>
      <p:pic>
        <p:nvPicPr>
          <p:cNvPr id="4" name="Picture 3">
            <a:extLst>
              <a:ext uri="{FF2B5EF4-FFF2-40B4-BE49-F238E27FC236}">
                <a16:creationId xmlns:a16="http://schemas.microsoft.com/office/drawing/2014/main" id="{07F6D7D1-AFA4-4DA9-B834-A07FC5C71E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pic>
        <p:nvPicPr>
          <p:cNvPr id="7" name="Content Placeholder 6">
            <a:extLst>
              <a:ext uri="{FF2B5EF4-FFF2-40B4-BE49-F238E27FC236}">
                <a16:creationId xmlns:a16="http://schemas.microsoft.com/office/drawing/2014/main" id="{9E177DCA-1C4F-4681-920A-ACDC175044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2920" y="1976113"/>
            <a:ext cx="6008278" cy="5147358"/>
          </a:xfrm>
        </p:spPr>
      </p:pic>
    </p:spTree>
    <p:extLst>
      <p:ext uri="{BB962C8B-B14F-4D97-AF65-F5344CB8AC3E}">
        <p14:creationId xmlns:p14="http://schemas.microsoft.com/office/powerpoint/2010/main" val="29054776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5328-A08F-4C0A-9504-6069A87A9A38}"/>
              </a:ext>
            </a:extLst>
          </p:cNvPr>
          <p:cNvSpPr>
            <a:spLocks noGrp="1"/>
          </p:cNvSpPr>
          <p:nvPr>
            <p:ph type="title"/>
          </p:nvPr>
        </p:nvSpPr>
        <p:spPr>
          <a:xfrm>
            <a:off x="814022" y="1631017"/>
            <a:ext cx="7718927" cy="1499616"/>
          </a:xfrm>
        </p:spPr>
        <p:txBody>
          <a:bodyPr>
            <a:normAutofit fontScale="90000"/>
          </a:bodyPr>
          <a:lstStyle/>
          <a:p>
            <a:pPr algn="ctr"/>
            <a:r>
              <a:rPr lang="en-US" sz="2700" dirty="0">
                <a:solidFill>
                  <a:srgbClr val="002060"/>
                </a:solidFill>
              </a:rPr>
              <a:t>Training modules for social Assistants: </a:t>
            </a:r>
            <a:br>
              <a:rPr lang="en-US" sz="2700" dirty="0">
                <a:solidFill>
                  <a:srgbClr val="002060"/>
                </a:solidFill>
              </a:rPr>
            </a:br>
            <a:r>
              <a:rPr lang="en-US" sz="2700" dirty="0">
                <a:solidFill>
                  <a:srgbClr val="002060"/>
                </a:solidFill>
              </a:rPr>
              <a:t>Professional growth through Social Expert knowledge and skills</a:t>
            </a: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a:t/>
            </a:r>
            <a:br>
              <a:rPr lang="en-US" dirty="0"/>
            </a:br>
            <a:r>
              <a:rPr lang="en-US" dirty="0"/>
              <a:t> </a:t>
            </a:r>
          </a:p>
        </p:txBody>
      </p:sp>
      <p:sp>
        <p:nvSpPr>
          <p:cNvPr id="3" name="Content Placeholder 2">
            <a:extLst>
              <a:ext uri="{FF2B5EF4-FFF2-40B4-BE49-F238E27FC236}">
                <a16:creationId xmlns:a16="http://schemas.microsoft.com/office/drawing/2014/main" id="{3F7081A3-8D29-4188-8B41-73360A57ECD5}"/>
              </a:ext>
            </a:extLst>
          </p:cNvPr>
          <p:cNvSpPr>
            <a:spLocks noGrp="1"/>
          </p:cNvSpPr>
          <p:nvPr>
            <p:ph idx="1"/>
          </p:nvPr>
        </p:nvSpPr>
        <p:spPr>
          <a:xfrm>
            <a:off x="662047" y="2068644"/>
            <a:ext cx="7396104" cy="4564504"/>
          </a:xfrm>
        </p:spPr>
        <p:txBody>
          <a:bodyPr>
            <a:normAutofit fontScale="40000" lnSpcReduction="20000"/>
          </a:bodyPr>
          <a:lstStyle/>
          <a:p>
            <a:pPr lvl="0"/>
            <a:r>
              <a:rPr lang="en-US" sz="4300" dirty="0">
                <a:latin typeface="Arial" panose="020B0604020202020204" pitchFamily="34" charset="0"/>
                <a:cs typeface="Arial" panose="020B0604020202020204" pitchFamily="34" charset="0"/>
              </a:rPr>
              <a:t>These training modules are based on the Wellness Social Work Curriculum that was developed through the efforts with the Project Casa Mare Social Work International Academic Consortium in accordance with international social work practice and education standards and best practices:</a:t>
            </a:r>
          </a:p>
          <a:p>
            <a:pPr lvl="0"/>
            <a:r>
              <a:rPr lang="en-US" sz="4300" dirty="0">
                <a:latin typeface="Arial" panose="020B0604020202020204" pitchFamily="34" charset="0"/>
                <a:cs typeface="Arial" panose="020B0604020202020204" pitchFamily="34" charset="0"/>
              </a:rPr>
              <a:t>1. Bio-Psycho-Social Assessment of individuals</a:t>
            </a:r>
          </a:p>
          <a:p>
            <a:pPr lvl="0"/>
            <a:r>
              <a:rPr lang="en-US" sz="4300" dirty="0">
                <a:latin typeface="Arial" panose="020B0604020202020204" pitchFamily="34" charset="0"/>
                <a:cs typeface="Arial" panose="020B0604020202020204" pitchFamily="34" charset="0"/>
              </a:rPr>
              <a:t>2. Individual Social Work counseling</a:t>
            </a:r>
          </a:p>
          <a:p>
            <a:pPr lvl="0"/>
            <a:r>
              <a:rPr lang="en-US" sz="4300" dirty="0">
                <a:latin typeface="Arial" panose="020B0604020202020204" pitchFamily="34" charset="0"/>
                <a:cs typeface="Arial" panose="020B0604020202020204" pitchFamily="34" charset="0"/>
              </a:rPr>
              <a:t>3. Working with families (including children and the elderly)</a:t>
            </a:r>
          </a:p>
          <a:p>
            <a:pPr lvl="0"/>
            <a:r>
              <a:rPr lang="en-US" sz="4300" dirty="0">
                <a:latin typeface="Arial" panose="020B0604020202020204" pitchFamily="34" charset="0"/>
                <a:cs typeface="Arial" panose="020B0604020202020204" pitchFamily="34" charset="0"/>
              </a:rPr>
              <a:t>4. Working in teams and across disciplines</a:t>
            </a:r>
          </a:p>
          <a:p>
            <a:pPr lvl="0"/>
            <a:r>
              <a:rPr lang="en-US" sz="4300" dirty="0">
                <a:latin typeface="Arial" panose="020B0604020202020204" pitchFamily="34" charset="0"/>
                <a:cs typeface="Arial" panose="020B0604020202020204" pitchFamily="34" charset="0"/>
              </a:rPr>
              <a:t>5. Working with communities</a:t>
            </a:r>
          </a:p>
          <a:p>
            <a:pPr lvl="0"/>
            <a:r>
              <a:rPr lang="en-US" sz="4300" dirty="0">
                <a:latin typeface="Arial" panose="020B0604020202020204" pitchFamily="34" charset="0"/>
                <a:cs typeface="Arial" panose="020B0604020202020204" pitchFamily="34" charset="0"/>
              </a:rPr>
              <a:t>6. Crisis Intervention</a:t>
            </a:r>
          </a:p>
          <a:p>
            <a:pPr lvl="0"/>
            <a:r>
              <a:rPr lang="en-US" sz="4300" dirty="0">
                <a:latin typeface="Arial" panose="020B0604020202020204" pitchFamily="34" charset="0"/>
                <a:cs typeface="Arial" panose="020B0604020202020204" pitchFamily="34" charset="0"/>
              </a:rPr>
              <a:t>7. Working with organizations (including medical settings)</a:t>
            </a:r>
          </a:p>
          <a:p>
            <a:pPr lvl="0"/>
            <a:r>
              <a:rPr lang="en-US" sz="4300" dirty="0">
                <a:latin typeface="Arial" panose="020B0604020202020204" pitchFamily="34" charset="0"/>
                <a:cs typeface="Arial" panose="020B0604020202020204" pitchFamily="34" charset="0"/>
              </a:rPr>
              <a:t>8. Working with substance abuse and alcoholism</a:t>
            </a:r>
          </a:p>
          <a:p>
            <a:pPr lvl="0"/>
            <a:r>
              <a:rPr lang="en-US" sz="4300" dirty="0">
                <a:latin typeface="Arial" panose="020B0604020202020204" pitchFamily="34" charset="0"/>
                <a:cs typeface="Arial" panose="020B0604020202020204" pitchFamily="34" charset="0"/>
              </a:rPr>
              <a:t>9. Dealing with violence (including bullying, crime, abuse, assault)</a:t>
            </a:r>
          </a:p>
          <a:p>
            <a:pPr lvl="0"/>
            <a:r>
              <a:rPr lang="en-US" sz="4300" b="1" dirty="0">
                <a:latin typeface="Arial" panose="020B0604020202020204" pitchFamily="34" charset="0"/>
                <a:cs typeface="Arial" panose="020B0604020202020204" pitchFamily="34" charset="0"/>
              </a:rPr>
              <a:t>10. Working with the mentally ill</a:t>
            </a:r>
          </a:p>
          <a:p>
            <a:pPr lvl="0"/>
            <a:endParaRPr lang="en-US" sz="4300" dirty="0">
              <a:latin typeface="Arial" panose="020B0604020202020204" pitchFamily="34" charset="0"/>
              <a:cs typeface="Arial" panose="020B0604020202020204" pitchFamily="34" charset="0"/>
            </a:endParaRPr>
          </a:p>
          <a:p>
            <a:pPr lvl="0"/>
            <a:endParaRPr lang="en-US" sz="4300"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3E965B67-263C-437D-888D-B76EE5C9B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31" y="404561"/>
            <a:ext cx="1388334" cy="875125"/>
          </a:xfrm>
          <a:prstGeom prst="rect">
            <a:avLst/>
          </a:prstGeom>
        </p:spPr>
      </p:pic>
      <p:pic>
        <p:nvPicPr>
          <p:cNvPr id="8" name="Picture 7">
            <a:extLst>
              <a:ext uri="{FF2B5EF4-FFF2-40B4-BE49-F238E27FC236}">
                <a16:creationId xmlns:a16="http://schemas.microsoft.com/office/drawing/2014/main" id="{DC596357-B304-40AF-B4C2-5A2A4AE78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231" y="542431"/>
            <a:ext cx="3792511" cy="649926"/>
          </a:xfrm>
          <a:prstGeom prst="rect">
            <a:avLst/>
          </a:prstGeom>
        </p:spPr>
      </p:pic>
      <p:pic>
        <p:nvPicPr>
          <p:cNvPr id="10" name="Picture 9">
            <a:extLst>
              <a:ext uri="{FF2B5EF4-FFF2-40B4-BE49-F238E27FC236}">
                <a16:creationId xmlns:a16="http://schemas.microsoft.com/office/drawing/2014/main" id="{B80B3AEC-24CB-41ED-974E-1406CCA41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16" y="350468"/>
            <a:ext cx="1378470" cy="1033853"/>
          </a:xfrm>
          <a:prstGeom prst="rect">
            <a:avLst/>
          </a:prstGeom>
        </p:spPr>
      </p:pic>
    </p:spTree>
    <p:extLst>
      <p:ext uri="{BB962C8B-B14F-4D97-AF65-F5344CB8AC3E}">
        <p14:creationId xmlns:p14="http://schemas.microsoft.com/office/powerpoint/2010/main" val="40907666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4676-E55D-4399-8317-0057A3A46EBE}"/>
              </a:ext>
            </a:extLst>
          </p:cNvPr>
          <p:cNvSpPr>
            <a:spLocks noGrp="1"/>
          </p:cNvSpPr>
          <p:nvPr>
            <p:ph type="title"/>
          </p:nvPr>
        </p:nvSpPr>
        <p:spPr/>
        <p:txBody>
          <a:bodyPr>
            <a:normAutofit fontScale="90000"/>
          </a:bodyPr>
          <a:lstStyle/>
          <a:p>
            <a:pPr algn="ctr"/>
            <a:r>
              <a:rPr lang="en-US" dirty="0"/>
              <a:t>Working with the mentally ill:</a:t>
            </a:r>
            <a:br>
              <a:rPr lang="en-US" dirty="0"/>
            </a:br>
            <a:r>
              <a:rPr lang="en-US" dirty="0"/>
              <a:t>Training Module for Social Assistants</a:t>
            </a:r>
          </a:p>
        </p:txBody>
      </p:sp>
      <p:sp>
        <p:nvSpPr>
          <p:cNvPr id="3" name="Content Placeholder 2">
            <a:extLst>
              <a:ext uri="{FF2B5EF4-FFF2-40B4-BE49-F238E27FC236}">
                <a16:creationId xmlns:a16="http://schemas.microsoft.com/office/drawing/2014/main" id="{C545D5D3-30C2-4039-B3E5-750F00DC96E3}"/>
              </a:ext>
            </a:extLst>
          </p:cNvPr>
          <p:cNvSpPr>
            <a:spLocks noGrp="1"/>
          </p:cNvSpPr>
          <p:nvPr>
            <p:ph idx="1"/>
          </p:nvPr>
        </p:nvSpPr>
        <p:spPr/>
        <p:txBody>
          <a:bodyPr>
            <a:normAutofit fontScale="92500" lnSpcReduction="10000"/>
          </a:bodyPr>
          <a:lstStyle/>
          <a:p>
            <a:r>
              <a:rPr lang="en-US" b="1" dirty="0"/>
              <a:t>Option 1: Five full-days module – equivalent to one university course on the Master’s level at the Social Expert Program.</a:t>
            </a:r>
          </a:p>
          <a:p>
            <a:r>
              <a:rPr lang="en-US" dirty="0"/>
              <a:t>Day 1: Conceptualization of mental illness as a social phenomenon in the contemporary world – policies, community response, deviance, stigma, etc.</a:t>
            </a:r>
          </a:p>
          <a:p>
            <a:r>
              <a:rPr lang="en-US" dirty="0"/>
              <a:t>Day 2: Construction of mental illness historically and in different cultures.</a:t>
            </a:r>
          </a:p>
          <a:p>
            <a:r>
              <a:rPr lang="en-US" dirty="0"/>
              <a:t>Day 3: Psychiatry and the mentally ill: etiology, diagnosis, treatment, care delivery systems, institutions of mental treatment, deinstitutionalization.</a:t>
            </a:r>
          </a:p>
          <a:p>
            <a:r>
              <a:rPr lang="en-US" dirty="0"/>
              <a:t>Day 4: Alternative paradigms for understanding of the mentally ill: the community connection, holism, toxicities, etc.</a:t>
            </a:r>
          </a:p>
          <a:p>
            <a:r>
              <a:rPr lang="en-US" dirty="0"/>
              <a:t>Day 5: Working across disciplines in the mental health field.</a:t>
            </a:r>
          </a:p>
          <a:p>
            <a:r>
              <a:rPr lang="en-US" b="1" dirty="0"/>
              <a:t>Option 2: One-full-day condensed model with a certificate but without the university credit.</a:t>
            </a:r>
          </a:p>
        </p:txBody>
      </p:sp>
    </p:spTree>
    <p:extLst>
      <p:ext uri="{BB962C8B-B14F-4D97-AF65-F5344CB8AC3E}">
        <p14:creationId xmlns:p14="http://schemas.microsoft.com/office/powerpoint/2010/main" val="8979743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53" y="376518"/>
            <a:ext cx="9081247" cy="1237129"/>
          </a:xfrm>
        </p:spPr>
        <p:txBody>
          <a:bodyPr>
            <a:noAutofit/>
          </a:bodyPr>
          <a:lstStyle/>
          <a:p>
            <a:pPr algn="ctr">
              <a:lnSpc>
                <a:spcPct val="100000"/>
              </a:lnSpc>
            </a:pPr>
            <a:r>
              <a:rPr lang="en-US" sz="2600"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Social work profession in Moldova</a:t>
            </a:r>
            <a:endParaRPr lang="en-US" sz="2600" dirty="0">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endParaRPr>
          </a:p>
        </p:txBody>
      </p:sp>
      <p:sp>
        <p:nvSpPr>
          <p:cNvPr id="3" name="Объект 2"/>
          <p:cNvSpPr>
            <a:spLocks noGrp="1"/>
          </p:cNvSpPr>
          <p:nvPr>
            <p:ph idx="1"/>
          </p:nvPr>
        </p:nvSpPr>
        <p:spPr>
          <a:xfrm>
            <a:off x="306064" y="1990165"/>
            <a:ext cx="8594622" cy="4739618"/>
          </a:xfrm>
        </p:spPr>
        <p:txBody>
          <a:bodyPr>
            <a:normAutofit fontScale="92500" lnSpcReduction="10000"/>
          </a:bodyPr>
          <a:lstStyle/>
          <a:p>
            <a:pPr marL="0" indent="0">
              <a:spcAft>
                <a:spcPts val="600"/>
              </a:spcAft>
              <a:buNone/>
            </a:pPr>
            <a:r>
              <a:rPr lang="en-US" sz="2400" dirty="0" smtClean="0"/>
              <a:t>1998 – The social work profession was included in the national professions nomenclature and in the specialty nomenclature of study programs of two universities in the republic;</a:t>
            </a:r>
          </a:p>
          <a:p>
            <a:pPr marL="0" indent="0">
              <a:spcAft>
                <a:spcPts val="600"/>
              </a:spcAft>
              <a:buNone/>
            </a:pPr>
            <a:r>
              <a:rPr lang="en-US" sz="2400" dirty="0" smtClean="0"/>
              <a:t>1999 – National Social Work Reform Strategy (Parliament's decision </a:t>
            </a:r>
            <a:r>
              <a:rPr lang="en-US" sz="2400" dirty="0" err="1" smtClean="0"/>
              <a:t>nr</a:t>
            </a:r>
            <a:r>
              <a:rPr lang="en-US" sz="2400" dirty="0" smtClean="0"/>
              <a:t>.  416 from 28.05.1999);</a:t>
            </a:r>
          </a:p>
          <a:p>
            <a:pPr marL="0" indent="0">
              <a:spcAft>
                <a:spcPts val="600"/>
              </a:spcAft>
              <a:buNone/>
            </a:pPr>
            <a:r>
              <a:rPr lang="en-US" sz="2400" dirty="0" smtClean="0"/>
              <a:t>2003 –Social Work Law, </a:t>
            </a:r>
            <a:r>
              <a:rPr lang="en-US" sz="2400" dirty="0" err="1" smtClean="0"/>
              <a:t>nr</a:t>
            </a:r>
            <a:r>
              <a:rPr lang="en-US" sz="2400" dirty="0" smtClean="0"/>
              <a:t>. 547 din 25.12.2003;</a:t>
            </a:r>
          </a:p>
          <a:p>
            <a:pPr marL="0" indent="0">
              <a:spcAft>
                <a:spcPts val="600"/>
              </a:spcAft>
              <a:buNone/>
            </a:pPr>
            <a:r>
              <a:rPr lang="en-US" sz="2400" dirty="0"/>
              <a:t>now - 6 universities offering bachelor's and master's degree programs in social </a:t>
            </a:r>
            <a:r>
              <a:rPr lang="en-US" sz="2400" dirty="0" smtClean="0"/>
              <a:t>work</a:t>
            </a:r>
          </a:p>
          <a:p>
            <a:pPr marL="0" indent="0">
              <a:spcAft>
                <a:spcPts val="600"/>
              </a:spcAft>
              <a:buNone/>
            </a:pPr>
            <a:r>
              <a:rPr lang="en-US" sz="2400" dirty="0" smtClean="0"/>
              <a:t>01.01.2018 – ~1120 community social workers. 1 unit of social worker to 5000 inhabitants in urban areas and up to 3000 inhabitants in rural areas;</a:t>
            </a:r>
          </a:p>
          <a:p>
            <a:pPr marL="0" indent="0">
              <a:buNone/>
            </a:pPr>
            <a:r>
              <a:rPr lang="en-US" sz="2400" dirty="0" smtClean="0"/>
              <a:t>2016 – National Social Work Agency - strengthening the professional capacities of employees in the social work system at national level.</a:t>
            </a:r>
          </a:p>
          <a:p>
            <a:pPr marL="0" indent="0">
              <a:buNone/>
            </a:pPr>
            <a:endParaRPr lang="en-US" dirty="0" smtClean="0"/>
          </a:p>
        </p:txBody>
      </p:sp>
    </p:spTree>
    <p:extLst>
      <p:ext uri="{BB962C8B-B14F-4D97-AF65-F5344CB8AC3E}">
        <p14:creationId xmlns:p14="http://schemas.microsoft.com/office/powerpoint/2010/main" val="6626335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F5B443-AC5E-47E9-9EAA-A8251E58A5C3}"/>
              </a:ext>
            </a:extLst>
          </p:cNvPr>
          <p:cNvSpPr>
            <a:spLocks noGrp="1"/>
          </p:cNvSpPr>
          <p:nvPr>
            <p:ph type="title"/>
          </p:nvPr>
        </p:nvSpPr>
        <p:spPr>
          <a:xfrm>
            <a:off x="466164" y="413508"/>
            <a:ext cx="8480612" cy="1499616"/>
          </a:xfrm>
        </p:spPr>
        <p:txBody>
          <a:bodyPr>
            <a:normAutofit/>
          </a:bodyPr>
          <a:lstStyle/>
          <a:p>
            <a:pPr algn="ctr">
              <a:lnSpc>
                <a:spcPct val="100000"/>
              </a:lnSpc>
            </a:pPr>
            <a:r>
              <a:rPr lang="en-US" sz="26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MSW </a:t>
            </a:r>
            <a:r>
              <a:rPr lang="en-US" sz="2600"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degree </a:t>
            </a:r>
            <a:r>
              <a:rPr lang="en-US" sz="26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outside the University facilities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8187" y="3902415"/>
            <a:ext cx="4087906" cy="27166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65" y="4320988"/>
            <a:ext cx="4085418" cy="229804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2693893" y="1570311"/>
            <a:ext cx="4025154" cy="2674918"/>
          </a:xfrm>
          <a:prstGeom prst="rect">
            <a:avLst/>
          </a:prstGeom>
        </p:spPr>
      </p:pic>
    </p:spTree>
    <p:extLst>
      <p:ext uri="{BB962C8B-B14F-4D97-AF65-F5344CB8AC3E}">
        <p14:creationId xmlns:p14="http://schemas.microsoft.com/office/powerpoint/2010/main" val="3032062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5D5D3-30C2-4039-B3E5-750F00DC96E3}"/>
              </a:ext>
            </a:extLst>
          </p:cNvPr>
          <p:cNvSpPr>
            <a:spLocks noGrp="1"/>
          </p:cNvSpPr>
          <p:nvPr>
            <p:ph idx="1"/>
          </p:nvPr>
        </p:nvSpPr>
        <p:spPr>
          <a:xfrm>
            <a:off x="768096" y="1810870"/>
            <a:ext cx="7290055" cy="4498489"/>
          </a:xfrm>
        </p:spPr>
        <p:txBody>
          <a:bodyPr>
            <a:normAutofit/>
          </a:bodyPr>
          <a:lstStyle/>
          <a:p>
            <a:r>
              <a:rPr lang="ro-MD" sz="8000" dirty="0" err="1">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Thank</a:t>
            </a:r>
            <a:r>
              <a:rPr lang="ro-MD" sz="80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 </a:t>
            </a:r>
            <a:r>
              <a:rPr lang="ro-MD" sz="8000" dirty="0" err="1">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you</a:t>
            </a:r>
            <a:r>
              <a:rPr lang="ro-MD" sz="80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a:t>
            </a:r>
            <a:endParaRPr lang="en-US" sz="8000" b="1"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5918685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636494" y="600635"/>
            <a:ext cx="8364071" cy="81915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ro-MD" sz="2600" dirty="0" err="1"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Community</a:t>
            </a:r>
            <a:r>
              <a:rPr lang="ro-MD" sz="2600"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 social </a:t>
            </a:r>
            <a:r>
              <a:rPr lang="ro-MD" sz="2600" dirty="0" err="1"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worker</a:t>
            </a:r>
            <a:endParaRPr lang="ru-RU" sz="26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11" name="Объект 2"/>
          <p:cNvSpPr txBox="1">
            <a:spLocks/>
          </p:cNvSpPr>
          <p:nvPr/>
        </p:nvSpPr>
        <p:spPr>
          <a:xfrm>
            <a:off x="354875" y="1757081"/>
            <a:ext cx="8636725" cy="216945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Tx/>
              <a:buChar char="-"/>
            </a:pPr>
            <a:r>
              <a:rPr lang="en-US" dirty="0"/>
              <a:t>social workers </a:t>
            </a:r>
            <a:r>
              <a:rPr lang="en-US" dirty="0" smtClean="0"/>
              <a:t>are </a:t>
            </a:r>
            <a:r>
              <a:rPr lang="en-US" dirty="0"/>
              <a:t>viewed only as intermediaries to financial benefits, this way their status remained low compared to other fields</a:t>
            </a:r>
            <a:r>
              <a:rPr lang="ro-MD" dirty="0" smtClean="0"/>
              <a:t>;</a:t>
            </a:r>
          </a:p>
          <a:p>
            <a:pPr>
              <a:buFontTx/>
              <a:buChar char="-"/>
            </a:pPr>
            <a:r>
              <a:rPr lang="en-US" dirty="0"/>
              <a:t>very high rate of the staff </a:t>
            </a:r>
            <a:r>
              <a:rPr lang="en-US" dirty="0" smtClean="0"/>
              <a:t>turnover (~30% per year)</a:t>
            </a:r>
            <a:r>
              <a:rPr lang="ro-MD" dirty="0" smtClean="0"/>
              <a:t>;</a:t>
            </a:r>
          </a:p>
          <a:p>
            <a:pPr>
              <a:buFontTx/>
              <a:buChar char="-"/>
            </a:pPr>
            <a:r>
              <a:rPr lang="ro-MD" dirty="0" smtClean="0"/>
              <a:t>2</a:t>
            </a:r>
            <a:r>
              <a:rPr lang="en-US" dirty="0" smtClean="0"/>
              <a:t>700 lei (~132 euro)</a:t>
            </a:r>
            <a:r>
              <a:rPr lang="ro-MD" dirty="0" smtClean="0"/>
              <a:t> </a:t>
            </a:r>
            <a:r>
              <a:rPr lang="en-US" dirty="0" smtClean="0"/>
              <a:t>average salary (in the budgetary area, the average earnings</a:t>
            </a:r>
            <a:r>
              <a:rPr lang="ro-MD" dirty="0" smtClean="0"/>
              <a:t> </a:t>
            </a:r>
            <a:r>
              <a:rPr lang="en-US" dirty="0" smtClean="0"/>
              <a:t>are approximately twice higher);</a:t>
            </a:r>
          </a:p>
          <a:p>
            <a:pPr>
              <a:buFontTx/>
              <a:buChar char="-"/>
            </a:pPr>
            <a:r>
              <a:rPr lang="en-US" dirty="0"/>
              <a:t>lack of professional solidarity and poor organization of the community of social </a:t>
            </a:r>
            <a:r>
              <a:rPr lang="en-US" dirty="0" smtClean="0"/>
              <a:t>workers until the ANEASM have started the activity</a:t>
            </a:r>
            <a:endParaRPr lang="ro-MD" dirty="0" smtClean="0"/>
          </a:p>
          <a:p>
            <a:pPr marL="0" indent="0">
              <a:buFont typeface="Tw Cen MT" panose="020B0602020104020603" pitchFamily="34" charset="0"/>
              <a:buNone/>
            </a:pPr>
            <a:endParaRPr lang="ru-RU" dirty="0">
              <a:solidFill>
                <a:schemeClr val="accent5">
                  <a:lumMod val="20000"/>
                  <a:lumOff val="80000"/>
                </a:schemeClr>
              </a:solidFill>
              <a:effectLst>
                <a:outerShdw blurRad="38100" dist="38100" dir="2700000" algn="tl">
                  <a:srgbClr val="000000">
                    <a:alpha val="43137"/>
                  </a:srgbClr>
                </a:outerShdw>
              </a:effectLst>
              <a:cs typeface="Aharoni" panose="02010803020104030203" pitchFamily="2" charset="-79"/>
            </a:endParaRPr>
          </a:p>
        </p:txBody>
      </p:sp>
      <p:graphicFrame>
        <p:nvGraphicFramePr>
          <p:cNvPr id="12" name="Chart 8"/>
          <p:cNvGraphicFramePr>
            <a:graphicFrameLocks/>
          </p:cNvGraphicFramePr>
          <p:nvPr>
            <p:extLst>
              <p:ext uri="{D42A27DB-BD31-4B8C-83A1-F6EECF244321}">
                <p14:modId xmlns:p14="http://schemas.microsoft.com/office/powerpoint/2010/main" val="2265036513"/>
              </p:ext>
            </p:extLst>
          </p:nvPr>
        </p:nvGraphicFramePr>
        <p:xfrm>
          <a:off x="5083434" y="3908611"/>
          <a:ext cx="3908166" cy="2721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9"/>
          <p:cNvGraphicFramePr>
            <a:graphicFrameLocks/>
          </p:cNvGraphicFramePr>
          <p:nvPr>
            <p:extLst>
              <p:ext uri="{D42A27DB-BD31-4B8C-83A1-F6EECF244321}">
                <p14:modId xmlns:p14="http://schemas.microsoft.com/office/powerpoint/2010/main" val="1761931697"/>
              </p:ext>
            </p:extLst>
          </p:nvPr>
        </p:nvGraphicFramePr>
        <p:xfrm>
          <a:off x="115421" y="3926541"/>
          <a:ext cx="4161648" cy="2721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67761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02" y="676480"/>
            <a:ext cx="8649244" cy="614363"/>
          </a:xfrm>
        </p:spPr>
        <p:txBody>
          <a:bodyPr>
            <a:normAutofit/>
          </a:bodyPr>
          <a:lstStyle/>
          <a:p>
            <a:pPr algn="ctr"/>
            <a:r>
              <a:rPr lang="en-US" sz="26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Social workers education level</a:t>
            </a:r>
          </a:p>
        </p:txBody>
      </p:sp>
      <p:sp>
        <p:nvSpPr>
          <p:cNvPr id="3" name="Объект 2"/>
          <p:cNvSpPr>
            <a:spLocks noGrp="1"/>
          </p:cNvSpPr>
          <p:nvPr>
            <p:ph idx="1"/>
          </p:nvPr>
        </p:nvSpPr>
        <p:spPr>
          <a:xfrm>
            <a:off x="266157" y="1585913"/>
            <a:ext cx="8549231" cy="5182440"/>
          </a:xfrm>
        </p:spPr>
        <p:txBody>
          <a:bodyPr>
            <a:normAutofit/>
          </a:bodyPr>
          <a:lstStyle/>
          <a:p>
            <a:pPr>
              <a:buFontTx/>
              <a:buChar char="-"/>
            </a:pPr>
            <a:endParaRPr lang="ro-MD" dirty="0" smtClean="0"/>
          </a:p>
          <a:p>
            <a:pPr marL="0" indent="0">
              <a:buNone/>
            </a:pPr>
            <a:endParaRPr lang="ru-RU" dirty="0">
              <a:solidFill>
                <a:schemeClr val="accent5">
                  <a:lumMod val="20000"/>
                  <a:lumOff val="80000"/>
                </a:schemeClr>
              </a:solidFill>
              <a:effectLst>
                <a:outerShdw blurRad="38100" dist="38100" dir="2700000" algn="tl">
                  <a:srgbClr val="000000">
                    <a:alpha val="43137"/>
                  </a:srgbClr>
                </a:outerShdw>
              </a:effectLst>
              <a:cs typeface="Aharoni" panose="02010803020104030203" pitchFamily="2" charset="-79"/>
            </a:endParaRPr>
          </a:p>
        </p:txBody>
      </p:sp>
      <p:graphicFrame>
        <p:nvGraphicFramePr>
          <p:cNvPr id="6" name="Chart 5"/>
          <p:cNvGraphicFramePr>
            <a:graphicFrameLocks/>
          </p:cNvGraphicFramePr>
          <p:nvPr>
            <p:extLst>
              <p:ext uri="{D42A27DB-BD31-4B8C-83A1-F6EECF244321}">
                <p14:modId xmlns:p14="http://schemas.microsoft.com/office/powerpoint/2010/main" val="2054822598"/>
              </p:ext>
            </p:extLst>
          </p:nvPr>
        </p:nvGraphicFramePr>
        <p:xfrm>
          <a:off x="869576" y="1597159"/>
          <a:ext cx="8071317" cy="51599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4040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F5B443-AC5E-47E9-9EAA-A8251E58A5C3}"/>
              </a:ext>
            </a:extLst>
          </p:cNvPr>
          <p:cNvSpPr>
            <a:spLocks noGrp="1"/>
          </p:cNvSpPr>
          <p:nvPr>
            <p:ph type="title"/>
          </p:nvPr>
        </p:nvSpPr>
        <p:spPr>
          <a:xfrm>
            <a:off x="0" y="377649"/>
            <a:ext cx="8643095" cy="1499616"/>
          </a:xfrm>
        </p:spPr>
        <p:txBody>
          <a:bodyPr>
            <a:normAutofit/>
          </a:bodyPr>
          <a:lstStyle/>
          <a:p>
            <a:pPr algn="ctr">
              <a:lnSpc>
                <a:spcPct val="100000"/>
              </a:lnSpc>
            </a:pPr>
            <a:r>
              <a:rPr lang="en-US" sz="26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Obstacles to an effective social work education in </a:t>
            </a:r>
            <a:r>
              <a:rPr lang="en-US" sz="2600"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Moldova</a:t>
            </a:r>
            <a:endParaRPr lang="en-US" sz="2600"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11" name="Content Placeholder 10">
            <a:extLst>
              <a:ext uri="{FF2B5EF4-FFF2-40B4-BE49-F238E27FC236}">
                <a16:creationId xmlns:a16="http://schemas.microsoft.com/office/drawing/2014/main" id="{0E9DC718-8519-4610-9229-FAD9D0293B63}"/>
              </a:ext>
            </a:extLst>
          </p:cNvPr>
          <p:cNvSpPr>
            <a:spLocks noGrp="1"/>
          </p:cNvSpPr>
          <p:nvPr>
            <p:ph idx="1"/>
          </p:nvPr>
        </p:nvSpPr>
        <p:spPr>
          <a:xfrm>
            <a:off x="546847" y="2268071"/>
            <a:ext cx="8193741" cy="4041289"/>
          </a:xfrm>
        </p:spPr>
        <p:txBody>
          <a:bodyPr>
            <a:normAutofit/>
          </a:bodyPr>
          <a:lstStyle/>
          <a:p>
            <a:r>
              <a:rPr lang="en-US" sz="2400" dirty="0" smtClean="0"/>
              <a:t>*</a:t>
            </a:r>
            <a:r>
              <a:rPr lang="en-AU" sz="2400" dirty="0" smtClean="0"/>
              <a:t>Disconnection </a:t>
            </a:r>
            <a:r>
              <a:rPr lang="en-AU" sz="2400" dirty="0"/>
              <a:t>between social work education and practice</a:t>
            </a:r>
          </a:p>
          <a:p>
            <a:r>
              <a:rPr lang="en-AU" sz="2400" dirty="0"/>
              <a:t>*Social work education provided by non-social work faculty</a:t>
            </a:r>
          </a:p>
          <a:p>
            <a:r>
              <a:rPr lang="en-AU" sz="2400" dirty="0"/>
              <a:t>*Social work departments and programs are administered by non-social workers</a:t>
            </a:r>
          </a:p>
          <a:p>
            <a:r>
              <a:rPr lang="en-AU" sz="2400" dirty="0"/>
              <a:t>*Subservience to the Western theoretical orientation and models of practice</a:t>
            </a:r>
          </a:p>
          <a:p>
            <a:endParaRPr lang="en-US" dirty="0"/>
          </a:p>
        </p:txBody>
      </p:sp>
    </p:spTree>
    <p:extLst>
      <p:ext uri="{BB962C8B-B14F-4D97-AF65-F5344CB8AC3E}">
        <p14:creationId xmlns:p14="http://schemas.microsoft.com/office/powerpoint/2010/main" val="17698160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AF5E-8435-486E-99F9-15F8828F291A}"/>
              </a:ext>
            </a:extLst>
          </p:cNvPr>
          <p:cNvSpPr>
            <a:spLocks noGrp="1"/>
          </p:cNvSpPr>
          <p:nvPr>
            <p:ph type="title"/>
          </p:nvPr>
        </p:nvSpPr>
        <p:spPr>
          <a:xfrm>
            <a:off x="1085526" y="3320474"/>
            <a:ext cx="4800895" cy="1499616"/>
          </a:xfrm>
        </p:spPr>
        <p:txBody>
          <a:bodyPr>
            <a:normAutofit fontScale="90000"/>
          </a:bodyPr>
          <a:lstStyle/>
          <a:p>
            <a:pPr algn="ctr"/>
            <a:r>
              <a:rPr lang="en-US" dirty="0">
                <a:solidFill>
                  <a:srgbClr val="002060"/>
                </a:solidFill>
                <a:latin typeface="AR JULIAN" panose="02000000000000000000" pitchFamily="2" charset="0"/>
              </a:rPr>
              <a:t>The Wellness Social Work Curriculum </a:t>
            </a:r>
            <a:br>
              <a:rPr lang="en-US" dirty="0">
                <a:solidFill>
                  <a:srgbClr val="002060"/>
                </a:solidFill>
                <a:latin typeface="AR JULIAN" panose="02000000000000000000" pitchFamily="2" charset="0"/>
              </a:rPr>
            </a:br>
            <a:r>
              <a:rPr lang="en-US" dirty="0">
                <a:solidFill>
                  <a:srgbClr val="002060"/>
                </a:solidFill>
                <a:latin typeface="AR JULIAN" panose="02000000000000000000" pitchFamily="2" charset="0"/>
              </a:rPr>
              <a:t>for the New Century</a:t>
            </a:r>
          </a:p>
        </p:txBody>
      </p:sp>
      <p:pic>
        <p:nvPicPr>
          <p:cNvPr id="2050" name="Picture 2" descr="Related image">
            <a:extLst>
              <a:ext uri="{FF2B5EF4-FFF2-40B4-BE49-F238E27FC236}">
                <a16:creationId xmlns:a16="http://schemas.microsoft.com/office/drawing/2014/main" id="{A45D9E1B-98A0-4FAB-BDFA-132F017C8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94" y="750307"/>
            <a:ext cx="9144000" cy="578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485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42AD7-D321-4EFA-A1D2-2044070C4943}"/>
              </a:ext>
            </a:extLst>
          </p:cNvPr>
          <p:cNvSpPr>
            <a:spLocks noGrp="1"/>
          </p:cNvSpPr>
          <p:nvPr>
            <p:ph type="title"/>
          </p:nvPr>
        </p:nvSpPr>
        <p:spPr>
          <a:xfrm>
            <a:off x="768096" y="349242"/>
            <a:ext cx="7290054" cy="905959"/>
          </a:xfrm>
        </p:spPr>
        <p:txBody>
          <a:bodyPr>
            <a:normAutofit fontScale="90000"/>
          </a:bodyPr>
          <a:lstStyle/>
          <a:p>
            <a:pPr algn="ctr"/>
            <a:r>
              <a:rPr lang="en-US" sz="3100" b="1" dirty="0">
                <a:solidFill>
                  <a:srgbClr val="7030A0"/>
                </a:solidFill>
              </a:rPr>
              <a:t>The Wellness Social Work Curriculum </a:t>
            </a:r>
            <a:br>
              <a:rPr lang="en-US" sz="3100" b="1" dirty="0">
                <a:solidFill>
                  <a:srgbClr val="7030A0"/>
                </a:solidFill>
              </a:rPr>
            </a:br>
            <a:r>
              <a:rPr lang="en-US" sz="3100" b="1" dirty="0">
                <a:solidFill>
                  <a:srgbClr val="7030A0"/>
                </a:solidFill>
              </a:rPr>
              <a:t>for the New Century</a:t>
            </a:r>
            <a:r>
              <a:rPr lang="en-US" dirty="0"/>
              <a:t/>
            </a:r>
            <a:br>
              <a:rPr lang="en-US" dirty="0"/>
            </a:br>
            <a:r>
              <a:rPr lang="en-US" sz="2200" b="1" dirty="0"/>
              <a:t>was developed on the foundation of:</a:t>
            </a:r>
            <a:r>
              <a:rPr lang="en-US" sz="2200" dirty="0"/>
              <a:t/>
            </a:r>
            <a:br>
              <a:rPr lang="en-US" sz="2200" dirty="0"/>
            </a:br>
            <a:endParaRPr lang="en-US" sz="2200" dirty="0"/>
          </a:p>
        </p:txBody>
      </p:sp>
      <p:sp>
        <p:nvSpPr>
          <p:cNvPr id="3" name="Content Placeholder 2">
            <a:extLst>
              <a:ext uri="{FF2B5EF4-FFF2-40B4-BE49-F238E27FC236}">
                <a16:creationId xmlns:a16="http://schemas.microsoft.com/office/drawing/2014/main" id="{03EDD96C-4D02-4288-8A59-88E0730BB092}"/>
              </a:ext>
            </a:extLst>
          </p:cNvPr>
          <p:cNvSpPr>
            <a:spLocks noGrp="1"/>
          </p:cNvSpPr>
          <p:nvPr>
            <p:ph idx="1"/>
          </p:nvPr>
        </p:nvSpPr>
        <p:spPr>
          <a:xfrm>
            <a:off x="412955" y="1255201"/>
            <a:ext cx="8465574" cy="5261317"/>
          </a:xfrm>
        </p:spPr>
        <p:txBody>
          <a:bodyPr>
            <a:normAutofit fontScale="92500" lnSpcReduction="20000"/>
          </a:bodyPr>
          <a:lstStyle/>
          <a:p>
            <a:pPr lvl="0"/>
            <a:r>
              <a:rPr lang="en-US" sz="2400" dirty="0"/>
              <a:t>The current MSW curriculum at the </a:t>
            </a:r>
            <a:r>
              <a:rPr lang="en-US" sz="2800" dirty="0">
                <a:solidFill>
                  <a:srgbClr val="C00000"/>
                </a:solidFill>
              </a:rPr>
              <a:t>Free International University of Moldova </a:t>
            </a:r>
            <a:r>
              <a:rPr lang="en-US" sz="2400" dirty="0"/>
              <a:t>– developed by the </a:t>
            </a:r>
            <a:r>
              <a:rPr lang="en-US" sz="2800" dirty="0">
                <a:solidFill>
                  <a:srgbClr val="C00000"/>
                </a:solidFill>
              </a:rPr>
              <a:t>Project Casa Mare Academic Consortium</a:t>
            </a:r>
            <a:r>
              <a:rPr lang="en-US" sz="2400" dirty="0"/>
              <a:t> in 2012.</a:t>
            </a:r>
          </a:p>
          <a:p>
            <a:pPr lvl="0"/>
            <a:r>
              <a:rPr lang="en-US" sz="2400" dirty="0"/>
              <a:t>The feedback from the dialectic curriculum framework presented at the </a:t>
            </a:r>
            <a:r>
              <a:rPr lang="en-US" sz="3200" b="1" dirty="0">
                <a:solidFill>
                  <a:srgbClr val="00B050"/>
                </a:solidFill>
              </a:rPr>
              <a:t>EASSW Conference in Milan </a:t>
            </a:r>
            <a:r>
              <a:rPr lang="en-US" sz="2400" dirty="0"/>
              <a:t>in 2015.</a:t>
            </a:r>
          </a:p>
          <a:p>
            <a:pPr lvl="0"/>
            <a:r>
              <a:rPr lang="en-US" sz="2400" dirty="0"/>
              <a:t>The </a:t>
            </a:r>
            <a:r>
              <a:rPr lang="en-US" sz="2800" dirty="0" smtClean="0">
                <a:solidFill>
                  <a:srgbClr val="C00000"/>
                </a:solidFill>
              </a:rPr>
              <a:t>Comenius </a:t>
            </a:r>
            <a:r>
              <a:rPr lang="en-US" sz="2800" dirty="0">
                <a:solidFill>
                  <a:srgbClr val="C00000"/>
                </a:solidFill>
              </a:rPr>
              <a:t>Social Work Curriculum for the New Century </a:t>
            </a:r>
            <a:r>
              <a:rPr lang="en-US" sz="2400" dirty="0"/>
              <a:t>– developed by the </a:t>
            </a:r>
            <a:r>
              <a:rPr lang="en-US" sz="3200" b="1" dirty="0">
                <a:solidFill>
                  <a:srgbClr val="00B050"/>
                </a:solidFill>
              </a:rPr>
              <a:t>EASSW-funded </a:t>
            </a:r>
            <a:r>
              <a:rPr lang="en-US" sz="3200" b="1" dirty="0" err="1">
                <a:solidFill>
                  <a:srgbClr val="00B050"/>
                </a:solidFill>
              </a:rPr>
              <a:t>Visegrad</a:t>
            </a:r>
            <a:r>
              <a:rPr lang="en-US" sz="3200" b="1" dirty="0">
                <a:solidFill>
                  <a:srgbClr val="00B050"/>
                </a:solidFill>
              </a:rPr>
              <a:t>-Plus Consortium</a:t>
            </a:r>
            <a:r>
              <a:rPr lang="en-US" sz="2400" dirty="0"/>
              <a:t> at the Second International Congress for Advancement of Social Work in Post-Socialist Countries in 2016.</a:t>
            </a:r>
          </a:p>
          <a:p>
            <a:pPr lvl="0"/>
            <a:r>
              <a:rPr lang="en-US" sz="2400" dirty="0"/>
              <a:t>The </a:t>
            </a:r>
            <a:r>
              <a:rPr lang="en-US" sz="2800" dirty="0">
                <a:solidFill>
                  <a:srgbClr val="C00000"/>
                </a:solidFill>
              </a:rPr>
              <a:t>York College MSW</a:t>
            </a:r>
            <a:r>
              <a:rPr lang="en-US" sz="2400" dirty="0"/>
              <a:t> Proposal – developed by York College Social Work Department faculty in 2016.</a:t>
            </a:r>
          </a:p>
          <a:p>
            <a:pPr lvl="0"/>
            <a:r>
              <a:rPr lang="en-US" sz="2400" dirty="0"/>
              <a:t>The First, Second, and Third </a:t>
            </a:r>
            <a:r>
              <a:rPr lang="en-US" sz="2800" dirty="0">
                <a:solidFill>
                  <a:srgbClr val="C00000"/>
                </a:solidFill>
              </a:rPr>
              <a:t>International Conference for Advancement of Social Work in Post-Communist Countries </a:t>
            </a:r>
            <a:r>
              <a:rPr lang="en-US" sz="2400" dirty="0"/>
              <a:t>in Moldova and Georgia in 2015, 2016, and 2017</a:t>
            </a:r>
          </a:p>
          <a:p>
            <a:pPr lvl="0"/>
            <a:r>
              <a:rPr lang="en-US" sz="2400" dirty="0"/>
              <a:t>The </a:t>
            </a:r>
            <a:r>
              <a:rPr lang="en-US" sz="2800" dirty="0">
                <a:solidFill>
                  <a:srgbClr val="C00000"/>
                </a:solidFill>
              </a:rPr>
              <a:t>IASSW, EASSW, and CSWE </a:t>
            </a:r>
            <a:r>
              <a:rPr lang="en-US" sz="2400" dirty="0"/>
              <a:t>social work education standards.</a:t>
            </a:r>
          </a:p>
          <a:p>
            <a:endParaRPr lang="en-US" dirty="0"/>
          </a:p>
        </p:txBody>
      </p:sp>
    </p:spTree>
    <p:extLst>
      <p:ext uri="{BB962C8B-B14F-4D97-AF65-F5344CB8AC3E}">
        <p14:creationId xmlns:p14="http://schemas.microsoft.com/office/powerpoint/2010/main" val="3669572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401" y="135049"/>
            <a:ext cx="7290054" cy="1499616"/>
          </a:xfrm>
        </p:spPr>
        <p:txBody>
          <a:bodyPr>
            <a:normAutofit/>
          </a:bodyPr>
          <a:lstStyle/>
          <a:p>
            <a:pPr algn="ctr"/>
            <a:r>
              <a:rPr lang="en-US" sz="2800" dirty="0">
                <a:solidFill>
                  <a:srgbClr val="7030A0"/>
                </a:solidFill>
              </a:rPr>
              <a:t>The Wellness Social Work Curriculum </a:t>
            </a:r>
            <a:br>
              <a:rPr lang="en-US" sz="2800" dirty="0">
                <a:solidFill>
                  <a:srgbClr val="7030A0"/>
                </a:solidFill>
              </a:rPr>
            </a:br>
            <a:r>
              <a:rPr lang="en-US" sz="2800" dirty="0">
                <a:solidFill>
                  <a:srgbClr val="7030A0"/>
                </a:solidFill>
              </a:rPr>
              <a:t>for the New Century </a:t>
            </a:r>
            <a:br>
              <a:rPr lang="en-US" sz="2800" dirty="0">
                <a:solidFill>
                  <a:srgbClr val="7030A0"/>
                </a:solidFill>
              </a:rPr>
            </a:br>
            <a:r>
              <a:rPr lang="en-US" sz="2400" dirty="0">
                <a:solidFill>
                  <a:schemeClr val="tx1"/>
                </a:solidFill>
              </a:rPr>
              <a:t>will</a:t>
            </a:r>
            <a:endParaRPr lang="ru-RU" sz="2400" dirty="0">
              <a:solidFill>
                <a:schemeClr val="tx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34572" y="1519311"/>
            <a:ext cx="7963969" cy="5134707"/>
          </a:xfrm>
        </p:spPr>
        <p:txBody>
          <a:bodyPr>
            <a:normAutofit/>
          </a:bodyPr>
          <a:lstStyle/>
          <a:p>
            <a:pPr marL="0" indent="0">
              <a:buNone/>
            </a:pPr>
            <a:r>
              <a:rPr lang="en-US" dirty="0"/>
              <a:t>1. Serve as an innovative model of internationalized social work curriculum that is centered on dialectics, system analysis, community development, and social entrepreneurship.</a:t>
            </a:r>
            <a:endParaRPr lang="ru-RU" dirty="0"/>
          </a:p>
          <a:p>
            <a:pPr marL="0" indent="0">
              <a:buNone/>
            </a:pPr>
            <a:r>
              <a:rPr lang="en-US" dirty="0"/>
              <a:t>2. Become a model of sustainable international collaboration and networking in the area of social work in post-socialist countries and beyond.</a:t>
            </a:r>
            <a:endParaRPr lang="ru-RU" dirty="0"/>
          </a:p>
          <a:p>
            <a:pPr marL="0" indent="0">
              <a:buNone/>
            </a:pPr>
            <a:r>
              <a:rPr lang="en-US" dirty="0"/>
              <a:t>3. Utilize innovative and effective pedagogies.</a:t>
            </a:r>
            <a:endParaRPr lang="ru-RU" dirty="0"/>
          </a:p>
          <a:p>
            <a:pPr marL="0" indent="0">
              <a:buNone/>
            </a:pPr>
            <a:r>
              <a:rPr lang="en-US" dirty="0"/>
              <a:t>4. Serve as a catalyst for innovation and improvement of social work education and practice.</a:t>
            </a:r>
          </a:p>
          <a:p>
            <a:pPr marL="0" indent="0">
              <a:buNone/>
            </a:pPr>
            <a:r>
              <a:rPr lang="en-US" dirty="0"/>
              <a:t>5. Prepare students to serve as leaders who work on behalf of communities toward collective empowerment and wellness.</a:t>
            </a:r>
            <a:endParaRPr lang="ru-RU" dirty="0"/>
          </a:p>
          <a:p>
            <a:pPr marL="0" indent="0">
              <a:buNone/>
            </a:pPr>
            <a:r>
              <a:rPr lang="en-US" dirty="0"/>
              <a:t>6. Prepare students for professional social work in such fields as policy analysis, community organizing, health, mental health, and education.</a:t>
            </a:r>
            <a:endParaRPr lang="ru-RU" dirty="0"/>
          </a:p>
          <a:p>
            <a:endParaRPr lang="ru-RU" dirty="0"/>
          </a:p>
        </p:txBody>
      </p:sp>
    </p:spTree>
    <p:extLst>
      <p:ext uri="{BB962C8B-B14F-4D97-AF65-F5344CB8AC3E}">
        <p14:creationId xmlns:p14="http://schemas.microsoft.com/office/powerpoint/2010/main" val="33469122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4727-F520-4CD1-9527-802789182A96}"/>
              </a:ext>
            </a:extLst>
          </p:cNvPr>
          <p:cNvSpPr>
            <a:spLocks noGrp="1"/>
          </p:cNvSpPr>
          <p:nvPr>
            <p:ph type="title"/>
          </p:nvPr>
        </p:nvSpPr>
        <p:spPr>
          <a:xfrm>
            <a:off x="1378633" y="314993"/>
            <a:ext cx="4839287" cy="1330927"/>
          </a:xfrm>
        </p:spPr>
        <p:txBody>
          <a:bodyPr>
            <a:normAutofit/>
          </a:bodyPr>
          <a:lstStyle/>
          <a:p>
            <a:pPr algn="ctr"/>
            <a:r>
              <a:rPr lang="en-US" sz="2800" dirty="0">
                <a:solidFill>
                  <a:srgbClr val="C00000"/>
                </a:solidFill>
              </a:rPr>
              <a:t>Principles of professional </a:t>
            </a:r>
            <a:br>
              <a:rPr lang="en-US" sz="2800" dirty="0">
                <a:solidFill>
                  <a:srgbClr val="C00000"/>
                </a:solidFill>
              </a:rPr>
            </a:br>
            <a:r>
              <a:rPr lang="en-US" sz="2800" dirty="0">
                <a:solidFill>
                  <a:srgbClr val="C00000"/>
                </a:solidFill>
              </a:rPr>
              <a:t>social work practice and education</a:t>
            </a:r>
          </a:p>
        </p:txBody>
      </p:sp>
      <p:sp>
        <p:nvSpPr>
          <p:cNvPr id="5" name="Rectangle 4">
            <a:extLst>
              <a:ext uri="{FF2B5EF4-FFF2-40B4-BE49-F238E27FC236}">
                <a16:creationId xmlns:a16="http://schemas.microsoft.com/office/drawing/2014/main" id="{364B9B6C-474C-4651-8AC0-BE9548A14544}"/>
              </a:ext>
            </a:extLst>
          </p:cNvPr>
          <p:cNvSpPr/>
          <p:nvPr/>
        </p:nvSpPr>
        <p:spPr>
          <a:xfrm>
            <a:off x="661183" y="1800665"/>
            <a:ext cx="7872280" cy="4893647"/>
          </a:xfrm>
          <a:prstGeom prst="rect">
            <a:avLst/>
          </a:prstGeom>
        </p:spPr>
        <p:txBody>
          <a:bodyPr wrap="square">
            <a:spAutoFit/>
          </a:bodyPr>
          <a:lstStyle/>
          <a:p>
            <a:r>
              <a:rPr lang="en-US" sz="2400" dirty="0"/>
              <a:t>1.	Wellness is the basic measure of human empowerment and well-being in the areas of community health, physical health, and mental health.</a:t>
            </a:r>
          </a:p>
          <a:p>
            <a:r>
              <a:rPr lang="en-US" sz="2400" dirty="0"/>
              <a:t>2.	Competencies-based in the areas of specialized social work values, knowledge, and skills applicable on </a:t>
            </a:r>
            <a:r>
              <a:rPr lang="en-US" sz="2400" dirty="0" err="1"/>
              <a:t>nano</a:t>
            </a:r>
            <a:r>
              <a:rPr lang="en-US" sz="2400" dirty="0"/>
              <a:t>-, micro, mezzo, and macro levels. </a:t>
            </a:r>
          </a:p>
          <a:p>
            <a:r>
              <a:rPr lang="en-US" sz="2400" dirty="0"/>
              <a:t>3.	Accredited by local and international independent educational accreditation agencies</a:t>
            </a:r>
          </a:p>
          <a:p>
            <a:r>
              <a:rPr lang="en-US" sz="2400" dirty="0"/>
              <a:t>4.	Enhanced professional employment oriented: Social Expert in the context of post-socialist countries</a:t>
            </a:r>
          </a:p>
          <a:p>
            <a:r>
              <a:rPr lang="en-US" sz="2400" dirty="0"/>
              <a:t>5.	Praxis as signature pedagogy: field education</a:t>
            </a:r>
            <a:r>
              <a:rPr lang="en-US" sz="2400" dirty="0" smtClean="0"/>
              <a:t>, community organizing, </a:t>
            </a:r>
            <a:r>
              <a:rPr lang="en-US" sz="2400" dirty="0"/>
              <a:t>social entrepreneurship, and collaborative education practices.</a:t>
            </a:r>
          </a:p>
        </p:txBody>
      </p:sp>
      <p:pic>
        <p:nvPicPr>
          <p:cNvPr id="8" name="Picture 7">
            <a:extLst>
              <a:ext uri="{FF2B5EF4-FFF2-40B4-BE49-F238E27FC236}">
                <a16:creationId xmlns:a16="http://schemas.microsoft.com/office/drawing/2014/main" id="{0424114A-9CCE-4287-9560-20C46BBA0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4406" y="314993"/>
            <a:ext cx="1673584" cy="1054930"/>
          </a:xfrm>
          <a:prstGeom prst="rect">
            <a:avLst/>
          </a:prstGeom>
        </p:spPr>
      </p:pic>
    </p:spTree>
    <p:extLst>
      <p:ext uri="{BB962C8B-B14F-4D97-AF65-F5344CB8AC3E}">
        <p14:creationId xmlns:p14="http://schemas.microsoft.com/office/powerpoint/2010/main" val="30547616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1007</TotalTime>
  <Words>1113</Words>
  <Application>Microsoft Office PowerPoint</Application>
  <PresentationFormat>On-screen Show (4:3)</PresentationFormat>
  <Paragraphs>114</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AR JULIAN</vt:lpstr>
      <vt:lpstr>Arial</vt:lpstr>
      <vt:lpstr>Arial Black</vt:lpstr>
      <vt:lpstr>BatangChe</vt:lpstr>
      <vt:lpstr>Calibri</vt:lpstr>
      <vt:lpstr>Tw Cen MT</vt:lpstr>
      <vt:lpstr>Tw Cen MT Condensed</vt:lpstr>
      <vt:lpstr>Wingdings 3</vt:lpstr>
      <vt:lpstr>Integral</vt:lpstr>
      <vt:lpstr>The imperative  of common education base towards professional social work solidarity </vt:lpstr>
      <vt:lpstr>Social work profession in Moldova</vt:lpstr>
      <vt:lpstr>PowerPoint Presentation</vt:lpstr>
      <vt:lpstr>Social workers education level</vt:lpstr>
      <vt:lpstr>Obstacles to an effective social work education in Moldova</vt:lpstr>
      <vt:lpstr>The Wellness Social Work Curriculum  for the New Century</vt:lpstr>
      <vt:lpstr>The Wellness Social Work Curriculum  for the New Century was developed on the foundation of: </vt:lpstr>
      <vt:lpstr>The Wellness Social Work Curriculum  for the New Century  will</vt:lpstr>
      <vt:lpstr>Principles of professional  social work practice and education</vt:lpstr>
      <vt:lpstr>PowerPoint Presentation</vt:lpstr>
      <vt:lpstr>PowerPoint Presentation</vt:lpstr>
      <vt:lpstr>PowerPoint Presentation</vt:lpstr>
      <vt:lpstr>Core principles underlying the  Wellness Social Work Curriculum  for the New Century </vt:lpstr>
      <vt:lpstr>Semester I Courses –  Macro-level orientation: </vt:lpstr>
      <vt:lpstr>Semester II Courses –  Mezzo-level orientation: </vt:lpstr>
      <vt:lpstr>Semester III Courses –  Micro-level orientation:</vt:lpstr>
      <vt:lpstr>Semester IV - Assessment  of the Projects and  Individual  Master Theses Preparation</vt:lpstr>
      <vt:lpstr>Training modules for social Assistants:  Professional growth through Social Expert knowledge and skills    </vt:lpstr>
      <vt:lpstr>Working with the mentally ill: Training Module for Social Assistants</vt:lpstr>
      <vt:lpstr>MSW degree outside the University facilities </vt:lpstr>
      <vt:lpstr>PowerPoint Presentation</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Eugeniu (PCM)</dc:creator>
  <cp:lastModifiedBy>MANIM .</cp:lastModifiedBy>
  <cp:revision>83</cp:revision>
  <dcterms:created xsi:type="dcterms:W3CDTF">2017-05-31T23:23:46Z</dcterms:created>
  <dcterms:modified xsi:type="dcterms:W3CDTF">2018-04-25T22:39:49Z</dcterms:modified>
</cp:coreProperties>
</file>