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9"/>
  </p:notesMasterIdLst>
  <p:sldIdLst>
    <p:sldId id="256" r:id="rId2"/>
    <p:sldId id="257" r:id="rId3"/>
    <p:sldId id="259" r:id="rId4"/>
    <p:sldId id="258" r:id="rId5"/>
    <p:sldId id="270" r:id="rId6"/>
    <p:sldId id="283" r:id="rId7"/>
    <p:sldId id="285" r:id="rId8"/>
    <p:sldId id="273" r:id="rId9"/>
    <p:sldId id="272" r:id="rId10"/>
    <p:sldId id="263" r:id="rId11"/>
    <p:sldId id="274" r:id="rId12"/>
    <p:sldId id="269" r:id="rId13"/>
    <p:sldId id="282" r:id="rId14"/>
    <p:sldId id="284" r:id="rId15"/>
    <p:sldId id="279" r:id="rId16"/>
    <p:sldId id="280" r:id="rId17"/>
    <p:sldId id="28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1" autoAdjust="0"/>
    <p:restoredTop sz="72727" autoAdjust="0"/>
  </p:normalViewPr>
  <p:slideViewPr>
    <p:cSldViewPr snapToGrid="0" snapToObjects="1">
      <p:cViewPr varScale="1">
        <p:scale>
          <a:sx n="53" d="100"/>
          <a:sy n="53" d="100"/>
        </p:scale>
        <p:origin x="190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E1B42E-972D-4CF9-B241-D773E95600C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86FCAF7C-6D67-4E66-B6D1-8F1389773609}">
      <dgm:prSet phldrT="[Text]"/>
      <dgm:spPr>
        <a:solidFill>
          <a:schemeClr val="accent4">
            <a:lumMod val="60000"/>
            <a:lumOff val="40000"/>
          </a:schemeClr>
        </a:solidFill>
      </dgm:spPr>
      <dgm:t>
        <a:bodyPr/>
        <a:lstStyle/>
        <a:p>
          <a:r>
            <a:rPr lang="en-US" b="1" dirty="0" smtClean="0">
              <a:solidFill>
                <a:srgbClr val="0070C0"/>
              </a:solidFill>
            </a:rPr>
            <a:t>Interdisciplinary</a:t>
          </a:r>
          <a:endParaRPr lang="en-US" b="1" dirty="0">
            <a:solidFill>
              <a:srgbClr val="0070C0"/>
            </a:solidFill>
          </a:endParaRPr>
        </a:p>
      </dgm:t>
    </dgm:pt>
    <dgm:pt modelId="{072984F5-B370-4202-AE60-F975831386FC}" type="parTrans" cxnId="{588DC141-C023-45C3-BAD7-211D6FE2EE69}">
      <dgm:prSet/>
      <dgm:spPr/>
      <dgm:t>
        <a:bodyPr/>
        <a:lstStyle/>
        <a:p>
          <a:endParaRPr lang="en-US"/>
        </a:p>
      </dgm:t>
    </dgm:pt>
    <dgm:pt modelId="{BCB16416-D699-4C22-A728-58A128A80C75}" type="sibTrans" cxnId="{588DC141-C023-45C3-BAD7-211D6FE2EE69}">
      <dgm:prSet/>
      <dgm:spPr/>
      <dgm:t>
        <a:bodyPr/>
        <a:lstStyle/>
        <a:p>
          <a:endParaRPr lang="en-US"/>
        </a:p>
      </dgm:t>
    </dgm:pt>
    <dgm:pt modelId="{2AC30E29-0065-4E91-AE22-25DFBA349C4B}">
      <dgm:prSet phldrT="[Text]"/>
      <dgm:spPr>
        <a:solidFill>
          <a:schemeClr val="accent4">
            <a:lumMod val="60000"/>
            <a:lumOff val="40000"/>
          </a:schemeClr>
        </a:solidFill>
      </dgm:spPr>
      <dgm:t>
        <a:bodyPr/>
        <a:lstStyle/>
        <a:p>
          <a:r>
            <a:rPr lang="en-US" b="1" dirty="0" smtClean="0">
              <a:solidFill>
                <a:srgbClr val="0070C0"/>
              </a:solidFill>
            </a:rPr>
            <a:t>Transdisciplinary</a:t>
          </a:r>
          <a:endParaRPr lang="en-US" b="1" dirty="0">
            <a:solidFill>
              <a:srgbClr val="0070C0"/>
            </a:solidFill>
          </a:endParaRPr>
        </a:p>
      </dgm:t>
    </dgm:pt>
    <dgm:pt modelId="{931AF176-C6D7-4A6F-ACAE-AE71BF5C98E2}" type="parTrans" cxnId="{CEF521D0-A9E5-46C7-A596-94DB4E5D7BFD}">
      <dgm:prSet/>
      <dgm:spPr/>
      <dgm:t>
        <a:bodyPr/>
        <a:lstStyle/>
        <a:p>
          <a:endParaRPr lang="en-US"/>
        </a:p>
      </dgm:t>
    </dgm:pt>
    <dgm:pt modelId="{3DF06A0E-2121-49EB-B8F3-6E0B29590B4E}" type="sibTrans" cxnId="{CEF521D0-A9E5-46C7-A596-94DB4E5D7BFD}">
      <dgm:prSet/>
      <dgm:spPr/>
      <dgm:t>
        <a:bodyPr/>
        <a:lstStyle/>
        <a:p>
          <a:endParaRPr lang="en-US"/>
        </a:p>
      </dgm:t>
    </dgm:pt>
    <dgm:pt modelId="{9656B4E9-D6A4-4A4D-9A5B-4A4B4153A3B4}">
      <dgm:prSet phldrT="[Text]"/>
      <dgm:spPr>
        <a:solidFill>
          <a:schemeClr val="accent4">
            <a:lumMod val="40000"/>
            <a:lumOff val="60000"/>
          </a:schemeClr>
        </a:solidFill>
      </dgm:spPr>
      <dgm:t>
        <a:bodyPr/>
        <a:lstStyle/>
        <a:p>
          <a:r>
            <a:rPr lang="en-US" b="0" dirty="0" smtClean="0">
              <a:solidFill>
                <a:srgbClr val="0070C0"/>
              </a:solidFill>
            </a:rPr>
            <a:t>Integrating multidisciplinary knowledge in a transdisciplinary way</a:t>
          </a:r>
        </a:p>
        <a:p>
          <a:r>
            <a:rPr lang="en-US" b="1" dirty="0" smtClean="0">
              <a:solidFill>
                <a:srgbClr val="0070C0"/>
              </a:solidFill>
            </a:rPr>
            <a:t>Translational Science</a:t>
          </a:r>
          <a:endParaRPr lang="en-US" b="1" dirty="0">
            <a:solidFill>
              <a:srgbClr val="0070C0"/>
            </a:solidFill>
          </a:endParaRPr>
        </a:p>
      </dgm:t>
    </dgm:pt>
    <dgm:pt modelId="{11895549-2E96-44A4-A640-5EB9BE61C98D}" type="parTrans" cxnId="{5300D7FD-EF41-4386-A8FC-CAE1B8F13908}">
      <dgm:prSet/>
      <dgm:spPr/>
      <dgm:t>
        <a:bodyPr/>
        <a:lstStyle/>
        <a:p>
          <a:endParaRPr lang="en-US"/>
        </a:p>
      </dgm:t>
    </dgm:pt>
    <dgm:pt modelId="{356A1719-E1F3-402F-A5E7-A77ACB637AB5}" type="sibTrans" cxnId="{5300D7FD-EF41-4386-A8FC-CAE1B8F13908}">
      <dgm:prSet/>
      <dgm:spPr/>
      <dgm:t>
        <a:bodyPr/>
        <a:lstStyle/>
        <a:p>
          <a:endParaRPr lang="en-US"/>
        </a:p>
      </dgm:t>
    </dgm:pt>
    <dgm:pt modelId="{9B1C2EB1-47D9-42E2-A637-77489B14E1E7}" type="pres">
      <dgm:prSet presAssocID="{7EE1B42E-972D-4CF9-B241-D773E95600CA}" presName="diagram" presStyleCnt="0">
        <dgm:presLayoutVars>
          <dgm:dir/>
          <dgm:resizeHandles val="exact"/>
        </dgm:presLayoutVars>
      </dgm:prSet>
      <dgm:spPr/>
      <dgm:t>
        <a:bodyPr/>
        <a:lstStyle/>
        <a:p>
          <a:endParaRPr lang="en-US"/>
        </a:p>
      </dgm:t>
    </dgm:pt>
    <dgm:pt modelId="{4BB410C9-9BFE-44D4-95B2-9C3BB12E025B}" type="pres">
      <dgm:prSet presAssocID="{86FCAF7C-6D67-4E66-B6D1-8F1389773609}" presName="node" presStyleLbl="node1" presStyleIdx="0" presStyleCnt="3">
        <dgm:presLayoutVars>
          <dgm:bulletEnabled val="1"/>
        </dgm:presLayoutVars>
      </dgm:prSet>
      <dgm:spPr/>
      <dgm:t>
        <a:bodyPr/>
        <a:lstStyle/>
        <a:p>
          <a:endParaRPr lang="en-US"/>
        </a:p>
      </dgm:t>
    </dgm:pt>
    <dgm:pt modelId="{564B4454-C9F8-4841-9B2C-4D2588C45DE9}" type="pres">
      <dgm:prSet presAssocID="{BCB16416-D699-4C22-A728-58A128A80C75}" presName="sibTrans" presStyleCnt="0"/>
      <dgm:spPr/>
    </dgm:pt>
    <dgm:pt modelId="{6AF07C29-2411-43A6-BF2F-85F26B74F7B3}" type="pres">
      <dgm:prSet presAssocID="{2AC30E29-0065-4E91-AE22-25DFBA349C4B}" presName="node" presStyleLbl="node1" presStyleIdx="1" presStyleCnt="3">
        <dgm:presLayoutVars>
          <dgm:bulletEnabled val="1"/>
        </dgm:presLayoutVars>
      </dgm:prSet>
      <dgm:spPr/>
      <dgm:t>
        <a:bodyPr/>
        <a:lstStyle/>
        <a:p>
          <a:endParaRPr lang="en-US"/>
        </a:p>
      </dgm:t>
    </dgm:pt>
    <dgm:pt modelId="{84AD7694-9353-49AD-9D7E-7792F4170BD9}" type="pres">
      <dgm:prSet presAssocID="{3DF06A0E-2121-49EB-B8F3-6E0B29590B4E}" presName="sibTrans" presStyleCnt="0"/>
      <dgm:spPr/>
    </dgm:pt>
    <dgm:pt modelId="{CF1B5D51-F415-4050-B2C2-899D1F8FDCF1}" type="pres">
      <dgm:prSet presAssocID="{9656B4E9-D6A4-4A4D-9A5B-4A4B4153A3B4}" presName="node" presStyleLbl="node1" presStyleIdx="2" presStyleCnt="3" custLinFactNeighborY="59">
        <dgm:presLayoutVars>
          <dgm:bulletEnabled val="1"/>
        </dgm:presLayoutVars>
      </dgm:prSet>
      <dgm:spPr/>
      <dgm:t>
        <a:bodyPr/>
        <a:lstStyle/>
        <a:p>
          <a:endParaRPr lang="en-US"/>
        </a:p>
      </dgm:t>
    </dgm:pt>
  </dgm:ptLst>
  <dgm:cxnLst>
    <dgm:cxn modelId="{588DC141-C023-45C3-BAD7-211D6FE2EE69}" srcId="{7EE1B42E-972D-4CF9-B241-D773E95600CA}" destId="{86FCAF7C-6D67-4E66-B6D1-8F1389773609}" srcOrd="0" destOrd="0" parTransId="{072984F5-B370-4202-AE60-F975831386FC}" sibTransId="{BCB16416-D699-4C22-A728-58A128A80C75}"/>
    <dgm:cxn modelId="{8F9E4323-B5E2-4C46-A34F-65B323C24782}" type="presOf" srcId="{9656B4E9-D6A4-4A4D-9A5B-4A4B4153A3B4}" destId="{CF1B5D51-F415-4050-B2C2-899D1F8FDCF1}" srcOrd="0" destOrd="0" presId="urn:microsoft.com/office/officeart/2005/8/layout/default"/>
    <dgm:cxn modelId="{A3728519-C1DB-4F17-BBAC-4704B33A06F3}" type="presOf" srcId="{2AC30E29-0065-4E91-AE22-25DFBA349C4B}" destId="{6AF07C29-2411-43A6-BF2F-85F26B74F7B3}" srcOrd="0" destOrd="0" presId="urn:microsoft.com/office/officeart/2005/8/layout/default"/>
    <dgm:cxn modelId="{74E3F4CC-90EA-4E30-A0F3-5EC05BC1305D}" type="presOf" srcId="{7EE1B42E-972D-4CF9-B241-D773E95600CA}" destId="{9B1C2EB1-47D9-42E2-A637-77489B14E1E7}" srcOrd="0" destOrd="0" presId="urn:microsoft.com/office/officeart/2005/8/layout/default"/>
    <dgm:cxn modelId="{F9A8C2C0-5C74-40CF-A72C-1577E47A5EC6}" type="presOf" srcId="{86FCAF7C-6D67-4E66-B6D1-8F1389773609}" destId="{4BB410C9-9BFE-44D4-95B2-9C3BB12E025B}" srcOrd="0" destOrd="0" presId="urn:microsoft.com/office/officeart/2005/8/layout/default"/>
    <dgm:cxn modelId="{CEF521D0-A9E5-46C7-A596-94DB4E5D7BFD}" srcId="{7EE1B42E-972D-4CF9-B241-D773E95600CA}" destId="{2AC30E29-0065-4E91-AE22-25DFBA349C4B}" srcOrd="1" destOrd="0" parTransId="{931AF176-C6D7-4A6F-ACAE-AE71BF5C98E2}" sibTransId="{3DF06A0E-2121-49EB-B8F3-6E0B29590B4E}"/>
    <dgm:cxn modelId="{5300D7FD-EF41-4386-A8FC-CAE1B8F13908}" srcId="{7EE1B42E-972D-4CF9-B241-D773E95600CA}" destId="{9656B4E9-D6A4-4A4D-9A5B-4A4B4153A3B4}" srcOrd="2" destOrd="0" parTransId="{11895549-2E96-44A4-A640-5EB9BE61C98D}" sibTransId="{356A1719-E1F3-402F-A5E7-A77ACB637AB5}"/>
    <dgm:cxn modelId="{F0834769-2DC9-4F58-BA6C-8570D7C43823}" type="presParOf" srcId="{9B1C2EB1-47D9-42E2-A637-77489B14E1E7}" destId="{4BB410C9-9BFE-44D4-95B2-9C3BB12E025B}" srcOrd="0" destOrd="0" presId="urn:microsoft.com/office/officeart/2005/8/layout/default"/>
    <dgm:cxn modelId="{E94C3B65-0B5B-42FB-B7E9-4689C5387BA4}" type="presParOf" srcId="{9B1C2EB1-47D9-42E2-A637-77489B14E1E7}" destId="{564B4454-C9F8-4841-9B2C-4D2588C45DE9}" srcOrd="1" destOrd="0" presId="urn:microsoft.com/office/officeart/2005/8/layout/default"/>
    <dgm:cxn modelId="{EF4B3670-8673-4584-9423-501FAFF14B8E}" type="presParOf" srcId="{9B1C2EB1-47D9-42E2-A637-77489B14E1E7}" destId="{6AF07C29-2411-43A6-BF2F-85F26B74F7B3}" srcOrd="2" destOrd="0" presId="urn:microsoft.com/office/officeart/2005/8/layout/default"/>
    <dgm:cxn modelId="{6716CE3C-57F3-4CD8-B9B4-F8694A99CB89}" type="presParOf" srcId="{9B1C2EB1-47D9-42E2-A637-77489B14E1E7}" destId="{84AD7694-9353-49AD-9D7E-7792F4170BD9}" srcOrd="3" destOrd="0" presId="urn:microsoft.com/office/officeart/2005/8/layout/default"/>
    <dgm:cxn modelId="{DF3EB1FE-937E-4528-AB48-054FF6DF8493}" type="presParOf" srcId="{9B1C2EB1-47D9-42E2-A637-77489B14E1E7}" destId="{CF1B5D51-F415-4050-B2C2-899D1F8FDCF1}" srcOrd="4"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782BD14-1631-4ED1-A3BC-50D17A702E27}" type="doc">
      <dgm:prSet loTypeId="urn:microsoft.com/office/officeart/2005/8/layout/pyramid1" loCatId="pyramid" qsTypeId="urn:microsoft.com/office/officeart/2005/8/quickstyle/simple1" qsCatId="simple" csTypeId="urn:microsoft.com/office/officeart/2005/8/colors/accent1_2" csCatId="accent1" phldr="1"/>
      <dgm:spPr/>
    </dgm:pt>
    <dgm:pt modelId="{83CFB0B6-50BF-40E3-85EB-A489F14AC906}">
      <dgm:prSet phldrT="[Text]"/>
      <dgm:spPr/>
      <dgm:t>
        <a:bodyPr/>
        <a:lstStyle/>
        <a:p>
          <a:r>
            <a:rPr lang="en-US" dirty="0" smtClean="0"/>
            <a:t>Systematic approach </a:t>
          </a:r>
          <a:endParaRPr lang="en-US" dirty="0"/>
        </a:p>
      </dgm:t>
    </dgm:pt>
    <dgm:pt modelId="{28579749-7DD3-462B-916D-0D79722AB9D4}" type="parTrans" cxnId="{9AFCE8BA-F70D-47E8-9547-CB6D0FE5264F}">
      <dgm:prSet/>
      <dgm:spPr/>
      <dgm:t>
        <a:bodyPr/>
        <a:lstStyle/>
        <a:p>
          <a:endParaRPr lang="en-US"/>
        </a:p>
      </dgm:t>
    </dgm:pt>
    <dgm:pt modelId="{984F2D48-261E-43D0-B72B-60B2D3FE6C60}" type="sibTrans" cxnId="{9AFCE8BA-F70D-47E8-9547-CB6D0FE5264F}">
      <dgm:prSet/>
      <dgm:spPr/>
      <dgm:t>
        <a:bodyPr/>
        <a:lstStyle/>
        <a:p>
          <a:endParaRPr lang="en-US"/>
        </a:p>
      </dgm:t>
    </dgm:pt>
    <dgm:pt modelId="{90E5D9F3-802F-4D96-BEFF-0E99AFD40D0E}">
      <dgm:prSet phldrT="[Text]"/>
      <dgm:spPr>
        <a:solidFill>
          <a:schemeClr val="bg2">
            <a:lumMod val="75000"/>
          </a:schemeClr>
        </a:solidFill>
      </dgm:spPr>
      <dgm:t>
        <a:bodyPr/>
        <a:lstStyle/>
        <a:p>
          <a:r>
            <a:rPr lang="en-US" dirty="0" smtClean="0"/>
            <a:t>social work’s core constructs, professional purpose and ethical code </a:t>
          </a:r>
          <a:endParaRPr lang="en-US" dirty="0"/>
        </a:p>
      </dgm:t>
    </dgm:pt>
    <dgm:pt modelId="{C51BFA8F-7DDA-4AE2-9C8C-555221AC160C}" type="parTrans" cxnId="{72CB26AF-EC47-4A80-9DCA-96E918E5C608}">
      <dgm:prSet/>
      <dgm:spPr/>
      <dgm:t>
        <a:bodyPr/>
        <a:lstStyle/>
        <a:p>
          <a:endParaRPr lang="en-US"/>
        </a:p>
      </dgm:t>
    </dgm:pt>
    <dgm:pt modelId="{EA80C662-3EDC-4F8D-BCBB-B4AFDC8BE2A6}" type="sibTrans" cxnId="{72CB26AF-EC47-4A80-9DCA-96E918E5C608}">
      <dgm:prSet/>
      <dgm:spPr/>
      <dgm:t>
        <a:bodyPr/>
        <a:lstStyle/>
        <a:p>
          <a:endParaRPr lang="en-US"/>
        </a:p>
      </dgm:t>
    </dgm:pt>
    <dgm:pt modelId="{467E8D59-2B1D-4525-8B3C-EF5C7DC7D4F4}">
      <dgm:prSet phldrT="[Text]"/>
      <dgm:spPr>
        <a:solidFill>
          <a:srgbClr val="FFFF00"/>
        </a:solidFill>
      </dgm:spPr>
      <dgm:t>
        <a:bodyPr/>
        <a:lstStyle/>
        <a:p>
          <a:r>
            <a:rPr lang="en-US" dirty="0" smtClean="0"/>
            <a:t>promotes social change and the social justice </a:t>
          </a:r>
          <a:endParaRPr lang="en-US" dirty="0"/>
        </a:p>
      </dgm:t>
    </dgm:pt>
    <dgm:pt modelId="{2C83E450-1666-4CCF-9505-B3A233593AC3}" type="parTrans" cxnId="{6B0ED0D4-E588-4363-B334-0837D5ACB434}">
      <dgm:prSet/>
      <dgm:spPr/>
      <dgm:t>
        <a:bodyPr/>
        <a:lstStyle/>
        <a:p>
          <a:endParaRPr lang="en-US"/>
        </a:p>
      </dgm:t>
    </dgm:pt>
    <dgm:pt modelId="{5843A2C1-8D4E-4EAC-B39C-C0373EDF642F}" type="sibTrans" cxnId="{6B0ED0D4-E588-4363-B334-0837D5ACB434}">
      <dgm:prSet/>
      <dgm:spPr/>
      <dgm:t>
        <a:bodyPr/>
        <a:lstStyle/>
        <a:p>
          <a:endParaRPr lang="en-US"/>
        </a:p>
      </dgm:t>
    </dgm:pt>
    <dgm:pt modelId="{1F2374B2-CF13-43CE-A9B7-507C6E19FBEE}" type="pres">
      <dgm:prSet presAssocID="{5782BD14-1631-4ED1-A3BC-50D17A702E27}" presName="Name0" presStyleCnt="0">
        <dgm:presLayoutVars>
          <dgm:dir/>
          <dgm:animLvl val="lvl"/>
          <dgm:resizeHandles val="exact"/>
        </dgm:presLayoutVars>
      </dgm:prSet>
      <dgm:spPr/>
    </dgm:pt>
    <dgm:pt modelId="{25C332FE-8380-45CB-8101-6DAD2FD7A79C}" type="pres">
      <dgm:prSet presAssocID="{83CFB0B6-50BF-40E3-85EB-A489F14AC906}" presName="Name8" presStyleCnt="0"/>
      <dgm:spPr/>
    </dgm:pt>
    <dgm:pt modelId="{5986C4AB-350E-4746-92DA-D2D09DA6B7EA}" type="pres">
      <dgm:prSet presAssocID="{83CFB0B6-50BF-40E3-85EB-A489F14AC906}" presName="level" presStyleLbl="node1" presStyleIdx="0" presStyleCnt="3">
        <dgm:presLayoutVars>
          <dgm:chMax val="1"/>
          <dgm:bulletEnabled val="1"/>
        </dgm:presLayoutVars>
      </dgm:prSet>
      <dgm:spPr/>
      <dgm:t>
        <a:bodyPr/>
        <a:lstStyle/>
        <a:p>
          <a:endParaRPr lang="en-US"/>
        </a:p>
      </dgm:t>
    </dgm:pt>
    <dgm:pt modelId="{D26C16EF-D08C-417F-B38D-9473B87DAAF6}" type="pres">
      <dgm:prSet presAssocID="{83CFB0B6-50BF-40E3-85EB-A489F14AC906}" presName="levelTx" presStyleLbl="revTx" presStyleIdx="0" presStyleCnt="0">
        <dgm:presLayoutVars>
          <dgm:chMax val="1"/>
          <dgm:bulletEnabled val="1"/>
        </dgm:presLayoutVars>
      </dgm:prSet>
      <dgm:spPr/>
      <dgm:t>
        <a:bodyPr/>
        <a:lstStyle/>
        <a:p>
          <a:endParaRPr lang="en-US"/>
        </a:p>
      </dgm:t>
    </dgm:pt>
    <dgm:pt modelId="{8A218344-A1E5-4C81-8155-D552016548B2}" type="pres">
      <dgm:prSet presAssocID="{90E5D9F3-802F-4D96-BEFF-0E99AFD40D0E}" presName="Name8" presStyleCnt="0"/>
      <dgm:spPr/>
    </dgm:pt>
    <dgm:pt modelId="{53A7ADA4-CAA0-42D4-8CA8-7F843F881765}" type="pres">
      <dgm:prSet presAssocID="{90E5D9F3-802F-4D96-BEFF-0E99AFD40D0E}" presName="level" presStyleLbl="node1" presStyleIdx="1" presStyleCnt="3">
        <dgm:presLayoutVars>
          <dgm:chMax val="1"/>
          <dgm:bulletEnabled val="1"/>
        </dgm:presLayoutVars>
      </dgm:prSet>
      <dgm:spPr/>
      <dgm:t>
        <a:bodyPr/>
        <a:lstStyle/>
        <a:p>
          <a:endParaRPr lang="en-US"/>
        </a:p>
      </dgm:t>
    </dgm:pt>
    <dgm:pt modelId="{39B960DD-7BA7-4621-9D25-646E9E1A67EF}" type="pres">
      <dgm:prSet presAssocID="{90E5D9F3-802F-4D96-BEFF-0E99AFD40D0E}" presName="levelTx" presStyleLbl="revTx" presStyleIdx="0" presStyleCnt="0">
        <dgm:presLayoutVars>
          <dgm:chMax val="1"/>
          <dgm:bulletEnabled val="1"/>
        </dgm:presLayoutVars>
      </dgm:prSet>
      <dgm:spPr/>
      <dgm:t>
        <a:bodyPr/>
        <a:lstStyle/>
        <a:p>
          <a:endParaRPr lang="en-US"/>
        </a:p>
      </dgm:t>
    </dgm:pt>
    <dgm:pt modelId="{17D3C72E-B819-4E84-BE58-B0F4A065E0CD}" type="pres">
      <dgm:prSet presAssocID="{467E8D59-2B1D-4525-8B3C-EF5C7DC7D4F4}" presName="Name8" presStyleCnt="0"/>
      <dgm:spPr/>
    </dgm:pt>
    <dgm:pt modelId="{40C25C72-C76E-4A6F-8B64-20D93226704F}" type="pres">
      <dgm:prSet presAssocID="{467E8D59-2B1D-4525-8B3C-EF5C7DC7D4F4}" presName="level" presStyleLbl="node1" presStyleIdx="2" presStyleCnt="3">
        <dgm:presLayoutVars>
          <dgm:chMax val="1"/>
          <dgm:bulletEnabled val="1"/>
        </dgm:presLayoutVars>
      </dgm:prSet>
      <dgm:spPr/>
      <dgm:t>
        <a:bodyPr/>
        <a:lstStyle/>
        <a:p>
          <a:endParaRPr lang="en-US"/>
        </a:p>
      </dgm:t>
    </dgm:pt>
    <dgm:pt modelId="{B519AC46-5297-4661-A8A2-5FBBC4B7843D}" type="pres">
      <dgm:prSet presAssocID="{467E8D59-2B1D-4525-8B3C-EF5C7DC7D4F4}" presName="levelTx" presStyleLbl="revTx" presStyleIdx="0" presStyleCnt="0">
        <dgm:presLayoutVars>
          <dgm:chMax val="1"/>
          <dgm:bulletEnabled val="1"/>
        </dgm:presLayoutVars>
      </dgm:prSet>
      <dgm:spPr/>
      <dgm:t>
        <a:bodyPr/>
        <a:lstStyle/>
        <a:p>
          <a:endParaRPr lang="en-US"/>
        </a:p>
      </dgm:t>
    </dgm:pt>
  </dgm:ptLst>
  <dgm:cxnLst>
    <dgm:cxn modelId="{72CB26AF-EC47-4A80-9DCA-96E918E5C608}" srcId="{5782BD14-1631-4ED1-A3BC-50D17A702E27}" destId="{90E5D9F3-802F-4D96-BEFF-0E99AFD40D0E}" srcOrd="1" destOrd="0" parTransId="{C51BFA8F-7DDA-4AE2-9C8C-555221AC160C}" sibTransId="{EA80C662-3EDC-4F8D-BCBB-B4AFDC8BE2A6}"/>
    <dgm:cxn modelId="{B0983555-A9CC-4C37-9EB5-C546284BA0F0}" type="presOf" srcId="{90E5D9F3-802F-4D96-BEFF-0E99AFD40D0E}" destId="{39B960DD-7BA7-4621-9D25-646E9E1A67EF}" srcOrd="1" destOrd="0" presId="urn:microsoft.com/office/officeart/2005/8/layout/pyramid1"/>
    <dgm:cxn modelId="{A89EDA34-E96E-4946-89EB-6212BC24B93C}" type="presOf" srcId="{467E8D59-2B1D-4525-8B3C-EF5C7DC7D4F4}" destId="{B519AC46-5297-4661-A8A2-5FBBC4B7843D}" srcOrd="1" destOrd="0" presId="urn:microsoft.com/office/officeart/2005/8/layout/pyramid1"/>
    <dgm:cxn modelId="{6B0ED0D4-E588-4363-B334-0837D5ACB434}" srcId="{5782BD14-1631-4ED1-A3BC-50D17A702E27}" destId="{467E8D59-2B1D-4525-8B3C-EF5C7DC7D4F4}" srcOrd="2" destOrd="0" parTransId="{2C83E450-1666-4CCF-9505-B3A233593AC3}" sibTransId="{5843A2C1-8D4E-4EAC-B39C-C0373EDF642F}"/>
    <dgm:cxn modelId="{B44D5A27-753E-4B69-A14B-A742A0DAED07}" type="presOf" srcId="{5782BD14-1631-4ED1-A3BC-50D17A702E27}" destId="{1F2374B2-CF13-43CE-A9B7-507C6E19FBEE}" srcOrd="0" destOrd="0" presId="urn:microsoft.com/office/officeart/2005/8/layout/pyramid1"/>
    <dgm:cxn modelId="{32A83DA7-16CF-4F9F-B20F-3B81D424F841}" type="presOf" srcId="{467E8D59-2B1D-4525-8B3C-EF5C7DC7D4F4}" destId="{40C25C72-C76E-4A6F-8B64-20D93226704F}" srcOrd="0" destOrd="0" presId="urn:microsoft.com/office/officeart/2005/8/layout/pyramid1"/>
    <dgm:cxn modelId="{B2EEA7D9-F14A-4843-AD21-969D2A1C312F}" type="presOf" srcId="{83CFB0B6-50BF-40E3-85EB-A489F14AC906}" destId="{D26C16EF-D08C-417F-B38D-9473B87DAAF6}" srcOrd="1" destOrd="0" presId="urn:microsoft.com/office/officeart/2005/8/layout/pyramid1"/>
    <dgm:cxn modelId="{9AFCE8BA-F70D-47E8-9547-CB6D0FE5264F}" srcId="{5782BD14-1631-4ED1-A3BC-50D17A702E27}" destId="{83CFB0B6-50BF-40E3-85EB-A489F14AC906}" srcOrd="0" destOrd="0" parTransId="{28579749-7DD3-462B-916D-0D79722AB9D4}" sibTransId="{984F2D48-261E-43D0-B72B-60B2D3FE6C60}"/>
    <dgm:cxn modelId="{EEDCF902-82C3-41D6-80A7-A1C87C8F0B6E}" type="presOf" srcId="{90E5D9F3-802F-4D96-BEFF-0E99AFD40D0E}" destId="{53A7ADA4-CAA0-42D4-8CA8-7F843F881765}" srcOrd="0" destOrd="0" presId="urn:microsoft.com/office/officeart/2005/8/layout/pyramid1"/>
    <dgm:cxn modelId="{C2D34B22-47CC-40B3-B7AB-7B011BBEFB25}" type="presOf" srcId="{83CFB0B6-50BF-40E3-85EB-A489F14AC906}" destId="{5986C4AB-350E-4746-92DA-D2D09DA6B7EA}" srcOrd="0" destOrd="0" presId="urn:microsoft.com/office/officeart/2005/8/layout/pyramid1"/>
    <dgm:cxn modelId="{C0137CF1-C50F-4411-B2B9-924219E07001}" type="presParOf" srcId="{1F2374B2-CF13-43CE-A9B7-507C6E19FBEE}" destId="{25C332FE-8380-45CB-8101-6DAD2FD7A79C}" srcOrd="0" destOrd="0" presId="urn:microsoft.com/office/officeart/2005/8/layout/pyramid1"/>
    <dgm:cxn modelId="{BDE654D6-2483-48C3-B13A-2CC698A0EE76}" type="presParOf" srcId="{25C332FE-8380-45CB-8101-6DAD2FD7A79C}" destId="{5986C4AB-350E-4746-92DA-D2D09DA6B7EA}" srcOrd="0" destOrd="0" presId="urn:microsoft.com/office/officeart/2005/8/layout/pyramid1"/>
    <dgm:cxn modelId="{AF476CDA-E749-4E3A-9F5E-E2E800BC019A}" type="presParOf" srcId="{25C332FE-8380-45CB-8101-6DAD2FD7A79C}" destId="{D26C16EF-D08C-417F-B38D-9473B87DAAF6}" srcOrd="1" destOrd="0" presId="urn:microsoft.com/office/officeart/2005/8/layout/pyramid1"/>
    <dgm:cxn modelId="{A51CF252-16D1-4836-895C-6BC673E59513}" type="presParOf" srcId="{1F2374B2-CF13-43CE-A9B7-507C6E19FBEE}" destId="{8A218344-A1E5-4C81-8155-D552016548B2}" srcOrd="1" destOrd="0" presId="urn:microsoft.com/office/officeart/2005/8/layout/pyramid1"/>
    <dgm:cxn modelId="{40F83584-A2FF-4A86-964A-5D0C9D411338}" type="presParOf" srcId="{8A218344-A1E5-4C81-8155-D552016548B2}" destId="{53A7ADA4-CAA0-42D4-8CA8-7F843F881765}" srcOrd="0" destOrd="0" presId="urn:microsoft.com/office/officeart/2005/8/layout/pyramid1"/>
    <dgm:cxn modelId="{9F6C1ED2-EF23-4854-AA3C-E967A154FC65}" type="presParOf" srcId="{8A218344-A1E5-4C81-8155-D552016548B2}" destId="{39B960DD-7BA7-4621-9D25-646E9E1A67EF}" srcOrd="1" destOrd="0" presId="urn:microsoft.com/office/officeart/2005/8/layout/pyramid1"/>
    <dgm:cxn modelId="{8A20DC59-374D-4EC8-8E04-797AA70E26C7}" type="presParOf" srcId="{1F2374B2-CF13-43CE-A9B7-507C6E19FBEE}" destId="{17D3C72E-B819-4E84-BE58-B0F4A065E0CD}" srcOrd="2" destOrd="0" presId="urn:microsoft.com/office/officeart/2005/8/layout/pyramid1"/>
    <dgm:cxn modelId="{8FFA249D-5B44-4932-830B-7E29C994CAFB}" type="presParOf" srcId="{17D3C72E-B819-4E84-BE58-B0F4A065E0CD}" destId="{40C25C72-C76E-4A6F-8B64-20D93226704F}" srcOrd="0" destOrd="0" presId="urn:microsoft.com/office/officeart/2005/8/layout/pyramid1"/>
    <dgm:cxn modelId="{4554F34D-1B8A-45FA-BE02-A4151D7656DB}" type="presParOf" srcId="{17D3C72E-B819-4E84-BE58-B0F4A065E0CD}" destId="{B519AC46-5297-4661-A8A2-5FBBC4B7843D}" srcOrd="1" destOrd="0" presId="urn:microsoft.com/office/officeart/2005/8/layout/pyramid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B410C9-9BFE-44D4-95B2-9C3BB12E025B}">
      <dsp:nvSpPr>
        <dsp:cNvPr id="0" name=""/>
        <dsp:cNvSpPr/>
      </dsp:nvSpPr>
      <dsp:spPr>
        <a:xfrm>
          <a:off x="444635" y="1202"/>
          <a:ext cx="3391980" cy="2035188"/>
        </a:xfrm>
        <a:prstGeom prst="rect">
          <a:avLst/>
        </a:prstGeom>
        <a:solidFill>
          <a:schemeClr val="accent4">
            <a:lumMod val="60000"/>
            <a:lumOff val="4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rgbClr val="0070C0"/>
              </a:solidFill>
            </a:rPr>
            <a:t>Interdisciplinary</a:t>
          </a:r>
          <a:endParaRPr lang="en-US" sz="2400" b="1" kern="1200" dirty="0">
            <a:solidFill>
              <a:srgbClr val="0070C0"/>
            </a:solidFill>
          </a:endParaRPr>
        </a:p>
      </dsp:txBody>
      <dsp:txXfrm>
        <a:off x="444635" y="1202"/>
        <a:ext cx="3391980" cy="2035188"/>
      </dsp:txXfrm>
    </dsp:sp>
    <dsp:sp modelId="{6AF07C29-2411-43A6-BF2F-85F26B74F7B3}">
      <dsp:nvSpPr>
        <dsp:cNvPr id="0" name=""/>
        <dsp:cNvSpPr/>
      </dsp:nvSpPr>
      <dsp:spPr>
        <a:xfrm>
          <a:off x="4175814" y="1202"/>
          <a:ext cx="3391980" cy="2035188"/>
        </a:xfrm>
        <a:prstGeom prst="rect">
          <a:avLst/>
        </a:prstGeom>
        <a:solidFill>
          <a:schemeClr val="accent4">
            <a:lumMod val="60000"/>
            <a:lumOff val="4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rgbClr val="0070C0"/>
              </a:solidFill>
            </a:rPr>
            <a:t>Transdisciplinary</a:t>
          </a:r>
          <a:endParaRPr lang="en-US" sz="2400" b="1" kern="1200" dirty="0">
            <a:solidFill>
              <a:srgbClr val="0070C0"/>
            </a:solidFill>
          </a:endParaRPr>
        </a:p>
      </dsp:txBody>
      <dsp:txXfrm>
        <a:off x="4175814" y="1202"/>
        <a:ext cx="3391980" cy="2035188"/>
      </dsp:txXfrm>
    </dsp:sp>
    <dsp:sp modelId="{CF1B5D51-F415-4050-B2C2-899D1F8FDCF1}">
      <dsp:nvSpPr>
        <dsp:cNvPr id="0" name=""/>
        <dsp:cNvSpPr/>
      </dsp:nvSpPr>
      <dsp:spPr>
        <a:xfrm>
          <a:off x="2310224" y="2376789"/>
          <a:ext cx="3391980" cy="2035188"/>
        </a:xfrm>
        <a:prstGeom prst="rect">
          <a:avLst/>
        </a:prstGeom>
        <a:solidFill>
          <a:schemeClr val="accent4">
            <a:lumMod val="40000"/>
            <a:lumOff val="6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0" kern="1200" dirty="0" smtClean="0">
              <a:solidFill>
                <a:srgbClr val="0070C0"/>
              </a:solidFill>
            </a:rPr>
            <a:t>Integrating multidisciplinary knowledge in a transdisciplinary way</a:t>
          </a:r>
        </a:p>
        <a:p>
          <a:pPr lvl="0" algn="ctr" defTabSz="1066800">
            <a:lnSpc>
              <a:spcPct val="90000"/>
            </a:lnSpc>
            <a:spcBef>
              <a:spcPct val="0"/>
            </a:spcBef>
            <a:spcAft>
              <a:spcPct val="35000"/>
            </a:spcAft>
          </a:pPr>
          <a:r>
            <a:rPr lang="en-US" sz="2400" b="1" kern="1200" dirty="0" smtClean="0">
              <a:solidFill>
                <a:srgbClr val="0070C0"/>
              </a:solidFill>
            </a:rPr>
            <a:t>Translational Science</a:t>
          </a:r>
          <a:endParaRPr lang="en-US" sz="2400" b="1" kern="1200" dirty="0">
            <a:solidFill>
              <a:srgbClr val="0070C0"/>
            </a:solidFill>
          </a:endParaRPr>
        </a:p>
      </dsp:txBody>
      <dsp:txXfrm>
        <a:off x="2310224" y="2376789"/>
        <a:ext cx="3391980" cy="20351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86C4AB-350E-4746-92DA-D2D09DA6B7EA}">
      <dsp:nvSpPr>
        <dsp:cNvPr id="0" name=""/>
        <dsp:cNvSpPr/>
      </dsp:nvSpPr>
      <dsp:spPr>
        <a:xfrm>
          <a:off x="2202180" y="0"/>
          <a:ext cx="2202179" cy="1550669"/>
        </a:xfrm>
        <a:prstGeom prst="trapezoid">
          <a:avLst>
            <a:gd name="adj" fmla="val 71007"/>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en-US" sz="2500" kern="1200" dirty="0" smtClean="0"/>
            <a:t>Systematic approach </a:t>
          </a:r>
          <a:endParaRPr lang="en-US" sz="2500" kern="1200" dirty="0"/>
        </a:p>
      </dsp:txBody>
      <dsp:txXfrm>
        <a:off x="2202180" y="0"/>
        <a:ext cx="2202179" cy="1550669"/>
      </dsp:txXfrm>
    </dsp:sp>
    <dsp:sp modelId="{53A7ADA4-CAA0-42D4-8CA8-7F843F881765}">
      <dsp:nvSpPr>
        <dsp:cNvPr id="0" name=""/>
        <dsp:cNvSpPr/>
      </dsp:nvSpPr>
      <dsp:spPr>
        <a:xfrm>
          <a:off x="1101090" y="1550670"/>
          <a:ext cx="4404359" cy="1550669"/>
        </a:xfrm>
        <a:prstGeom prst="trapezoid">
          <a:avLst>
            <a:gd name="adj" fmla="val 71007"/>
          </a:avLst>
        </a:prstGeom>
        <a:solidFill>
          <a:schemeClr val="bg2">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en-US" sz="2500" kern="1200" dirty="0" smtClean="0"/>
            <a:t>social work’s core constructs, professional purpose and ethical code </a:t>
          </a:r>
          <a:endParaRPr lang="en-US" sz="2500" kern="1200" dirty="0"/>
        </a:p>
      </dsp:txBody>
      <dsp:txXfrm>
        <a:off x="1871852" y="1550670"/>
        <a:ext cx="2862834" cy="1550669"/>
      </dsp:txXfrm>
    </dsp:sp>
    <dsp:sp modelId="{40C25C72-C76E-4A6F-8B64-20D93226704F}">
      <dsp:nvSpPr>
        <dsp:cNvPr id="0" name=""/>
        <dsp:cNvSpPr/>
      </dsp:nvSpPr>
      <dsp:spPr>
        <a:xfrm>
          <a:off x="0" y="3101340"/>
          <a:ext cx="6606539" cy="1550669"/>
        </a:xfrm>
        <a:prstGeom prst="trapezoid">
          <a:avLst>
            <a:gd name="adj" fmla="val 71007"/>
          </a:avLst>
        </a:prstGeom>
        <a:solidFill>
          <a:srgbClr val="FFFF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en-US" sz="2500" kern="1200" dirty="0" smtClean="0"/>
            <a:t>promotes social change and the social justice </a:t>
          </a:r>
          <a:endParaRPr lang="en-US" sz="2500" kern="1200" dirty="0"/>
        </a:p>
      </dsp:txBody>
      <dsp:txXfrm>
        <a:off x="1156144" y="3101340"/>
        <a:ext cx="4294251" cy="155066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2BE49F-D023-FF42-AB4E-42C5DD50B417}" type="datetimeFigureOut">
              <a:rPr lang="en-US" smtClean="0"/>
              <a:t>4/26/2018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D1991E-D638-5D4B-B89A-5C5F36CF9AF1}" type="slidenum">
              <a:rPr lang="en-US" smtClean="0"/>
              <a:t>‹#›</a:t>
            </a:fld>
            <a:endParaRPr lang="en-US"/>
          </a:p>
        </p:txBody>
      </p:sp>
    </p:spTree>
    <p:extLst>
      <p:ext uri="{BB962C8B-B14F-4D97-AF65-F5344CB8AC3E}">
        <p14:creationId xmlns:p14="http://schemas.microsoft.com/office/powerpoint/2010/main" val="64845859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en.wikipedia.org/wiki/Science"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en.wikipedia.org/wiki/Technology"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aaswsw.org/grand-challenges-initiative/grand-challenges/close-the-health-gap/"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aaswsw.org/grand-challenges-initiative/grand-challenges/end-homelessness/" TargetMode="External"/><Relationship Id="rId5" Type="http://schemas.openxmlformats.org/officeDocument/2006/relationships/hyperlink" Target="http://aaswsw.org/grand-challenges-initiative/grand-challenges/advance-long-and-productive-lives/" TargetMode="External"/><Relationship Id="rId4" Type="http://schemas.openxmlformats.org/officeDocument/2006/relationships/hyperlink" Target="http://aaswsw.org/grand-challenges-initiative/12-challenges/stop-family-violence/"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 would like to present </a:t>
            </a:r>
            <a:r>
              <a:rPr lang="ka-GE" sz="1200" kern="1200" dirty="0" err="1" smtClean="0">
                <a:solidFill>
                  <a:schemeClr val="tx1"/>
                </a:solidFill>
                <a:effectLst/>
                <a:latin typeface="+mn-lt"/>
                <a:ea typeface="+mn-ea"/>
                <a:cs typeface="+mn-cs"/>
              </a:rPr>
              <a:t>Doctoral</a:t>
            </a:r>
            <a:r>
              <a:rPr lang="ka-GE" sz="1200" kern="1200" dirty="0" smtClean="0">
                <a:solidFill>
                  <a:schemeClr val="tx1"/>
                </a:solidFill>
                <a:effectLst/>
                <a:latin typeface="+mn-lt"/>
                <a:ea typeface="+mn-ea"/>
                <a:cs typeface="+mn-cs"/>
              </a:rPr>
              <a:t> </a:t>
            </a:r>
            <a:r>
              <a:rPr lang="ka-GE" sz="1200" kern="1200" dirty="0" err="1" smtClean="0">
                <a:solidFill>
                  <a:schemeClr val="tx1"/>
                </a:solidFill>
                <a:effectLst/>
                <a:latin typeface="+mn-lt"/>
                <a:ea typeface="+mn-ea"/>
                <a:cs typeface="+mn-cs"/>
              </a:rPr>
              <a:t>Education</a:t>
            </a:r>
            <a:r>
              <a:rPr lang="ka-GE" sz="1200" kern="1200" dirty="0" smtClean="0">
                <a:solidFill>
                  <a:schemeClr val="tx1"/>
                </a:solidFill>
                <a:effectLst/>
                <a:latin typeface="+mn-lt"/>
                <a:ea typeface="+mn-ea"/>
                <a:cs typeface="+mn-cs"/>
              </a:rPr>
              <a:t> </a:t>
            </a:r>
            <a:r>
              <a:rPr lang="ka-GE" sz="1200" kern="1200" dirty="0" err="1" smtClean="0">
                <a:solidFill>
                  <a:schemeClr val="tx1"/>
                </a:solidFill>
                <a:effectLst/>
                <a:latin typeface="+mn-lt"/>
                <a:ea typeface="+mn-ea"/>
                <a:cs typeface="+mn-cs"/>
              </a:rPr>
              <a:t>in</a:t>
            </a:r>
            <a:r>
              <a:rPr lang="ka-GE" sz="1200" kern="1200" dirty="0" smtClean="0">
                <a:solidFill>
                  <a:schemeClr val="tx1"/>
                </a:solidFill>
                <a:effectLst/>
                <a:latin typeface="+mn-lt"/>
                <a:ea typeface="+mn-ea"/>
                <a:cs typeface="+mn-cs"/>
              </a:rPr>
              <a:t> </a:t>
            </a:r>
            <a:r>
              <a:rPr lang="ka-GE" sz="1200" kern="1200" dirty="0" err="1" smtClean="0">
                <a:solidFill>
                  <a:schemeClr val="tx1"/>
                </a:solidFill>
                <a:effectLst/>
                <a:latin typeface="+mn-lt"/>
                <a:ea typeface="+mn-ea"/>
                <a:cs typeface="+mn-cs"/>
              </a:rPr>
              <a:t>Social</a:t>
            </a:r>
            <a:r>
              <a:rPr lang="ka-GE" sz="1200" kern="1200" dirty="0" smtClean="0">
                <a:solidFill>
                  <a:schemeClr val="tx1"/>
                </a:solidFill>
                <a:effectLst/>
                <a:latin typeface="+mn-lt"/>
                <a:ea typeface="+mn-ea"/>
                <a:cs typeface="+mn-cs"/>
              </a:rPr>
              <a:t> </a:t>
            </a:r>
            <a:r>
              <a:rPr lang="ka-GE" sz="1200" kern="1200" dirty="0" err="1" smtClean="0">
                <a:solidFill>
                  <a:schemeClr val="tx1"/>
                </a:solidFill>
                <a:effectLst/>
                <a:latin typeface="+mn-lt"/>
                <a:ea typeface="+mn-ea"/>
                <a:cs typeface="+mn-cs"/>
              </a:rPr>
              <a:t>Work</a:t>
            </a:r>
            <a:r>
              <a:rPr lang="ka-GE" sz="1200" kern="1200" dirty="0" smtClean="0">
                <a:solidFill>
                  <a:schemeClr val="tx1"/>
                </a:solidFill>
                <a:effectLst/>
                <a:latin typeface="+mn-lt"/>
                <a:ea typeface="+mn-ea"/>
                <a:cs typeface="+mn-cs"/>
              </a:rPr>
              <a:t>: </a:t>
            </a:r>
            <a:r>
              <a:rPr lang="ka-GE" sz="1200" kern="1200" dirty="0" err="1" smtClean="0">
                <a:solidFill>
                  <a:schemeClr val="tx1"/>
                </a:solidFill>
                <a:effectLst/>
                <a:latin typeface="+mn-lt"/>
                <a:ea typeface="+mn-ea"/>
                <a:cs typeface="+mn-cs"/>
              </a:rPr>
              <a:t>Lessons</a:t>
            </a:r>
            <a:r>
              <a:rPr lang="ka-GE" sz="1200" kern="1200" dirty="0" smtClean="0">
                <a:solidFill>
                  <a:schemeClr val="tx1"/>
                </a:solidFill>
                <a:effectLst/>
                <a:latin typeface="+mn-lt"/>
                <a:ea typeface="+mn-ea"/>
                <a:cs typeface="+mn-cs"/>
              </a:rPr>
              <a:t> </a:t>
            </a:r>
            <a:r>
              <a:rPr lang="ka-GE" sz="1200" kern="1200" dirty="0" err="1" smtClean="0">
                <a:solidFill>
                  <a:schemeClr val="tx1"/>
                </a:solidFill>
                <a:effectLst/>
                <a:latin typeface="+mn-lt"/>
                <a:ea typeface="+mn-ea"/>
                <a:cs typeface="+mn-cs"/>
              </a:rPr>
              <a:t>Learned</a:t>
            </a:r>
            <a:r>
              <a:rPr lang="ka-GE" sz="1200" kern="1200" dirty="0" smtClean="0">
                <a:solidFill>
                  <a:schemeClr val="tx1"/>
                </a:solidFill>
                <a:effectLst/>
                <a:latin typeface="+mn-lt"/>
                <a:ea typeface="+mn-ea"/>
                <a:cs typeface="+mn-cs"/>
              </a:rPr>
              <a:t> </a:t>
            </a:r>
            <a:r>
              <a:rPr lang="ka-GE" sz="1200" kern="1200" dirty="0" err="1" smtClean="0">
                <a:solidFill>
                  <a:schemeClr val="tx1"/>
                </a:solidFill>
                <a:effectLst/>
                <a:latin typeface="+mn-lt"/>
                <a:ea typeface="+mn-ea"/>
                <a:cs typeface="+mn-cs"/>
              </a:rPr>
              <a:t>from</a:t>
            </a:r>
            <a:r>
              <a:rPr lang="ka-GE" sz="1200" kern="1200" dirty="0" smtClean="0">
                <a:solidFill>
                  <a:schemeClr val="tx1"/>
                </a:solidFill>
                <a:effectLst/>
                <a:latin typeface="+mn-lt"/>
                <a:ea typeface="+mn-ea"/>
                <a:cs typeface="+mn-cs"/>
              </a:rPr>
              <a:t> </a:t>
            </a:r>
            <a:r>
              <a:rPr lang="ka-GE" sz="1200" kern="1200" dirty="0" err="1" smtClean="0">
                <a:solidFill>
                  <a:schemeClr val="tx1"/>
                </a:solidFill>
                <a:effectLst/>
                <a:latin typeface="+mn-lt"/>
                <a:ea typeface="+mn-ea"/>
                <a:cs typeface="+mn-cs"/>
              </a:rPr>
              <a:t>the</a:t>
            </a:r>
            <a:r>
              <a:rPr lang="ka-GE" sz="1200" kern="1200" dirty="0" smtClean="0">
                <a:solidFill>
                  <a:schemeClr val="tx1"/>
                </a:solidFill>
                <a:effectLst/>
                <a:latin typeface="+mn-lt"/>
                <a:ea typeface="+mn-ea"/>
                <a:cs typeface="+mn-cs"/>
              </a:rPr>
              <a:t> </a:t>
            </a:r>
            <a:r>
              <a:rPr lang="ka-GE" sz="1200" kern="1200" dirty="0" err="1" smtClean="0">
                <a:solidFill>
                  <a:schemeClr val="tx1"/>
                </a:solidFill>
                <a:effectLst/>
                <a:latin typeface="+mn-lt"/>
                <a:ea typeface="+mn-ea"/>
                <a:cs typeface="+mn-cs"/>
              </a:rPr>
              <a:t>Case</a:t>
            </a:r>
            <a:r>
              <a:rPr lang="ka-GE" sz="1200" kern="1200" dirty="0" smtClean="0">
                <a:solidFill>
                  <a:schemeClr val="tx1"/>
                </a:solidFill>
                <a:effectLst/>
                <a:latin typeface="+mn-lt"/>
                <a:ea typeface="+mn-ea"/>
                <a:cs typeface="+mn-cs"/>
              </a:rPr>
              <a:t> </a:t>
            </a:r>
            <a:r>
              <a:rPr lang="ka-GE" sz="1200" kern="1200" dirty="0" err="1" smtClean="0">
                <a:solidFill>
                  <a:schemeClr val="tx1"/>
                </a:solidFill>
                <a:effectLst/>
                <a:latin typeface="+mn-lt"/>
                <a:ea typeface="+mn-ea"/>
                <a:cs typeface="+mn-cs"/>
              </a:rPr>
              <a:t>of</a:t>
            </a:r>
            <a:r>
              <a:rPr lang="ka-GE" sz="1200" kern="1200" dirty="0" smtClean="0">
                <a:solidFill>
                  <a:schemeClr val="tx1"/>
                </a:solidFill>
                <a:effectLst/>
                <a:latin typeface="+mn-lt"/>
                <a:ea typeface="+mn-ea"/>
                <a:cs typeface="+mn-cs"/>
              </a:rPr>
              <a:t> </a:t>
            </a:r>
            <a:r>
              <a:rPr lang="ka-GE" sz="1200" kern="1200" dirty="0" err="1" smtClean="0">
                <a:solidFill>
                  <a:schemeClr val="tx1"/>
                </a:solidFill>
                <a:effectLst/>
                <a:latin typeface="+mn-lt"/>
                <a:ea typeface="+mn-ea"/>
                <a:cs typeface="+mn-cs"/>
              </a:rPr>
              <a:t>Georgia</a:t>
            </a:r>
            <a:r>
              <a:rPr lang="en-US" sz="1200" kern="1200" dirty="0" smtClean="0">
                <a:solidFill>
                  <a:schemeClr val="tx1"/>
                </a:solidFill>
                <a:effectLst/>
                <a:latin typeface="+mn-lt"/>
                <a:ea typeface="+mn-ea"/>
                <a:cs typeface="+mn-cs"/>
              </a:rPr>
              <a:t>. I am representative from Ilia State University, Which is based in Tbilisi. </a:t>
            </a:r>
          </a:p>
          <a:p>
            <a:endParaRPr lang="en-US" dirty="0"/>
          </a:p>
        </p:txBody>
      </p:sp>
      <p:sp>
        <p:nvSpPr>
          <p:cNvPr id="4" name="Slide Number Placeholder 3"/>
          <p:cNvSpPr>
            <a:spLocks noGrp="1"/>
          </p:cNvSpPr>
          <p:nvPr>
            <p:ph type="sldNum" sz="quarter" idx="10"/>
          </p:nvPr>
        </p:nvSpPr>
        <p:spPr/>
        <p:txBody>
          <a:bodyPr/>
          <a:lstStyle/>
          <a:p>
            <a:fld id="{E8D1991E-D638-5D4B-B89A-5C5F36CF9AF1}" type="slidenum">
              <a:rPr lang="en-US" smtClean="0"/>
              <a:t>1</a:t>
            </a:fld>
            <a:endParaRPr lang="en-US"/>
          </a:p>
        </p:txBody>
      </p:sp>
    </p:spTree>
    <p:extLst>
      <p:ext uri="{BB962C8B-B14F-4D97-AF65-F5344CB8AC3E}">
        <p14:creationId xmlns:p14="http://schemas.microsoft.com/office/powerpoint/2010/main" val="36788224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But social work  is Applied science, is a discipline of </a:t>
            </a:r>
            <a:r>
              <a:rPr lang="en-US" sz="1200" b="1" u="sng" kern="1200" dirty="0" smtClean="0">
                <a:solidFill>
                  <a:schemeClr val="tx1"/>
                </a:solidFill>
                <a:effectLst/>
                <a:latin typeface="+mn-lt"/>
                <a:ea typeface="+mn-ea"/>
                <a:cs typeface="+mn-cs"/>
                <a:hlinkClick r:id="rId3"/>
              </a:rPr>
              <a:t>science</a:t>
            </a:r>
            <a:r>
              <a:rPr lang="en-US" sz="1200" b="1" kern="1200" dirty="0" smtClean="0">
                <a:solidFill>
                  <a:schemeClr val="tx1"/>
                </a:solidFill>
                <a:effectLst/>
                <a:latin typeface="+mn-lt"/>
                <a:ea typeface="+mn-ea"/>
                <a:cs typeface="+mn-cs"/>
              </a:rPr>
              <a:t> that applies existing scientific knowledge to develop more practical applications, like </a:t>
            </a:r>
            <a:r>
              <a:rPr lang="en-US" sz="1200" b="1" u="sng" kern="1200" dirty="0" smtClean="0">
                <a:solidFill>
                  <a:schemeClr val="tx1"/>
                </a:solidFill>
                <a:effectLst/>
                <a:latin typeface="+mn-lt"/>
                <a:ea typeface="+mn-ea"/>
                <a:cs typeface="+mn-cs"/>
                <a:hlinkClick r:id="rId4"/>
              </a:rPr>
              <a:t>technology</a:t>
            </a:r>
            <a:r>
              <a:rPr lang="en-US" sz="1200" b="1" kern="1200" dirty="0" smtClean="0">
                <a:solidFill>
                  <a:schemeClr val="tx1"/>
                </a:solidFill>
                <a:effectLst/>
                <a:latin typeface="+mn-lt"/>
                <a:ea typeface="+mn-ea"/>
                <a:cs typeface="+mn-cs"/>
              </a:rPr>
              <a:t> or inventions. Applied science to real world practice.  with Interdisciplinary and Transdisciplinary research</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Interdisciplinary (</a:t>
            </a:r>
            <a:r>
              <a:rPr lang="en-US" sz="1200" b="1" u="sng" kern="1200" dirty="0" smtClean="0">
                <a:solidFill>
                  <a:schemeClr val="tx1"/>
                </a:solidFill>
                <a:effectLst/>
                <a:latin typeface="+mn-lt"/>
                <a:ea typeface="+mn-ea"/>
                <a:cs typeface="+mn-cs"/>
              </a:rPr>
              <a:t>several disciplines </a:t>
            </a:r>
            <a:r>
              <a:rPr lang="en-US" sz="1200" b="1" kern="1200" dirty="0" smtClean="0">
                <a:solidFill>
                  <a:schemeClr val="tx1"/>
                </a:solidFill>
                <a:effectLst/>
                <a:latin typeface="+mn-lt"/>
                <a:ea typeface="+mn-ea"/>
                <a:cs typeface="+mn-cs"/>
              </a:rPr>
              <a:t>working </a:t>
            </a:r>
            <a:r>
              <a:rPr lang="en-US" sz="1200" b="1" u="sng" kern="1200" dirty="0" smtClean="0">
                <a:solidFill>
                  <a:schemeClr val="tx1"/>
                </a:solidFill>
                <a:effectLst/>
                <a:latin typeface="+mn-lt"/>
                <a:ea typeface="+mn-ea"/>
                <a:cs typeface="+mn-cs"/>
              </a:rPr>
              <a:t>jointly</a:t>
            </a:r>
            <a:r>
              <a:rPr lang="en-US" sz="1200" b="1" kern="1200" dirty="0" smtClean="0">
                <a:solidFill>
                  <a:schemeClr val="tx1"/>
                </a:solidFill>
                <a:effectLst/>
                <a:latin typeface="+mn-lt"/>
                <a:ea typeface="+mn-ea"/>
                <a:cs typeface="+mn-cs"/>
              </a:rPr>
              <a:t> from their discipline-specific bases to integrate, combine, or synthesize perspectives, concepts, and/or theories to address a common problem) and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Transdisciplinary research.  (</a:t>
            </a:r>
            <a:r>
              <a:rPr lang="en-US" sz="1200" b="1" u="sng" kern="1200" dirty="0" smtClean="0">
                <a:solidFill>
                  <a:schemeClr val="tx1"/>
                </a:solidFill>
                <a:effectLst/>
                <a:latin typeface="+mn-lt"/>
                <a:ea typeface="+mn-ea"/>
                <a:cs typeface="+mn-cs"/>
              </a:rPr>
              <a:t>a collaboration </a:t>
            </a:r>
            <a:r>
              <a:rPr lang="en-US" sz="1200" b="1" kern="1200" dirty="0" smtClean="0">
                <a:solidFill>
                  <a:schemeClr val="tx1"/>
                </a:solidFill>
                <a:effectLst/>
                <a:latin typeface="+mn-lt"/>
                <a:ea typeface="+mn-ea"/>
                <a:cs typeface="+mn-cs"/>
              </a:rPr>
              <a:t>between several </a:t>
            </a:r>
            <a:r>
              <a:rPr lang="en-US" sz="1200" b="1" u="sng" kern="1200" dirty="0" smtClean="0">
                <a:solidFill>
                  <a:schemeClr val="tx1"/>
                </a:solidFill>
                <a:effectLst/>
                <a:latin typeface="+mn-lt"/>
                <a:ea typeface="+mn-ea"/>
                <a:cs typeface="+mn-cs"/>
              </a:rPr>
              <a:t>academic disciplines and practitioners </a:t>
            </a:r>
            <a:r>
              <a:rPr lang="en-US" sz="1200" b="1" kern="1200" dirty="0" smtClean="0">
                <a:solidFill>
                  <a:schemeClr val="tx1"/>
                </a:solidFill>
                <a:effectLst/>
                <a:latin typeface="+mn-lt"/>
                <a:ea typeface="+mn-ea"/>
                <a:cs typeface="+mn-cs"/>
              </a:rPr>
              <a:t>in </a:t>
            </a:r>
            <a:r>
              <a:rPr lang="en-US" sz="1200" b="1" u="sng" kern="1200" dirty="0" smtClean="0">
                <a:solidFill>
                  <a:schemeClr val="tx1"/>
                </a:solidFill>
                <a:effectLst/>
                <a:latin typeface="+mn-lt"/>
                <a:ea typeface="+mn-ea"/>
                <a:cs typeface="+mn-cs"/>
              </a:rPr>
              <a:t>professional fields </a:t>
            </a:r>
            <a:r>
              <a:rPr lang="en-US" sz="1200" b="1" kern="1200" dirty="0" smtClean="0">
                <a:solidFill>
                  <a:schemeClr val="tx1"/>
                </a:solidFill>
                <a:effectLst/>
                <a:latin typeface="+mn-lt"/>
                <a:ea typeface="+mn-ea"/>
                <a:cs typeface="+mn-cs"/>
              </a:rPr>
              <a:t>outside academe to address a complex real-world problem)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Integrating multidisciplinary knowledge in a transdisciplinary way – which combines in </a:t>
            </a:r>
            <a:r>
              <a:rPr lang="ka-GE" sz="1200" b="1" kern="1200" dirty="0" err="1" smtClean="0">
                <a:solidFill>
                  <a:schemeClr val="tx1"/>
                </a:solidFill>
                <a:effectLst/>
                <a:latin typeface="+mn-lt"/>
                <a:ea typeface="+mn-ea"/>
                <a:cs typeface="+mn-cs"/>
              </a:rPr>
              <a:t>Translational</a:t>
            </a:r>
            <a:r>
              <a:rPr lang="ka-GE" sz="1200" b="1" kern="1200" dirty="0" smtClean="0">
                <a:solidFill>
                  <a:schemeClr val="tx1"/>
                </a:solidFill>
                <a:effectLst/>
                <a:latin typeface="+mn-lt"/>
                <a:ea typeface="+mn-ea"/>
                <a:cs typeface="+mn-cs"/>
              </a:rPr>
              <a:t> </a:t>
            </a:r>
            <a:r>
              <a:rPr lang="ka-GE" sz="1200" b="1" kern="1200" dirty="0" err="1" smtClean="0">
                <a:solidFill>
                  <a:schemeClr val="tx1"/>
                </a:solidFill>
                <a:effectLst/>
                <a:latin typeface="+mn-lt"/>
                <a:ea typeface="+mn-ea"/>
                <a:cs typeface="+mn-cs"/>
              </a:rPr>
              <a:t>Science</a:t>
            </a: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E8D1991E-D638-5D4B-B89A-5C5F36CF9AF1}" type="slidenum">
              <a:rPr lang="en-US" smtClean="0"/>
              <a:t>10</a:t>
            </a:fld>
            <a:endParaRPr lang="en-US"/>
          </a:p>
        </p:txBody>
      </p:sp>
    </p:spTree>
    <p:extLst>
      <p:ext uri="{BB962C8B-B14F-4D97-AF65-F5344CB8AC3E}">
        <p14:creationId xmlns:p14="http://schemas.microsoft.com/office/powerpoint/2010/main" val="21495601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There is Three directional research is mainly developed in </a:t>
            </a:r>
            <a:r>
              <a:rPr lang="en-US" sz="1200" b="1" kern="1200" dirty="0" smtClean="0">
                <a:solidFill>
                  <a:schemeClr val="tx1"/>
                </a:solidFill>
                <a:effectLst/>
                <a:latin typeface="+mn-lt"/>
                <a:ea typeface="+mn-ea"/>
                <a:cs typeface="+mn-cs"/>
              </a:rPr>
              <a:t>Translational Science</a:t>
            </a:r>
            <a:r>
              <a:rPr lang="ka-GE" sz="1200" b="1" kern="1200" dirty="0" smtClean="0">
                <a:solidFill>
                  <a:schemeClr val="tx1"/>
                </a:solidFill>
                <a:effectLst/>
                <a:latin typeface="+mn-lt"/>
                <a:ea typeface="+mn-ea"/>
                <a:cs typeface="+mn-cs"/>
              </a:rPr>
              <a:t> - </a:t>
            </a:r>
            <a:r>
              <a:rPr lang="en-US" sz="1200" b="1" kern="1200" dirty="0" smtClean="0">
                <a:solidFill>
                  <a:schemeClr val="tx1"/>
                </a:solidFill>
                <a:effectLst/>
                <a:latin typeface="+mn-lt"/>
                <a:ea typeface="+mn-ea"/>
                <a:cs typeface="+mn-cs"/>
              </a:rPr>
              <a:t>Which will fill the gap between science and practice - When there is one time proses. using this three methods of research. </a:t>
            </a:r>
            <a:endParaRPr lang="en-US" sz="1200" kern="1200" dirty="0" smtClean="0">
              <a:solidFill>
                <a:schemeClr val="tx1"/>
              </a:solidFill>
              <a:effectLst/>
              <a:latin typeface="+mn-lt"/>
              <a:ea typeface="+mn-ea"/>
              <a:cs typeface="+mn-cs"/>
            </a:endParaRPr>
          </a:p>
          <a:p>
            <a:r>
              <a:rPr lang="fi-FI" sz="1200" b="1" kern="1200" dirty="0" smtClean="0">
                <a:solidFill>
                  <a:schemeClr val="tx1"/>
                </a:solidFill>
                <a:effectLst/>
                <a:latin typeface="+mn-lt"/>
                <a:ea typeface="+mn-ea"/>
                <a:cs typeface="+mn-cs"/>
              </a:rPr>
              <a:t>Community Based Participatory Research</a:t>
            </a:r>
            <a:r>
              <a:rPr lang="en-US" sz="1200" b="1" kern="1200" dirty="0" smtClean="0">
                <a:solidFill>
                  <a:schemeClr val="tx1"/>
                </a:solidFill>
                <a:effectLst/>
                <a:latin typeface="+mn-lt"/>
                <a:ea typeface="+mn-ea"/>
                <a:cs typeface="+mn-cs"/>
              </a:rPr>
              <a:t>  - </a:t>
            </a:r>
            <a:r>
              <a:rPr lang="en-US" sz="1200" kern="1200" dirty="0" smtClean="0">
                <a:solidFill>
                  <a:schemeClr val="tx1"/>
                </a:solidFill>
                <a:effectLst/>
                <a:latin typeface="+mn-lt"/>
                <a:ea typeface="+mn-ea"/>
                <a:cs typeface="+mn-cs"/>
              </a:rPr>
              <a:t>community participants and researchers breaks down the traditional positivist research tradition of certainty and objectivity on the part of the researchers.</a:t>
            </a:r>
          </a:p>
          <a:p>
            <a:r>
              <a:rPr lang="fi-FI" sz="1200" b="1" kern="1200" dirty="0" smtClean="0">
                <a:solidFill>
                  <a:schemeClr val="tx1"/>
                </a:solidFill>
                <a:effectLst/>
                <a:latin typeface="+mn-lt"/>
                <a:ea typeface="+mn-ea"/>
                <a:cs typeface="+mn-cs"/>
              </a:rPr>
              <a:t>Critical Action Research </a:t>
            </a:r>
            <a:r>
              <a:rPr lang="fi-FI" sz="1200" kern="1200" dirty="0" smtClean="0">
                <a:solidFill>
                  <a:schemeClr val="tx1"/>
                </a:solidFill>
                <a:effectLst/>
                <a:latin typeface="+mn-lt"/>
                <a:ea typeface="+mn-ea"/>
                <a:cs typeface="+mn-cs"/>
              </a:rPr>
              <a:t> - </a:t>
            </a:r>
            <a:r>
              <a:rPr lang="en-US" sz="1200" kern="1200" dirty="0" smtClean="0">
                <a:solidFill>
                  <a:schemeClr val="tx1"/>
                </a:solidFill>
                <a:effectLst/>
                <a:latin typeface="+mn-lt"/>
                <a:ea typeface="+mn-ea"/>
                <a:cs typeface="+mn-cs"/>
              </a:rPr>
              <a:t>This research-as-activism process leads to social change </a:t>
            </a:r>
          </a:p>
          <a:p>
            <a:r>
              <a:rPr lang="fi-FI" sz="1200" b="1" kern="1200" dirty="0" smtClean="0">
                <a:solidFill>
                  <a:schemeClr val="tx1"/>
                </a:solidFill>
                <a:effectLst/>
                <a:latin typeface="+mn-lt"/>
                <a:ea typeface="+mn-ea"/>
                <a:cs typeface="+mn-cs"/>
              </a:rPr>
              <a:t>Intervention Research  </a:t>
            </a:r>
            <a:r>
              <a:rPr lang="fi-FI"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Which creates interventions based on practice </a:t>
            </a:r>
          </a:p>
          <a:p>
            <a:endParaRPr lang="ka-GE" baseline="0" dirty="0" smtClean="0"/>
          </a:p>
        </p:txBody>
      </p:sp>
      <p:sp>
        <p:nvSpPr>
          <p:cNvPr id="4" name="Slide Number Placeholder 3"/>
          <p:cNvSpPr>
            <a:spLocks noGrp="1"/>
          </p:cNvSpPr>
          <p:nvPr>
            <p:ph type="sldNum" sz="quarter" idx="10"/>
          </p:nvPr>
        </p:nvSpPr>
        <p:spPr/>
        <p:txBody>
          <a:bodyPr/>
          <a:lstStyle/>
          <a:p>
            <a:fld id="{E8D1991E-D638-5D4B-B89A-5C5F36CF9AF1}" type="slidenum">
              <a:rPr lang="en-US" smtClean="0"/>
              <a:t>11</a:t>
            </a:fld>
            <a:endParaRPr lang="en-US"/>
          </a:p>
        </p:txBody>
      </p:sp>
    </p:spTree>
    <p:extLst>
      <p:ext uri="{BB962C8B-B14F-4D97-AF65-F5344CB8AC3E}">
        <p14:creationId xmlns:p14="http://schemas.microsoft.com/office/powerpoint/2010/main" val="3101279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Also, There  is a 3 min differential markers which Differentiates Social Work Research from other researches</a:t>
            </a:r>
            <a:r>
              <a:rPr lang="ka-GE"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these are:</a:t>
            </a:r>
          </a:p>
          <a:p>
            <a:r>
              <a:rPr lang="en-US" sz="1200" kern="1200" dirty="0" smtClean="0">
                <a:solidFill>
                  <a:schemeClr val="tx1"/>
                </a:solidFill>
                <a:effectLst/>
                <a:latin typeface="+mn-lt"/>
                <a:ea typeface="+mn-ea"/>
                <a:cs typeface="+mn-cs"/>
              </a:rPr>
              <a:t>1. Systematic approach - contextual factors having critical role in realization of individual’s full potential (biopsychosocial and person-in-environment)</a:t>
            </a:r>
          </a:p>
          <a:p>
            <a:r>
              <a:rPr lang="en-US" sz="1200" kern="1200" dirty="0" smtClean="0">
                <a:solidFill>
                  <a:schemeClr val="tx1"/>
                </a:solidFill>
                <a:effectLst/>
                <a:latin typeface="+mn-lt"/>
                <a:ea typeface="+mn-ea"/>
                <a:cs typeface="+mn-cs"/>
              </a:rPr>
              <a:t>2. It is consistent with social work’s core constructs, professional purpose and ethical code </a:t>
            </a:r>
          </a:p>
          <a:p>
            <a:r>
              <a:rPr lang="en-US" sz="1200" kern="1200" dirty="0" smtClean="0">
                <a:solidFill>
                  <a:schemeClr val="tx1"/>
                </a:solidFill>
                <a:effectLst/>
                <a:latin typeface="+mn-lt"/>
                <a:ea typeface="+mn-ea"/>
                <a:cs typeface="+mn-cs"/>
              </a:rPr>
              <a:t>3. It explicitly promotes social change and the social justice (empowerment, inclusion, reducing disease and increasing health) (Payne, 2006 )</a:t>
            </a:r>
          </a:p>
          <a:p>
            <a:endParaRPr lang="en-US" baseline="0" dirty="0" smtClean="0"/>
          </a:p>
          <a:p>
            <a:endParaRPr lang="fi-FI" dirty="0"/>
          </a:p>
        </p:txBody>
      </p:sp>
      <p:sp>
        <p:nvSpPr>
          <p:cNvPr id="4" name="Slide Number Placeholder 3"/>
          <p:cNvSpPr>
            <a:spLocks noGrp="1"/>
          </p:cNvSpPr>
          <p:nvPr>
            <p:ph type="sldNum" sz="quarter" idx="10"/>
          </p:nvPr>
        </p:nvSpPr>
        <p:spPr/>
        <p:txBody>
          <a:bodyPr/>
          <a:lstStyle/>
          <a:p>
            <a:fld id="{E8D1991E-D638-5D4B-B89A-5C5F36CF9AF1}" type="slidenum">
              <a:rPr lang="en-US" smtClean="0"/>
              <a:t>12</a:t>
            </a:fld>
            <a:endParaRPr lang="en-US"/>
          </a:p>
        </p:txBody>
      </p:sp>
    </p:spTree>
    <p:extLst>
      <p:ext uri="{BB962C8B-B14F-4D97-AF65-F5344CB8AC3E}">
        <p14:creationId xmlns:p14="http://schemas.microsoft.com/office/powerpoint/2010/main" val="16401608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American Academy of Social Work and Social Welfare, the Grand Challenges for Social Work </a:t>
            </a:r>
            <a:r>
              <a:rPr lang="en-US" sz="1200" b="1" kern="1200" dirty="0" smtClean="0">
                <a:solidFill>
                  <a:schemeClr val="tx1"/>
                </a:solidFill>
                <a:effectLst/>
                <a:latin typeface="+mn-lt"/>
                <a:ea typeface="+mn-ea"/>
                <a:cs typeface="+mn-cs"/>
              </a:rPr>
              <a:t>were announced this 12 major challenges  - </a:t>
            </a:r>
            <a:r>
              <a:rPr lang="en-US" sz="1200" kern="1200" dirty="0" smtClean="0">
                <a:solidFill>
                  <a:schemeClr val="tx1"/>
                </a:solidFill>
                <a:effectLst/>
                <a:latin typeface="+mn-lt"/>
                <a:ea typeface="+mn-ea"/>
                <a:cs typeface="+mn-cs"/>
              </a:rPr>
              <a:t>To generate innovative scientific solutions, but also engage in policy development and other socio-political approaches to change. there are:  </a:t>
            </a:r>
            <a:r>
              <a:rPr lang="en-US" sz="1200" u="sng" kern="1200" dirty="0" smtClean="0">
                <a:solidFill>
                  <a:schemeClr val="tx1"/>
                </a:solidFill>
                <a:effectLst/>
                <a:latin typeface="+mn-lt"/>
                <a:ea typeface="+mn-ea"/>
                <a:cs typeface="+mn-cs"/>
              </a:rPr>
              <a:t>Ensure healthy development for all youth</a:t>
            </a:r>
            <a:r>
              <a:rPr lang="en-US" sz="1200"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hlinkClick r:id="rId3"/>
              </a:rPr>
              <a:t>Close the health gap</a:t>
            </a:r>
            <a:r>
              <a:rPr lang="en-US" sz="1200"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hlinkClick r:id="rId4"/>
              </a:rPr>
              <a:t>Stop family violence</a:t>
            </a:r>
            <a:r>
              <a:rPr lang="en-US" sz="1200"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hlinkClick r:id="rId5"/>
              </a:rPr>
              <a:t>Advance long and productive lives</a:t>
            </a:r>
            <a:r>
              <a:rPr lang="en-US" sz="1200"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hlinkClick r:id="rId6"/>
              </a:rPr>
              <a:t>End homelessness</a:t>
            </a:r>
            <a:r>
              <a:rPr lang="en-US" sz="1200" kern="1200" dirty="0" smtClean="0">
                <a:solidFill>
                  <a:schemeClr val="tx1"/>
                </a:solidFill>
                <a:effectLst/>
                <a:latin typeface="+mn-lt"/>
                <a:ea typeface="+mn-ea"/>
                <a:cs typeface="+mn-cs"/>
              </a:rPr>
              <a:t> and so on</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8D1991E-D638-5D4B-B89A-5C5F36CF9AF1}" type="slidenum">
              <a:rPr lang="en-US" smtClean="0"/>
              <a:t>13</a:t>
            </a:fld>
            <a:endParaRPr lang="en-US"/>
          </a:p>
        </p:txBody>
      </p:sp>
    </p:spTree>
    <p:extLst>
      <p:ext uri="{BB962C8B-B14F-4D97-AF65-F5344CB8AC3E}">
        <p14:creationId xmlns:p14="http://schemas.microsoft.com/office/powerpoint/2010/main" val="8576403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According to the above mentioned 12 challenge, Ilia State University has started taking care of several directions, but we should mention that Social Work professing is quite new profession in Georgia-  it starts from 1994 years in practice filed. But in academy as you see there is 3 level learning programs in Georgia – in two universities –Ilia state university and Tbilisi state university.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8D1991E-D638-5D4B-B89A-5C5F36CF9AF1}" type="slidenum">
              <a:rPr lang="en-US" smtClean="0"/>
              <a:t>14</a:t>
            </a:fld>
            <a:endParaRPr lang="en-US"/>
          </a:p>
        </p:txBody>
      </p:sp>
    </p:spTree>
    <p:extLst>
      <p:ext uri="{BB962C8B-B14F-4D97-AF65-F5344CB8AC3E}">
        <p14:creationId xmlns:p14="http://schemas.microsoft.com/office/powerpoint/2010/main" val="3553300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We create Research center for Advancing Science in the Social Services and Interventions At the frame of this center We are doing research project “HIV prevention among street connected youth” - Which is granted from National Science Foundation. </a:t>
            </a:r>
          </a:p>
          <a:p>
            <a:r>
              <a:rPr lang="en-US" sz="1200" kern="1200" dirty="0" smtClean="0">
                <a:solidFill>
                  <a:schemeClr val="tx1"/>
                </a:solidFill>
                <a:effectLst/>
                <a:latin typeface="+mn-lt"/>
                <a:ea typeface="+mn-ea"/>
                <a:cs typeface="+mn-cs"/>
              </a:rPr>
              <a:t>This is a first time that Social Work Science project took a grant as a Science university project - but it should be mentioned that they gave us grant in a Sociology field not in SW field.</a:t>
            </a:r>
          </a:p>
          <a:p>
            <a:r>
              <a:rPr lang="en-US" sz="1200" kern="1200" dirty="0" smtClean="0">
                <a:solidFill>
                  <a:schemeClr val="tx1"/>
                </a:solidFill>
                <a:effectLst/>
                <a:latin typeface="+mn-lt"/>
                <a:ea typeface="+mn-ea"/>
                <a:cs typeface="+mn-cs"/>
              </a:rPr>
              <a:t>This is a 3 year project aimed to determine the characteristics of social networks and describe HIV risk behaviors among street connected youth as well as to examine the relationship between HIV risk taking and the social networks by conducting in depth interviews</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with street connected youth in Tbilisi, Georgia. And we are doing this project with consulting – Chicago university Emeritus professor </a:t>
            </a:r>
            <a:r>
              <a:rPr lang="en-US" sz="1200" kern="1200" dirty="0" err="1" smtClean="0">
                <a:solidFill>
                  <a:schemeClr val="tx1"/>
                </a:solidFill>
                <a:effectLst/>
                <a:latin typeface="+mn-lt"/>
                <a:ea typeface="+mn-ea"/>
                <a:cs typeface="+mn-cs"/>
              </a:rPr>
              <a:t>Alida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Bouris</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Also, in this year We develop the curriculum of Doctoral studies And We made Employers’ and labor market research</a:t>
            </a:r>
          </a:p>
          <a:p>
            <a:endParaRPr lang="en-US" dirty="0"/>
          </a:p>
        </p:txBody>
      </p:sp>
      <p:sp>
        <p:nvSpPr>
          <p:cNvPr id="4" name="Slide Number Placeholder 3"/>
          <p:cNvSpPr>
            <a:spLocks noGrp="1"/>
          </p:cNvSpPr>
          <p:nvPr>
            <p:ph type="sldNum" sz="quarter" idx="10"/>
          </p:nvPr>
        </p:nvSpPr>
        <p:spPr/>
        <p:txBody>
          <a:bodyPr/>
          <a:lstStyle/>
          <a:p>
            <a:fld id="{E8D1991E-D638-5D4B-B89A-5C5F36CF9AF1}" type="slidenum">
              <a:rPr lang="en-US" smtClean="0"/>
              <a:t>15</a:t>
            </a:fld>
            <a:endParaRPr lang="en-US"/>
          </a:p>
        </p:txBody>
      </p:sp>
    </p:spTree>
    <p:extLst>
      <p:ext uri="{BB962C8B-B14F-4D97-AF65-F5344CB8AC3E}">
        <p14:creationId xmlns:p14="http://schemas.microsoft.com/office/powerpoint/2010/main" val="12776431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main challenges, during our Employers’ and labor market research were, Limited numbers of qualified social work professors in academia - during this time there is only one person who graduated </a:t>
            </a:r>
            <a:r>
              <a:rPr lang="en-US" sz="1200" kern="1200" dirty="0" err="1" smtClean="0">
                <a:solidFill>
                  <a:schemeClr val="tx1"/>
                </a:solidFill>
                <a:effectLst/>
                <a:latin typeface="+mn-lt"/>
                <a:ea typeface="+mn-ea"/>
                <a:cs typeface="+mn-cs"/>
              </a:rPr>
              <a:t>Phd</a:t>
            </a:r>
            <a:r>
              <a:rPr lang="en-US" sz="1200" kern="1200" dirty="0" smtClean="0">
                <a:solidFill>
                  <a:schemeClr val="tx1"/>
                </a:solidFill>
                <a:effectLst/>
                <a:latin typeface="+mn-lt"/>
                <a:ea typeface="+mn-ea"/>
                <a:cs typeface="+mn-cs"/>
              </a:rPr>
              <a:t> program. -  I thin you know this person  - Salome </a:t>
            </a:r>
            <a:r>
              <a:rPr lang="en-US" sz="1200" kern="1200" dirty="0" err="1" smtClean="0">
                <a:solidFill>
                  <a:schemeClr val="tx1"/>
                </a:solidFill>
                <a:effectLst/>
                <a:latin typeface="+mn-lt"/>
                <a:ea typeface="+mn-ea"/>
                <a:cs typeface="+mn-cs"/>
              </a:rPr>
              <a:t>Namicheishvili</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Employers’ low awareness of the need for doctoral level social workers  - During the employment they do not take into account the degree of social worker </a:t>
            </a:r>
            <a:r>
              <a:rPr lang="ka-GE" sz="1200" kern="1200" dirty="0" smtClean="0">
                <a:solidFill>
                  <a:schemeClr val="tx1"/>
                </a:solidFill>
                <a:effectLst/>
                <a:latin typeface="+mn-lt"/>
                <a:ea typeface="+mn-ea"/>
                <a:cs typeface="+mn-cs"/>
              </a:rPr>
              <a:t> - </a:t>
            </a:r>
            <a:r>
              <a:rPr lang="en-US" sz="1200" kern="1200" dirty="0" smtClean="0">
                <a:solidFill>
                  <a:schemeClr val="tx1"/>
                </a:solidFill>
                <a:effectLst/>
                <a:latin typeface="+mn-lt"/>
                <a:ea typeface="+mn-ea"/>
                <a:cs typeface="+mn-cs"/>
              </a:rPr>
              <a:t>It’s a BA, MA or PHD </a:t>
            </a:r>
          </a:p>
          <a:p>
            <a:r>
              <a:rPr lang="en-US" sz="1200" kern="1200" dirty="0" smtClean="0">
                <a:solidFill>
                  <a:schemeClr val="tx1"/>
                </a:solidFill>
                <a:effectLst/>
                <a:latin typeface="+mn-lt"/>
                <a:ea typeface="+mn-ea"/>
                <a:cs typeface="+mn-cs"/>
              </a:rPr>
              <a:t>And lack of Service providers understand the need for effectiveness-based program assessment.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8D1991E-D638-5D4B-B89A-5C5F36CF9AF1}" type="slidenum">
              <a:rPr lang="en-US" smtClean="0"/>
              <a:t>16</a:t>
            </a:fld>
            <a:endParaRPr lang="en-US"/>
          </a:p>
        </p:txBody>
      </p:sp>
    </p:spTree>
    <p:extLst>
      <p:ext uri="{BB962C8B-B14F-4D97-AF65-F5344CB8AC3E}">
        <p14:creationId xmlns:p14="http://schemas.microsoft.com/office/powerpoint/2010/main" val="38857927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D1991E-D638-5D4B-B89A-5C5F36CF9AF1}" type="slidenum">
              <a:rPr lang="en-US" smtClean="0"/>
              <a:t>17</a:t>
            </a:fld>
            <a:endParaRPr lang="en-US"/>
          </a:p>
        </p:txBody>
      </p:sp>
    </p:spTree>
    <p:extLst>
      <p:ext uri="{BB962C8B-B14F-4D97-AF65-F5344CB8AC3E}">
        <p14:creationId xmlns:p14="http://schemas.microsoft.com/office/powerpoint/2010/main" val="2507297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During the PPT we will talk about  three main  topics: SW as a science, SW research and SW doctoral education. Also, in this presentation we will review of the major literature about the modern status of social work as a science within the American and European contexts and its implications for Georgia where social work is an emerging profession. </a:t>
            </a:r>
          </a:p>
          <a:p>
            <a:r>
              <a:rPr lang="en-US" sz="1200" kern="1200" dirty="0" smtClean="0">
                <a:solidFill>
                  <a:schemeClr val="tx1"/>
                </a:solidFill>
                <a:effectLst/>
                <a:latin typeface="+mn-lt"/>
                <a:ea typeface="+mn-ea"/>
                <a:cs typeface="+mn-cs"/>
              </a:rPr>
              <a:t>Which identifies the most appropriate types of social work research (e.g. translational research) that can be used for bridging the science and service communities to directly affect the provision of services across different social work sectors. And final suggests ways of increasing visibility of social work as science in post-Soviet countries through development of sound social work doctoral programs.</a:t>
            </a:r>
          </a:p>
          <a:p>
            <a:endParaRPr lang="en-US" dirty="0"/>
          </a:p>
        </p:txBody>
      </p:sp>
      <p:sp>
        <p:nvSpPr>
          <p:cNvPr id="4" name="Slide Number Placeholder 3"/>
          <p:cNvSpPr>
            <a:spLocks noGrp="1"/>
          </p:cNvSpPr>
          <p:nvPr>
            <p:ph type="sldNum" sz="quarter" idx="10"/>
          </p:nvPr>
        </p:nvSpPr>
        <p:spPr/>
        <p:txBody>
          <a:bodyPr/>
          <a:lstStyle/>
          <a:p>
            <a:fld id="{E8D1991E-D638-5D4B-B89A-5C5F36CF9AF1}" type="slidenum">
              <a:rPr lang="en-US" smtClean="0"/>
              <a:t>2</a:t>
            </a:fld>
            <a:endParaRPr lang="en-US"/>
          </a:p>
        </p:txBody>
      </p:sp>
    </p:spTree>
    <p:extLst>
      <p:ext uri="{BB962C8B-B14F-4D97-AF65-F5344CB8AC3E}">
        <p14:creationId xmlns:p14="http://schemas.microsoft.com/office/powerpoint/2010/main" val="1458973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There is the big question -about Is Social work a science or not? What do you think?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modern authors mentioned on slide -   </a:t>
            </a:r>
            <a:r>
              <a:rPr lang="en-US" sz="1200" kern="1200" dirty="0" err="1" smtClean="0">
                <a:solidFill>
                  <a:schemeClr val="tx1"/>
                </a:solidFill>
                <a:effectLst/>
                <a:latin typeface="+mn-lt"/>
                <a:ea typeface="+mn-ea"/>
                <a:cs typeface="+mn-cs"/>
              </a:rPr>
              <a:t>Brekke</a:t>
            </a:r>
            <a:r>
              <a:rPr lang="en-US" sz="1200" kern="1200" dirty="0" smtClean="0">
                <a:solidFill>
                  <a:schemeClr val="tx1"/>
                </a:solidFill>
                <a:effectLst/>
                <a:latin typeface="+mn-lt"/>
                <a:ea typeface="+mn-ea"/>
                <a:cs typeface="+mn-cs"/>
              </a:rPr>
              <a:t> 2012, 2013; </a:t>
            </a:r>
            <a:r>
              <a:rPr lang="en-US" sz="1200" kern="1200" dirty="0" err="1" smtClean="0">
                <a:solidFill>
                  <a:schemeClr val="tx1"/>
                </a:solidFill>
                <a:effectLst/>
                <a:latin typeface="+mn-lt"/>
                <a:ea typeface="+mn-ea"/>
                <a:cs typeface="+mn-cs"/>
              </a:rPr>
              <a:t>Sommerfeld</a:t>
            </a:r>
            <a:r>
              <a:rPr lang="en-US" sz="1200" kern="1200" dirty="0" smtClean="0">
                <a:solidFill>
                  <a:schemeClr val="tx1"/>
                </a:solidFill>
                <a:effectLst/>
                <a:latin typeface="+mn-lt"/>
                <a:ea typeface="+mn-ea"/>
                <a:cs typeface="+mn-cs"/>
              </a:rPr>
              <a:t>, 2014; Marsh, 2012; </a:t>
            </a:r>
            <a:r>
              <a:rPr lang="en-US" sz="1200" kern="1200" dirty="0" err="1" smtClean="0">
                <a:solidFill>
                  <a:schemeClr val="tx1"/>
                </a:solidFill>
                <a:effectLst/>
                <a:latin typeface="+mn-lt"/>
                <a:ea typeface="+mn-ea"/>
                <a:cs typeface="+mn-cs"/>
              </a:rPr>
              <a:t>Anastas</a:t>
            </a:r>
            <a:r>
              <a:rPr lang="en-US" sz="1200" kern="1200" dirty="0" smtClean="0">
                <a:solidFill>
                  <a:schemeClr val="tx1"/>
                </a:solidFill>
                <a:effectLst/>
                <a:latin typeface="+mn-lt"/>
                <a:ea typeface="+mn-ea"/>
                <a:cs typeface="+mn-cs"/>
              </a:rPr>
              <a:t>, 2014; Shaw, 2014; </a:t>
            </a:r>
            <a:r>
              <a:rPr lang="en-US" sz="1200" kern="1200" dirty="0" err="1" smtClean="0">
                <a:solidFill>
                  <a:schemeClr val="tx1"/>
                </a:solidFill>
                <a:effectLst/>
                <a:latin typeface="+mn-lt"/>
                <a:ea typeface="+mn-ea"/>
                <a:cs typeface="+mn-cs"/>
              </a:rPr>
              <a:t>Longhofer</a:t>
            </a:r>
            <a:r>
              <a:rPr lang="en-US" sz="1200" kern="1200" dirty="0" smtClean="0">
                <a:solidFill>
                  <a:schemeClr val="tx1"/>
                </a:solidFill>
                <a:effectLst/>
                <a:latin typeface="+mn-lt"/>
                <a:ea typeface="+mn-ea"/>
                <a:cs typeface="+mn-cs"/>
              </a:rPr>
              <a:t> and </a:t>
            </a:r>
            <a:r>
              <a:rPr lang="en-US" sz="1200" kern="1200" dirty="0" err="1" smtClean="0">
                <a:solidFill>
                  <a:schemeClr val="tx1"/>
                </a:solidFill>
                <a:effectLst/>
                <a:latin typeface="+mn-lt"/>
                <a:ea typeface="+mn-ea"/>
                <a:cs typeface="+mn-cs"/>
              </a:rPr>
              <a:t>Floersch</a:t>
            </a:r>
            <a:r>
              <a:rPr lang="en-US" sz="1200" kern="1200" dirty="0" smtClean="0">
                <a:solidFill>
                  <a:schemeClr val="tx1"/>
                </a:solidFill>
                <a:effectLst/>
                <a:latin typeface="+mn-lt"/>
                <a:ea typeface="+mn-ea"/>
                <a:cs typeface="+mn-cs"/>
              </a:rPr>
              <a:t>, 2012.   - define that - While Social Work education has historically been grounded in professional practice, reconsideration of Social Work as a science has recently been urged (Fong, 2012). American and European colleagues initiated discussion about increasing Social Work’s visibility as a scientific discipline and making a more demonstrative contribution to expanding the scientific knowledge base in social and human services.</a:t>
            </a:r>
          </a:p>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8D1991E-D638-5D4B-B89A-5C5F36CF9AF1}" type="slidenum">
              <a:rPr lang="en-US" smtClean="0"/>
              <a:t>3</a:t>
            </a:fld>
            <a:endParaRPr lang="en-US"/>
          </a:p>
        </p:txBody>
      </p:sp>
    </p:spTree>
    <p:extLst>
      <p:ext uri="{BB962C8B-B14F-4D97-AF65-F5344CB8AC3E}">
        <p14:creationId xmlns:p14="http://schemas.microsoft.com/office/powerpoint/2010/main" val="1086828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as we sad:</a:t>
            </a:r>
          </a:p>
          <a:p>
            <a:pPr lvl="0"/>
            <a:r>
              <a:rPr lang="en-US" sz="1200" kern="1200" dirty="0" smtClean="0">
                <a:solidFill>
                  <a:schemeClr val="tx1"/>
                </a:solidFill>
                <a:effectLst/>
                <a:latin typeface="+mn-lt"/>
                <a:ea typeface="+mn-ea"/>
                <a:cs typeface="+mn-cs"/>
              </a:rPr>
              <a:t>Social work education has historically been grounded in professional practice;  </a:t>
            </a:r>
          </a:p>
          <a:p>
            <a:pPr lvl="0"/>
            <a:r>
              <a:rPr lang="en-US" sz="1200" kern="1200" dirty="0" smtClean="0">
                <a:solidFill>
                  <a:schemeClr val="tx1"/>
                </a:solidFill>
                <a:effectLst/>
                <a:latin typeface="+mn-lt"/>
                <a:ea typeface="+mn-ea"/>
                <a:cs typeface="+mn-cs"/>
              </a:rPr>
              <a:t>Social work has no unique subject matter or methodology; </a:t>
            </a:r>
          </a:p>
          <a:p>
            <a:pPr lvl="0"/>
            <a:r>
              <a:rPr lang="en-US" sz="1200" kern="1200" dirty="0" smtClean="0">
                <a:solidFill>
                  <a:schemeClr val="tx1"/>
                </a:solidFill>
                <a:effectLst/>
                <a:latin typeface="+mn-lt"/>
                <a:ea typeface="+mn-ea"/>
                <a:cs typeface="+mn-cs"/>
              </a:rPr>
              <a:t>This profession is made up largely of master’s level practitioners who as a group do not have the research sophistication that is found among doctoral graduates from other fields;</a:t>
            </a:r>
          </a:p>
          <a:p>
            <a:r>
              <a:rPr lang="en-US" sz="1200" kern="1200" dirty="0" smtClean="0">
                <a:solidFill>
                  <a:schemeClr val="tx1"/>
                </a:solidFill>
                <a:effectLst/>
                <a:latin typeface="+mn-lt"/>
                <a:ea typeface="+mn-ea"/>
                <a:cs typeface="+mn-cs"/>
              </a:rPr>
              <a:t>Also, another indicator of Social Work lacking scientific shape is that social workers have not contributed towards the scientific advances and evidence based treatments as much as other professionals such as psychologists, psychiatrists, public health, and sociologists. For instance, to take into consideration the total number of social work journals and the impact factors of these journals indicate that social work’s contribution to the expanding social science knowledge base has been relatively restricted (</a:t>
            </a:r>
            <a:r>
              <a:rPr lang="en-US" sz="1200" kern="1200" dirty="0" err="1" smtClean="0">
                <a:solidFill>
                  <a:schemeClr val="tx1"/>
                </a:solidFill>
                <a:effectLst/>
                <a:latin typeface="+mn-lt"/>
                <a:ea typeface="+mn-ea"/>
                <a:cs typeface="+mn-cs"/>
              </a:rPr>
              <a:t>Brekke</a:t>
            </a:r>
            <a:r>
              <a:rPr lang="en-US" sz="1200" kern="1200" dirty="0" smtClean="0">
                <a:solidFill>
                  <a:schemeClr val="tx1"/>
                </a:solidFill>
                <a:effectLst/>
                <a:latin typeface="+mn-lt"/>
                <a:ea typeface="+mn-ea"/>
                <a:cs typeface="+mn-cs"/>
              </a:rPr>
              <a:t>, 2012 ) </a:t>
            </a:r>
          </a:p>
          <a:p>
            <a:r>
              <a:rPr lang="en-US" sz="1200" kern="1200" dirty="0" smtClean="0">
                <a:solidFill>
                  <a:schemeClr val="tx1"/>
                </a:solidFill>
                <a:effectLst/>
                <a:latin typeface="+mn-lt"/>
                <a:ea typeface="+mn-ea"/>
                <a:cs typeface="+mn-cs"/>
              </a:rPr>
              <a:t>(As </a:t>
            </a:r>
            <a:r>
              <a:rPr lang="en-US" sz="1200" kern="1200" dirty="0" err="1" smtClean="0">
                <a:solidFill>
                  <a:schemeClr val="tx1"/>
                </a:solidFill>
                <a:effectLst/>
                <a:latin typeface="+mn-lt"/>
                <a:ea typeface="+mn-ea"/>
                <a:cs typeface="+mn-cs"/>
              </a:rPr>
              <a:t>Brekke</a:t>
            </a:r>
            <a:r>
              <a:rPr lang="en-US" sz="1200" kern="1200" dirty="0" smtClean="0">
                <a:solidFill>
                  <a:schemeClr val="tx1"/>
                </a:solidFill>
                <a:effectLst/>
                <a:latin typeface="+mn-lt"/>
                <a:ea typeface="+mn-ea"/>
                <a:cs typeface="+mn-cs"/>
              </a:rPr>
              <a:t> 2012) observing, this interferes with Social Work defining itself as a social science. The Social Work professional mission statements, codes of ethics and accreditation documents lack references to itself as a ‘science’ (Fong, 2014; </a:t>
            </a:r>
            <a:r>
              <a:rPr lang="en-US" sz="1200" kern="1200" dirty="0" err="1" smtClean="0">
                <a:solidFill>
                  <a:schemeClr val="tx1"/>
                </a:solidFill>
                <a:effectLst/>
                <a:latin typeface="+mn-lt"/>
                <a:ea typeface="+mn-ea"/>
                <a:cs typeface="+mn-cs"/>
              </a:rPr>
              <a:t>Brekke</a:t>
            </a:r>
            <a:r>
              <a:rPr lang="en-US" sz="1200" kern="1200" dirty="0" smtClean="0">
                <a:solidFill>
                  <a:schemeClr val="tx1"/>
                </a:solidFill>
                <a:effectLst/>
                <a:latin typeface="+mn-lt"/>
                <a:ea typeface="+mn-ea"/>
                <a:cs typeface="+mn-cs"/>
              </a:rPr>
              <a:t>, 2012; Marsh, 2012). </a:t>
            </a:r>
          </a:p>
        </p:txBody>
      </p:sp>
      <p:sp>
        <p:nvSpPr>
          <p:cNvPr id="4" name="Slide Number Placeholder 3"/>
          <p:cNvSpPr>
            <a:spLocks noGrp="1"/>
          </p:cNvSpPr>
          <p:nvPr>
            <p:ph type="sldNum" sz="quarter" idx="10"/>
          </p:nvPr>
        </p:nvSpPr>
        <p:spPr/>
        <p:txBody>
          <a:bodyPr/>
          <a:lstStyle/>
          <a:p>
            <a:fld id="{E8D1991E-D638-5D4B-B89A-5C5F36CF9AF1}" type="slidenum">
              <a:rPr lang="en-US" smtClean="0"/>
              <a:t>4</a:t>
            </a:fld>
            <a:endParaRPr lang="en-US"/>
          </a:p>
        </p:txBody>
      </p:sp>
    </p:spTree>
    <p:extLst>
      <p:ext uri="{BB962C8B-B14F-4D97-AF65-F5344CB8AC3E}">
        <p14:creationId xmlns:p14="http://schemas.microsoft.com/office/powerpoint/2010/main" val="35940761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We can compare this two definitions by  APA/ </a:t>
            </a:r>
            <a:r>
              <a:rPr lang="ka-GE" sz="1200" kern="1200" dirty="0" err="1" smtClean="0">
                <a:solidFill>
                  <a:schemeClr val="tx1"/>
                </a:solidFill>
                <a:effectLst/>
                <a:latin typeface="+mn-lt"/>
                <a:ea typeface="+mn-ea"/>
                <a:cs typeface="+mn-cs"/>
              </a:rPr>
              <a:t>American</a:t>
            </a:r>
            <a:r>
              <a:rPr lang="ka-GE" sz="1200" kern="1200" dirty="0" smtClean="0">
                <a:solidFill>
                  <a:schemeClr val="tx1"/>
                </a:solidFill>
                <a:effectLst/>
                <a:latin typeface="+mn-lt"/>
                <a:ea typeface="+mn-ea"/>
                <a:cs typeface="+mn-cs"/>
              </a:rPr>
              <a:t> </a:t>
            </a:r>
            <a:r>
              <a:rPr lang="ka-GE" sz="1200" kern="1200" dirty="0" err="1" smtClean="0">
                <a:solidFill>
                  <a:schemeClr val="tx1"/>
                </a:solidFill>
                <a:effectLst/>
                <a:latin typeface="+mn-lt"/>
                <a:ea typeface="+mn-ea"/>
                <a:cs typeface="+mn-cs"/>
              </a:rPr>
              <a:t>Psychological</a:t>
            </a:r>
            <a:r>
              <a:rPr lang="ka-GE" sz="1200" kern="1200" dirty="0" smtClean="0">
                <a:solidFill>
                  <a:schemeClr val="tx1"/>
                </a:solidFill>
                <a:effectLst/>
                <a:latin typeface="+mn-lt"/>
                <a:ea typeface="+mn-ea"/>
                <a:cs typeface="+mn-cs"/>
              </a:rPr>
              <a:t> </a:t>
            </a:r>
            <a:r>
              <a:rPr lang="ka-GE" sz="1200" kern="1200" dirty="0" err="1" smtClean="0">
                <a:solidFill>
                  <a:schemeClr val="tx1"/>
                </a:solidFill>
                <a:effectLst/>
                <a:latin typeface="+mn-lt"/>
                <a:ea typeface="+mn-ea"/>
                <a:cs typeface="+mn-cs"/>
              </a:rPr>
              <a:t>Association</a:t>
            </a:r>
            <a:r>
              <a:rPr lang="en-US" sz="1200" kern="1200" dirty="0" smtClean="0">
                <a:solidFill>
                  <a:schemeClr val="tx1"/>
                </a:solidFill>
                <a:effectLst/>
                <a:latin typeface="+mn-lt"/>
                <a:ea typeface="+mn-ea"/>
                <a:cs typeface="+mn-cs"/>
              </a:rPr>
              <a:t> and NASW/ </a:t>
            </a:r>
            <a:r>
              <a:rPr lang="ka-GE" sz="1200" kern="1200" dirty="0" err="1" smtClean="0">
                <a:solidFill>
                  <a:schemeClr val="tx1"/>
                </a:solidFill>
                <a:effectLst/>
                <a:latin typeface="+mn-lt"/>
                <a:ea typeface="+mn-ea"/>
                <a:cs typeface="+mn-cs"/>
              </a:rPr>
              <a:t>National</a:t>
            </a:r>
            <a:r>
              <a:rPr lang="ka-GE" sz="1200" kern="1200" dirty="0" smtClean="0">
                <a:solidFill>
                  <a:schemeClr val="tx1"/>
                </a:solidFill>
                <a:effectLst/>
                <a:latin typeface="+mn-lt"/>
                <a:ea typeface="+mn-ea"/>
                <a:cs typeface="+mn-cs"/>
              </a:rPr>
              <a:t> </a:t>
            </a:r>
            <a:r>
              <a:rPr lang="ka-GE" sz="1200" kern="1200" dirty="0" err="1" smtClean="0">
                <a:solidFill>
                  <a:schemeClr val="tx1"/>
                </a:solidFill>
                <a:effectLst/>
                <a:latin typeface="+mn-lt"/>
                <a:ea typeface="+mn-ea"/>
                <a:cs typeface="+mn-cs"/>
              </a:rPr>
              <a:t>Association</a:t>
            </a:r>
            <a:r>
              <a:rPr lang="ka-GE" sz="1200" kern="1200" dirty="0" smtClean="0">
                <a:solidFill>
                  <a:schemeClr val="tx1"/>
                </a:solidFill>
                <a:effectLst/>
                <a:latin typeface="+mn-lt"/>
                <a:ea typeface="+mn-ea"/>
                <a:cs typeface="+mn-cs"/>
              </a:rPr>
              <a:t> </a:t>
            </a:r>
            <a:r>
              <a:rPr lang="ka-GE" sz="1200" kern="1200" dirty="0" err="1" smtClean="0">
                <a:solidFill>
                  <a:schemeClr val="tx1"/>
                </a:solidFill>
                <a:effectLst/>
                <a:latin typeface="+mn-lt"/>
                <a:ea typeface="+mn-ea"/>
                <a:cs typeface="+mn-cs"/>
              </a:rPr>
              <a:t>of</a:t>
            </a:r>
            <a:r>
              <a:rPr lang="ka-GE" sz="1200" kern="1200" dirty="0" smtClean="0">
                <a:solidFill>
                  <a:schemeClr val="tx1"/>
                </a:solidFill>
                <a:effectLst/>
                <a:latin typeface="+mn-lt"/>
                <a:ea typeface="+mn-ea"/>
                <a:cs typeface="+mn-cs"/>
              </a:rPr>
              <a:t> </a:t>
            </a:r>
            <a:r>
              <a:rPr lang="ka-GE" sz="1200" kern="1200" dirty="0" err="1" smtClean="0">
                <a:solidFill>
                  <a:schemeClr val="tx1"/>
                </a:solidFill>
                <a:effectLst/>
                <a:latin typeface="+mn-lt"/>
                <a:ea typeface="+mn-ea"/>
                <a:cs typeface="+mn-cs"/>
              </a:rPr>
              <a:t>Social</a:t>
            </a:r>
            <a:r>
              <a:rPr lang="ka-GE" sz="1200" kern="1200" dirty="0" smtClean="0">
                <a:solidFill>
                  <a:schemeClr val="tx1"/>
                </a:solidFill>
                <a:effectLst/>
                <a:latin typeface="+mn-lt"/>
                <a:ea typeface="+mn-ea"/>
                <a:cs typeface="+mn-cs"/>
              </a:rPr>
              <a:t> </a:t>
            </a:r>
            <a:r>
              <a:rPr lang="ka-GE" sz="1200" kern="1200" dirty="0" err="1" smtClean="0">
                <a:solidFill>
                  <a:schemeClr val="tx1"/>
                </a:solidFill>
                <a:effectLst/>
                <a:latin typeface="+mn-lt"/>
                <a:ea typeface="+mn-ea"/>
                <a:cs typeface="+mn-cs"/>
              </a:rPr>
              <a:t>Workers</a:t>
            </a:r>
            <a:r>
              <a:rPr lang="en-US" sz="1200" kern="1200" dirty="0" smtClean="0">
                <a:solidFill>
                  <a:schemeClr val="tx1"/>
                </a:solidFill>
                <a:effectLst/>
                <a:latin typeface="+mn-lt"/>
                <a:ea typeface="+mn-ea"/>
                <a:cs typeface="+mn-cs"/>
              </a:rPr>
              <a:t> -  where is underline that SW is not science - so that prevents for viewing this profession as a science </a:t>
            </a:r>
          </a:p>
          <a:p>
            <a:endParaRPr lang="en-US" dirty="0" smtClean="0"/>
          </a:p>
        </p:txBody>
      </p:sp>
      <p:sp>
        <p:nvSpPr>
          <p:cNvPr id="4" name="Slide Number Placeholder 3"/>
          <p:cNvSpPr>
            <a:spLocks noGrp="1"/>
          </p:cNvSpPr>
          <p:nvPr>
            <p:ph type="sldNum" sz="quarter" idx="10"/>
          </p:nvPr>
        </p:nvSpPr>
        <p:spPr/>
        <p:txBody>
          <a:bodyPr/>
          <a:lstStyle/>
          <a:p>
            <a:fld id="{E8D1991E-D638-5D4B-B89A-5C5F36CF9AF1}" type="slidenum">
              <a:rPr lang="en-US" smtClean="0"/>
              <a:t>5</a:t>
            </a:fld>
            <a:endParaRPr lang="en-US"/>
          </a:p>
        </p:txBody>
      </p:sp>
    </p:spTree>
    <p:extLst>
      <p:ext uri="{BB962C8B-B14F-4D97-AF65-F5344CB8AC3E}">
        <p14:creationId xmlns:p14="http://schemas.microsoft.com/office/powerpoint/2010/main" val="3537029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q"/>
            </a:pPr>
            <a:r>
              <a:rPr lang="en-US" dirty="0" smtClean="0"/>
              <a:t>Several national reports of the US indicated that there is a 20-year gap between knowledge generated from the best clinical research and the utilization of that knowledge in health and mental health sectors (</a:t>
            </a:r>
            <a:r>
              <a:rPr lang="en-US" dirty="0" err="1" smtClean="0"/>
              <a:t>Brekke</a:t>
            </a:r>
            <a:r>
              <a:rPr lang="en-US" dirty="0" smtClean="0"/>
              <a:t>, Ell and </a:t>
            </a:r>
            <a:r>
              <a:rPr lang="en-US" dirty="0" err="1" smtClean="0"/>
              <a:t>Palinkas</a:t>
            </a:r>
            <a:r>
              <a:rPr lang="en-US" dirty="0" smtClean="0"/>
              <a:t>, 2007).</a:t>
            </a:r>
            <a:endParaRPr lang="ka-GE" dirty="0" smtClean="0"/>
          </a:p>
        </p:txBody>
      </p:sp>
      <p:sp>
        <p:nvSpPr>
          <p:cNvPr id="4" name="Slide Number Placeholder 3"/>
          <p:cNvSpPr>
            <a:spLocks noGrp="1"/>
          </p:cNvSpPr>
          <p:nvPr>
            <p:ph type="sldNum" sz="quarter" idx="10"/>
          </p:nvPr>
        </p:nvSpPr>
        <p:spPr/>
        <p:txBody>
          <a:bodyPr/>
          <a:lstStyle/>
          <a:p>
            <a:fld id="{E8D1991E-D638-5D4B-B89A-5C5F36CF9AF1}" type="slidenum">
              <a:rPr lang="en-US" smtClean="0"/>
              <a:t>6</a:t>
            </a:fld>
            <a:endParaRPr lang="en-US"/>
          </a:p>
        </p:txBody>
      </p:sp>
    </p:spTree>
    <p:extLst>
      <p:ext uri="{BB962C8B-B14F-4D97-AF65-F5344CB8AC3E}">
        <p14:creationId xmlns:p14="http://schemas.microsoft.com/office/powerpoint/2010/main" val="25690919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So, what it Social work? is Science Or Art?</a:t>
            </a:r>
          </a:p>
          <a:p>
            <a:endParaRPr lang="en-US" dirty="0"/>
          </a:p>
        </p:txBody>
      </p:sp>
      <p:sp>
        <p:nvSpPr>
          <p:cNvPr id="4" name="Slide Number Placeholder 3"/>
          <p:cNvSpPr>
            <a:spLocks noGrp="1"/>
          </p:cNvSpPr>
          <p:nvPr>
            <p:ph type="sldNum" sz="quarter" idx="10"/>
          </p:nvPr>
        </p:nvSpPr>
        <p:spPr/>
        <p:txBody>
          <a:bodyPr/>
          <a:lstStyle/>
          <a:p>
            <a:fld id="{E8D1991E-D638-5D4B-B89A-5C5F36CF9AF1}" type="slidenum">
              <a:rPr lang="en-US" smtClean="0"/>
              <a:t>7</a:t>
            </a:fld>
            <a:endParaRPr lang="en-US"/>
          </a:p>
        </p:txBody>
      </p:sp>
    </p:spTree>
    <p:extLst>
      <p:ext uri="{BB962C8B-B14F-4D97-AF65-F5344CB8AC3E}">
        <p14:creationId xmlns:p14="http://schemas.microsoft.com/office/powerpoint/2010/main" val="1274251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if we will talk about Evidence</a:t>
            </a:r>
            <a:r>
              <a:rPr lang="en-US" sz="1200" kern="1200" dirty="0" smtClean="0">
                <a:solidFill>
                  <a:schemeClr val="tx1"/>
                </a:solidFill>
                <a:effectLst/>
                <a:latin typeface="+mn-lt"/>
                <a:ea typeface="+mn-ea"/>
                <a:cs typeface="+mn-cs"/>
              </a:rPr>
              <a:t>-</a:t>
            </a:r>
            <a:r>
              <a:rPr lang="en-US" sz="1200" b="1" kern="1200" dirty="0" smtClean="0">
                <a:solidFill>
                  <a:schemeClr val="tx1"/>
                </a:solidFill>
                <a:effectLst/>
                <a:latin typeface="+mn-lt"/>
                <a:ea typeface="+mn-ea"/>
                <a:cs typeface="+mn-cs"/>
              </a:rPr>
              <a:t>Based Practice</a:t>
            </a:r>
            <a:r>
              <a:rPr lang="en-US" sz="1200" kern="1200" dirty="0" smtClean="0">
                <a:solidFill>
                  <a:schemeClr val="tx1"/>
                </a:solidFill>
                <a:effectLst/>
                <a:latin typeface="+mn-lt"/>
                <a:ea typeface="+mn-ea"/>
                <a:cs typeface="+mn-cs"/>
              </a:rPr>
              <a:t> (EBP) which goal is the integration of: (a) clinical expertise/expert opinion, (b) external scientific </a:t>
            </a:r>
            <a:r>
              <a:rPr lang="en-US" sz="1200" b="1" kern="1200" dirty="0" smtClean="0">
                <a:solidFill>
                  <a:schemeClr val="tx1"/>
                </a:solidFill>
                <a:effectLst/>
                <a:latin typeface="+mn-lt"/>
                <a:ea typeface="+mn-ea"/>
                <a:cs typeface="+mn-cs"/>
              </a:rPr>
              <a:t>evidence</a:t>
            </a:r>
            <a:r>
              <a:rPr lang="en-US" sz="1200" kern="1200" dirty="0" smtClean="0">
                <a:solidFill>
                  <a:schemeClr val="tx1"/>
                </a:solidFill>
                <a:effectLst/>
                <a:latin typeface="+mn-lt"/>
                <a:ea typeface="+mn-ea"/>
                <a:cs typeface="+mn-cs"/>
              </a:rPr>
              <a:t>, and (c) client/patient/caregiver perspectives to provide high-quality services reflecting the interests, values, needs, and choices of the individuals we serve.</a:t>
            </a:r>
          </a:p>
          <a:p>
            <a:r>
              <a:rPr lang="fi-FI" sz="1200" kern="1200" dirty="0" smtClean="0">
                <a:solidFill>
                  <a:schemeClr val="tx1"/>
                </a:solidFill>
                <a:effectLst/>
                <a:latin typeface="+mn-lt"/>
                <a:ea typeface="+mn-ea"/>
                <a:cs typeface="+mn-cs"/>
              </a:rPr>
              <a:t>one of the popular evidance based practice  is method of  top –down or botom up - </a:t>
            </a:r>
            <a:r>
              <a:rPr lang="en-US" sz="1200" kern="1200" dirty="0" smtClean="0">
                <a:solidFill>
                  <a:schemeClr val="tx1"/>
                </a:solidFill>
                <a:effectLst/>
                <a:latin typeface="+mn-lt"/>
                <a:ea typeface="+mn-ea"/>
                <a:cs typeface="+mn-cs"/>
              </a:rPr>
              <a:t>Where science is developing on the basis of theory</a:t>
            </a:r>
            <a:r>
              <a:rPr lang="ka-GE"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ka-GE" dirty="0" smtClean="0"/>
          </a:p>
        </p:txBody>
      </p:sp>
      <p:sp>
        <p:nvSpPr>
          <p:cNvPr id="4" name="Slide Number Placeholder 3"/>
          <p:cNvSpPr>
            <a:spLocks noGrp="1"/>
          </p:cNvSpPr>
          <p:nvPr>
            <p:ph type="sldNum" sz="quarter" idx="10"/>
          </p:nvPr>
        </p:nvSpPr>
        <p:spPr/>
        <p:txBody>
          <a:bodyPr/>
          <a:lstStyle/>
          <a:p>
            <a:fld id="{E8D1991E-D638-5D4B-B89A-5C5F36CF9AF1}" type="slidenum">
              <a:rPr lang="en-US" smtClean="0"/>
              <a:t>8</a:t>
            </a:fld>
            <a:endParaRPr lang="en-US"/>
          </a:p>
        </p:txBody>
      </p:sp>
    </p:spTree>
    <p:extLst>
      <p:ext uri="{BB962C8B-B14F-4D97-AF65-F5344CB8AC3E}">
        <p14:creationId xmlns:p14="http://schemas.microsoft.com/office/powerpoint/2010/main" val="30438036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 the main and major conflict comes from those practitioners who believe social work is the profession of individual approaches.</a:t>
            </a:r>
            <a:endParaRPr lang="ka-GE" dirty="0" smtClean="0"/>
          </a:p>
          <a:p>
            <a:endParaRPr lang="ka-GE" dirty="0" smtClean="0"/>
          </a:p>
          <a:p>
            <a:r>
              <a:rPr lang="en-US" dirty="0" smtClean="0"/>
              <a:t>Who believe that this profession is based only on individual principles and approaches and that recognition as a science is a hindering factor for the development of this profession.</a:t>
            </a:r>
            <a:endParaRPr lang="ka-GE" dirty="0" smtClean="0"/>
          </a:p>
          <a:p>
            <a:endParaRPr lang="ka-GE" dirty="0" smtClean="0"/>
          </a:p>
          <a:p>
            <a:endParaRPr lang="ka-GE" dirty="0" smtClean="0"/>
          </a:p>
        </p:txBody>
      </p:sp>
      <p:sp>
        <p:nvSpPr>
          <p:cNvPr id="4" name="Slide Number Placeholder 3"/>
          <p:cNvSpPr>
            <a:spLocks noGrp="1"/>
          </p:cNvSpPr>
          <p:nvPr>
            <p:ph type="sldNum" sz="quarter" idx="10"/>
          </p:nvPr>
        </p:nvSpPr>
        <p:spPr/>
        <p:txBody>
          <a:bodyPr/>
          <a:lstStyle/>
          <a:p>
            <a:fld id="{E8D1991E-D638-5D4B-B89A-5C5F36CF9AF1}" type="slidenum">
              <a:rPr lang="en-US" smtClean="0"/>
              <a:t>9</a:t>
            </a:fld>
            <a:endParaRPr lang="en-US"/>
          </a:p>
        </p:txBody>
      </p:sp>
    </p:spTree>
    <p:extLst>
      <p:ext uri="{BB962C8B-B14F-4D97-AF65-F5344CB8AC3E}">
        <p14:creationId xmlns:p14="http://schemas.microsoft.com/office/powerpoint/2010/main" val="1824738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ln w="15875">
                  <a:solidFill>
                    <a:schemeClr val="bg1"/>
                  </a:solidFill>
                </a:ln>
                <a:solidFill>
                  <a:schemeClr val="accent1"/>
                </a:solidFill>
                <a:effectLst>
                  <a:outerShdw dist="38100" dir="2700000" algn="tl" rotWithShape="0">
                    <a:schemeClr val="accent1"/>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chemeClr val="accent1"/>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DB32461A-250E-4A29-9E9B-599CA3838FA1}" type="datetime1">
              <a:rPr lang="en-US" smtClean="0"/>
              <a:pPr/>
              <a:t>4/26/2018</a:t>
            </a:fld>
            <a:endParaRPr lang="en-US" dirty="0"/>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CF40B41D-FD10-4A38-B39B-626510BD49B7}" type="slidenum">
              <a:rPr lang="en-US" smtClean="0"/>
              <a:pPr/>
              <a:t>‹#›</a:t>
            </a:fld>
            <a:endParaRPr lang="en-US" dirty="0"/>
          </a:p>
        </p:txBody>
      </p:sp>
      <p:cxnSp>
        <p:nvCxnSpPr>
          <p:cNvPr id="8" name="Straight Connector 7"/>
          <p:cNvCxnSpPr/>
          <p:nvPr/>
        </p:nvCxnSpPr>
        <p:spPr>
          <a:xfrm>
            <a:off x="1483995" y="3733800"/>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2579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C81099-48EC-46A3-9530-F58EB96AF77C}" type="datetime1">
              <a:rPr lang="en-US" smtClean="0"/>
              <a:pPr/>
              <a:t>4/26/2018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40B41D-FD10-4A38-B39B-626510BD49B7}" type="slidenum">
              <a:rPr lang="en-US" smtClean="0"/>
              <a:pPr/>
              <a:t>‹#›</a:t>
            </a:fld>
            <a:endParaRPr lang="en-US" dirty="0"/>
          </a:p>
        </p:txBody>
      </p:sp>
    </p:spTree>
    <p:extLst>
      <p:ext uri="{BB962C8B-B14F-4D97-AF65-F5344CB8AC3E}">
        <p14:creationId xmlns:p14="http://schemas.microsoft.com/office/powerpoint/2010/main" val="2179180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697E24-FFB9-4C73-8C6D-E02A7AD33DB8}" type="datetime1">
              <a:rPr lang="en-US" smtClean="0"/>
              <a:pPr/>
              <a:t>4/26/2018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40B41D-FD10-4A38-B39B-626510BD49B7}" type="slidenum">
              <a:rPr lang="en-US" smtClean="0"/>
              <a:pPr/>
              <a:t>‹#›</a:t>
            </a:fld>
            <a:endParaRPr lang="en-US" dirty="0"/>
          </a:p>
        </p:txBody>
      </p:sp>
    </p:spTree>
    <p:extLst>
      <p:ext uri="{BB962C8B-B14F-4D97-AF65-F5344CB8AC3E}">
        <p14:creationId xmlns:p14="http://schemas.microsoft.com/office/powerpoint/2010/main" val="2454652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F1AD66C-382E-48AD-8F4C-E87C4D4A8B28}" type="datetime1">
              <a:rPr lang="en-US" smtClean="0"/>
              <a:pPr/>
              <a:t>4/26/2018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40B41D-FD10-4A38-B39B-626510BD49B7}" type="slidenum">
              <a:rPr lang="en-US" smtClean="0"/>
              <a:pPr/>
              <a:t>‹#›</a:t>
            </a:fld>
            <a:endParaRPr lang="en-US" dirty="0"/>
          </a:p>
        </p:txBody>
      </p:sp>
    </p:spTree>
    <p:extLst>
      <p:ext uri="{BB962C8B-B14F-4D97-AF65-F5344CB8AC3E}">
        <p14:creationId xmlns:p14="http://schemas.microsoft.com/office/powerpoint/2010/main" val="3625712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lang="en-US" sz="6000" b="1" kern="1200" cap="all" baseline="0" dirty="0">
                <a:ln w="15875">
                  <a:solidFill>
                    <a:schemeClr val="bg1"/>
                  </a:solidFill>
                </a:ln>
                <a:solidFill>
                  <a:schemeClr val="accent1"/>
                </a:solidFill>
                <a:effectLst>
                  <a:outerShdw dist="38100" dir="2700000" algn="tl" rotWithShape="0">
                    <a:schemeClr val="accent1"/>
                  </a:outerShdw>
                </a:effectLst>
                <a:latin typeface="+mj-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6F4ADA4-35DF-4BD1-8C53-4246F035229A}" type="datetime1">
              <a:rPr lang="en-US" smtClean="0"/>
              <a:pPr/>
              <a:t>4/26/2018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40B41D-FD10-4A38-B39B-626510BD49B7}" type="slidenum">
              <a:rPr lang="en-US" smtClean="0"/>
              <a:pPr/>
              <a:t>‹#›</a:t>
            </a:fld>
            <a:endParaRPr lang="en-US" dirty="0"/>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1972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59F63ED-02B1-490A-8EAD-E0CB136D5388}" type="datetime1">
              <a:rPr lang="en-US" smtClean="0"/>
              <a:pPr/>
              <a:t>4/26/2018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40B41D-FD10-4A38-B39B-626510BD49B7}" type="slidenum">
              <a:rPr lang="en-US" smtClean="0"/>
              <a:pPr/>
              <a:t>‹#›</a:t>
            </a:fld>
            <a:endParaRPr lang="en-US" dirty="0"/>
          </a:p>
        </p:txBody>
      </p:sp>
    </p:spTree>
    <p:extLst>
      <p:ext uri="{BB962C8B-B14F-4D97-AF65-F5344CB8AC3E}">
        <p14:creationId xmlns:p14="http://schemas.microsoft.com/office/powerpoint/2010/main" val="1524065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F771BB6-685D-4518-8FAD-1882B9671546}" type="datetime1">
              <a:rPr lang="en-US" smtClean="0"/>
              <a:pPr/>
              <a:t>4/26/2018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40B41D-FD10-4A38-B39B-626510BD49B7}" type="slidenum">
              <a:rPr lang="en-US" smtClean="0"/>
              <a:pPr/>
              <a:t>‹#›</a:t>
            </a:fld>
            <a:endParaRPr lang="en-US" dirty="0"/>
          </a:p>
        </p:txBody>
      </p:sp>
    </p:spTree>
    <p:extLst>
      <p:ext uri="{BB962C8B-B14F-4D97-AF65-F5344CB8AC3E}">
        <p14:creationId xmlns:p14="http://schemas.microsoft.com/office/powerpoint/2010/main" val="2346564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5FFBFE-5C08-4E0E-AF38-FB925F0B4D71}" type="datetime1">
              <a:rPr lang="en-US" smtClean="0"/>
              <a:pPr/>
              <a:t>4/26/2018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40B41D-FD10-4A38-B39B-626510BD49B7}" type="slidenum">
              <a:rPr lang="en-US" smtClean="0"/>
              <a:pPr/>
              <a:t>‹#›</a:t>
            </a:fld>
            <a:endParaRPr lang="en-US" dirty="0"/>
          </a:p>
        </p:txBody>
      </p:sp>
    </p:spTree>
    <p:extLst>
      <p:ext uri="{BB962C8B-B14F-4D97-AF65-F5344CB8AC3E}">
        <p14:creationId xmlns:p14="http://schemas.microsoft.com/office/powerpoint/2010/main" val="2071159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23242C-D747-4ADD-80D8-99421268E3A8}" type="datetime1">
              <a:rPr lang="en-US" smtClean="0"/>
              <a:pPr/>
              <a:t>4/26/2018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40B41D-FD10-4A38-B39B-626510BD49B7}" type="slidenum">
              <a:rPr lang="en-US" smtClean="0"/>
              <a:pPr/>
              <a:t>‹#›</a:t>
            </a:fld>
            <a:endParaRPr lang="en-US" dirty="0"/>
          </a:p>
        </p:txBody>
      </p:sp>
    </p:spTree>
    <p:extLst>
      <p:ext uri="{BB962C8B-B14F-4D97-AF65-F5344CB8AC3E}">
        <p14:creationId xmlns:p14="http://schemas.microsoft.com/office/powerpoint/2010/main" val="1491260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fld id="{06E82007-CDD1-4BCF-B9F4-9D458EFEEFE1}" type="datetime1">
              <a:rPr lang="en-US" smtClean="0"/>
              <a:pPr/>
              <a:t>4/26/2018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40B41D-FD10-4A38-B39B-626510BD49B7}" type="slidenum">
              <a:rPr lang="en-US" smtClean="0"/>
              <a:pPr/>
              <a:t>‹#›</a:t>
            </a:fld>
            <a:endParaRPr lang="en-US" dirty="0"/>
          </a:p>
        </p:txBody>
      </p:sp>
    </p:spTree>
    <p:extLst>
      <p:ext uri="{BB962C8B-B14F-4D97-AF65-F5344CB8AC3E}">
        <p14:creationId xmlns:p14="http://schemas.microsoft.com/office/powerpoint/2010/main" val="3360077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fld id="{34A4F265-CA88-4C30-A9AD-02E6A5184734}" type="datetime1">
              <a:rPr lang="en-US" smtClean="0"/>
              <a:pPr/>
              <a:t>4/26/2018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40B41D-FD10-4A38-B39B-626510BD49B7}" type="slidenum">
              <a:rPr lang="en-US" smtClean="0"/>
              <a:pPr/>
              <a:t>‹#›</a:t>
            </a:fld>
            <a:endParaRPr lang="en-US" dirty="0"/>
          </a:p>
        </p:txBody>
      </p:sp>
    </p:spTree>
    <p:extLst>
      <p:ext uri="{BB962C8B-B14F-4D97-AF65-F5344CB8AC3E}">
        <p14:creationId xmlns:p14="http://schemas.microsoft.com/office/powerpoint/2010/main" val="1181065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3823242C-D747-4ADD-80D8-99421268E3A8}" type="datetime1">
              <a:rPr lang="en-US" smtClean="0"/>
              <a:pPr/>
              <a:t>4/26/2018</a:t>
            </a:fld>
            <a:endParaRPr lang="en-US" dirty="0"/>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n-US" dirty="0"/>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CF40B41D-FD10-4A38-B39B-626510BD49B7}" type="slidenum">
              <a:rPr lang="en-US" smtClean="0"/>
              <a:pPr/>
              <a:t>‹#›</a:t>
            </a:fld>
            <a:endParaRPr lang="en-US" dirty="0"/>
          </a:p>
        </p:txBody>
      </p:sp>
    </p:spTree>
    <p:extLst>
      <p:ext uri="{BB962C8B-B14F-4D97-AF65-F5344CB8AC3E}">
        <p14:creationId xmlns:p14="http://schemas.microsoft.com/office/powerpoint/2010/main" val="3370606266"/>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sldNum="0" hdr="0" ftr="0" dt="0"/>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orena_sadzaglishvili@iliauni.edu.g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mailto:Ketevan.lekishvili.1@iliauni.edu.ge" TargetMode="External"/><Relationship Id="rId4" Type="http://schemas.openxmlformats.org/officeDocument/2006/relationships/hyperlink" Target="mailto:Teona.gotsiridze.1@iliauni.edu.ge" TargetMode="External"/></Relationships>
</file>

<file path=ppt/slides/_rels/slide10.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3.xml.rels><?xml version="1.0" encoding="UTF-8" standalone="yes"?>
<Relationships xmlns="http://schemas.openxmlformats.org/package/2006/relationships"><Relationship Id="rId8" Type="http://schemas.openxmlformats.org/officeDocument/2006/relationships/hyperlink" Target="http://aaswsw.org/grand-challenges-initiative/grand-challenges/end-homelessness/" TargetMode="External"/><Relationship Id="rId13" Type="http://schemas.openxmlformats.org/officeDocument/2006/relationships/hyperlink" Target="http://aaswsw.org/grand-challenges-initiative/grand-challenges/build-financial-capability-for-all/" TargetMode="External"/><Relationship Id="rId3" Type="http://schemas.openxmlformats.org/officeDocument/2006/relationships/hyperlink" Target="http://aaswsw.org/grand-challenges-initiative/grand-challenges/ensure-healthy-development-for-all-youth/" TargetMode="External"/><Relationship Id="rId7" Type="http://schemas.openxmlformats.org/officeDocument/2006/relationships/hyperlink" Target="http://aaswsw.org/grand-challenges-initiative/grand-challenges/eradicate-social-isolation/" TargetMode="External"/><Relationship Id="rId12" Type="http://schemas.openxmlformats.org/officeDocument/2006/relationships/hyperlink" Target="http://aaswsw.org/grand-challenges-initiative/grand-challenges/reduce-extreme-economic-inequality/"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aaswsw.org/grand-challenges-initiative/grand-challenges/advance-long-and-productive-lives/" TargetMode="External"/><Relationship Id="rId11" Type="http://schemas.openxmlformats.org/officeDocument/2006/relationships/hyperlink" Target="http://aaswsw.org/grand-challenges-initiative/grand-challenges/promote-smart-decarceration/" TargetMode="External"/><Relationship Id="rId5" Type="http://schemas.openxmlformats.org/officeDocument/2006/relationships/hyperlink" Target="http://aaswsw.org/grand-challenges-initiative/12-challenges/stop-family-violence/" TargetMode="External"/><Relationship Id="rId15" Type="http://schemas.openxmlformats.org/officeDocument/2006/relationships/hyperlink" Target="http://aaswsw.org/grand-challenges-initiative/" TargetMode="External"/><Relationship Id="rId10" Type="http://schemas.openxmlformats.org/officeDocument/2006/relationships/hyperlink" Target="http://aaswsw.org/grand-challenges-initiative/grand-challenges/harness-technology-for-social-good/" TargetMode="External"/><Relationship Id="rId4" Type="http://schemas.openxmlformats.org/officeDocument/2006/relationships/hyperlink" Target="http://aaswsw.org/grand-challenges-initiative/grand-challenges/close-the-health-gap/" TargetMode="External"/><Relationship Id="rId9" Type="http://schemas.openxmlformats.org/officeDocument/2006/relationships/hyperlink" Target="http://aaswsw.org/grand-challenges-initiative/grand-challenges/create-social-responses-to-a-changing-environment/" TargetMode="External"/><Relationship Id="rId14" Type="http://schemas.openxmlformats.org/officeDocument/2006/relationships/hyperlink" Target="http://aaswsw.org/grand-challenges-initiative/grand-challenges/achieve-equal-opportunity-and-justice/"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5.gif"/></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50" y="1866988"/>
            <a:ext cx="8529066" cy="1315124"/>
          </a:xfrm>
        </p:spPr>
        <p:txBody>
          <a:bodyPr>
            <a:noAutofit/>
          </a:bodyPr>
          <a:lstStyle/>
          <a:p>
            <a:r>
              <a:rPr lang="en-US" sz="3600" dirty="0" smtClean="0">
                <a:solidFill>
                  <a:srgbClr val="C00000"/>
                </a:solidFill>
                <a:effectLst/>
              </a:rPr>
              <a:t>Doctoral Education in Social Work: Lessons Learned from the Case of Georgia</a:t>
            </a:r>
            <a:endParaRPr lang="en-US" sz="3600" dirty="0">
              <a:solidFill>
                <a:srgbClr val="C00000"/>
              </a:solidFill>
              <a:effectLst/>
            </a:endParaRPr>
          </a:p>
        </p:txBody>
      </p:sp>
      <p:sp>
        <p:nvSpPr>
          <p:cNvPr id="3" name="Subtitle 2"/>
          <p:cNvSpPr>
            <a:spLocks noGrp="1"/>
          </p:cNvSpPr>
          <p:nvPr>
            <p:ph type="subTitle" idx="1"/>
          </p:nvPr>
        </p:nvSpPr>
        <p:spPr>
          <a:xfrm>
            <a:off x="285750" y="3760470"/>
            <a:ext cx="8193269" cy="3097530"/>
          </a:xfrm>
        </p:spPr>
        <p:txBody>
          <a:bodyPr>
            <a:normAutofit fontScale="25000" lnSpcReduction="20000"/>
          </a:bodyPr>
          <a:lstStyle/>
          <a:p>
            <a:endParaRPr lang="en-US" b="1" dirty="0" smtClean="0"/>
          </a:p>
          <a:p>
            <a:r>
              <a:rPr lang="en-US" sz="7600" b="1" dirty="0" smtClean="0"/>
              <a:t>Shorena Sadzaglishvili, PhD, MSW</a:t>
            </a:r>
          </a:p>
          <a:p>
            <a:r>
              <a:rPr lang="en-US" sz="7600" b="1" dirty="0" err="1" smtClean="0"/>
              <a:t>Teona</a:t>
            </a:r>
            <a:r>
              <a:rPr lang="en-US" sz="7600" b="1" dirty="0" smtClean="0"/>
              <a:t> </a:t>
            </a:r>
            <a:r>
              <a:rPr lang="en-US" sz="7600" b="1" dirty="0" err="1" smtClean="0"/>
              <a:t>Gotsiridze</a:t>
            </a:r>
            <a:r>
              <a:rPr lang="en-US" sz="7600" b="1" dirty="0" smtClean="0"/>
              <a:t>, MSW, PhD(c)</a:t>
            </a:r>
          </a:p>
          <a:p>
            <a:r>
              <a:rPr lang="en-US" sz="7600" b="1" dirty="0" err="1" smtClean="0"/>
              <a:t>Ketevan</a:t>
            </a:r>
            <a:r>
              <a:rPr lang="en-US" sz="7600" b="1" dirty="0" smtClean="0"/>
              <a:t> </a:t>
            </a:r>
            <a:r>
              <a:rPr lang="en-US" sz="7600" b="1" dirty="0" err="1" smtClean="0"/>
              <a:t>Lekishvili</a:t>
            </a:r>
            <a:r>
              <a:rPr lang="en-US" sz="7600" b="1" dirty="0" smtClean="0"/>
              <a:t> </a:t>
            </a:r>
          </a:p>
          <a:p>
            <a:r>
              <a:rPr lang="en-US" sz="7600" b="1" dirty="0" smtClean="0">
                <a:solidFill>
                  <a:schemeClr val="tx1"/>
                </a:solidFill>
              </a:rPr>
              <a:t>Research </a:t>
            </a:r>
            <a:r>
              <a:rPr lang="en-US" sz="7600" b="1" dirty="0">
                <a:solidFill>
                  <a:schemeClr val="tx1"/>
                </a:solidFill>
              </a:rPr>
              <a:t>Center for Advancing Science in the Social Services and Interventions. </a:t>
            </a:r>
            <a:r>
              <a:rPr lang="en-US" sz="7600" b="1" dirty="0" smtClean="0">
                <a:solidFill>
                  <a:schemeClr val="tx1"/>
                </a:solidFill>
              </a:rPr>
              <a:t>Director</a:t>
            </a:r>
            <a:endParaRPr lang="en-US" sz="7600" b="1" dirty="0">
              <a:solidFill>
                <a:schemeClr val="tx1"/>
              </a:solidFill>
            </a:endParaRPr>
          </a:p>
          <a:p>
            <a:r>
              <a:rPr lang="en-US" sz="7600" dirty="0" smtClean="0">
                <a:hlinkClick r:id="rId3"/>
              </a:rPr>
              <a:t>shorena_sadzaglishvili@iliauni.edu.ge</a:t>
            </a:r>
            <a:endParaRPr lang="en-US" sz="7600" dirty="0" smtClean="0"/>
          </a:p>
          <a:p>
            <a:r>
              <a:rPr lang="en-US" sz="7600" dirty="0" smtClean="0">
                <a:hlinkClick r:id="rId4"/>
              </a:rPr>
              <a:t>Teona.gotsiridze.1@iliauni.edu.ge</a:t>
            </a:r>
            <a:endParaRPr lang="en-US" sz="7600" dirty="0" smtClean="0"/>
          </a:p>
          <a:p>
            <a:r>
              <a:rPr lang="en-US" sz="7600" dirty="0" smtClean="0">
                <a:hlinkClick r:id="rId5"/>
              </a:rPr>
              <a:t>Ketevan.lekishvili.1@iliauni.edu.ge</a:t>
            </a:r>
            <a:endParaRPr lang="en-US" sz="7600" dirty="0" smtClean="0"/>
          </a:p>
          <a:p>
            <a:endParaRPr lang="en-US" sz="8000" dirty="0"/>
          </a:p>
          <a:p>
            <a:r>
              <a:rPr lang="en-US" sz="8000" dirty="0"/>
              <a:t> </a:t>
            </a:r>
          </a:p>
          <a:p>
            <a:endParaRPr lang="en-US" b="1" dirty="0" smtClean="0"/>
          </a:p>
          <a:p>
            <a:endParaRPr lang="en-US" b="1" dirty="0"/>
          </a:p>
        </p:txBody>
      </p:sp>
      <p:pic>
        <p:nvPicPr>
          <p:cNvPr id="4" name="Picture 3"/>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3745774" y="193698"/>
            <a:ext cx="1464264" cy="1464264"/>
          </a:xfrm>
          <a:prstGeom prst="rect">
            <a:avLst/>
          </a:prstGeom>
        </p:spPr>
      </p:pic>
      <p:sp>
        <p:nvSpPr>
          <p:cNvPr id="5" name="TextBox 4"/>
          <p:cNvSpPr txBox="1"/>
          <p:nvPr/>
        </p:nvSpPr>
        <p:spPr>
          <a:xfrm>
            <a:off x="2194560" y="3182112"/>
            <a:ext cx="4517136" cy="369332"/>
          </a:xfrm>
          <a:prstGeom prst="rect">
            <a:avLst/>
          </a:prstGeom>
          <a:noFill/>
        </p:spPr>
        <p:txBody>
          <a:bodyPr wrap="square" rtlCol="0">
            <a:spAutoFit/>
          </a:bodyPr>
          <a:lstStyle/>
          <a:p>
            <a:pPr algn="ctr"/>
            <a:r>
              <a:rPr lang="en-US" b="1"/>
              <a:t>Ilia State University </a:t>
            </a:r>
            <a:endParaRPr lang="en-US" b="1" dirty="0"/>
          </a:p>
        </p:txBody>
      </p:sp>
    </p:spTree>
    <p:extLst>
      <p:ext uri="{BB962C8B-B14F-4D97-AF65-F5344CB8AC3E}">
        <p14:creationId xmlns:p14="http://schemas.microsoft.com/office/powerpoint/2010/main" val="1384012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294586"/>
            <a:ext cx="7338060" cy="1762814"/>
          </a:xfrm>
        </p:spPr>
        <p:txBody>
          <a:bodyPr>
            <a:normAutofit/>
          </a:bodyPr>
          <a:lstStyle/>
          <a:p>
            <a:r>
              <a:rPr lang="en-US" dirty="0" smtClean="0"/>
              <a:t>Social work is An </a:t>
            </a:r>
            <a:r>
              <a:rPr lang="en-US" dirty="0"/>
              <a:t> </a:t>
            </a:r>
            <a:r>
              <a:rPr lang="en-US" dirty="0" smtClean="0"/>
              <a:t>Applied Science: </a:t>
            </a:r>
            <a:endParaRPr lang="en-US" dirty="0"/>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034066" y="294587"/>
            <a:ext cx="824184" cy="824184"/>
          </a:xfrm>
          <a:prstGeom prst="rect">
            <a:avLst/>
          </a:prstGeom>
        </p:spPr>
      </p:pic>
      <p:graphicFrame>
        <p:nvGraphicFramePr>
          <p:cNvPr id="5" name="Diagram 4"/>
          <p:cNvGraphicFramePr/>
          <p:nvPr>
            <p:extLst>
              <p:ext uri="{D42A27DB-BD31-4B8C-83A1-F6EECF244321}">
                <p14:modId xmlns:p14="http://schemas.microsoft.com/office/powerpoint/2010/main" val="764130229"/>
              </p:ext>
            </p:extLst>
          </p:nvPr>
        </p:nvGraphicFramePr>
        <p:xfrm>
          <a:off x="571500" y="1874520"/>
          <a:ext cx="8012430" cy="44119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0167181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3242"/>
          </a:xfrm>
        </p:spPr>
        <p:txBody>
          <a:bodyPr>
            <a:noAutofit/>
          </a:bodyPr>
          <a:lstStyle/>
          <a:p>
            <a:r>
              <a:rPr lang="fi-FI" sz="3200" dirty="0" smtClean="0"/>
              <a:t>Community Based Participatory Research</a:t>
            </a:r>
            <a:r>
              <a:rPr lang="en-US" sz="3200" dirty="0" smtClean="0"/>
              <a:t> </a:t>
            </a:r>
            <a:r>
              <a:rPr lang="ka-GE" sz="3200" dirty="0" smtClean="0"/>
              <a:t/>
            </a:r>
            <a:br>
              <a:rPr lang="ka-GE" sz="3200" dirty="0" smtClean="0"/>
            </a:br>
            <a:r>
              <a:rPr lang="fi-FI" sz="3200" dirty="0" smtClean="0"/>
              <a:t> Critical Action Research </a:t>
            </a:r>
            <a:r>
              <a:rPr lang="ka-GE" sz="3200" dirty="0"/>
              <a:t/>
            </a:r>
            <a:br>
              <a:rPr lang="ka-GE" sz="3200" dirty="0"/>
            </a:br>
            <a:r>
              <a:rPr lang="fi-FI" sz="3200" dirty="0" smtClean="0"/>
              <a:t> Intervention Research </a:t>
            </a:r>
            <a:endParaRPr lang="fi-FI" sz="3200" dirty="0"/>
          </a:p>
        </p:txBody>
      </p:sp>
      <p:sp>
        <p:nvSpPr>
          <p:cNvPr id="3" name="Content Placeholder 2"/>
          <p:cNvSpPr>
            <a:spLocks noGrp="1"/>
          </p:cNvSpPr>
          <p:nvPr>
            <p:ph idx="1"/>
          </p:nvPr>
        </p:nvSpPr>
        <p:spPr/>
        <p:txBody>
          <a:bodyPr/>
          <a:lstStyle/>
          <a:p>
            <a:r>
              <a:rPr lang="en-US" dirty="0" smtClean="0"/>
              <a:t>Research </a:t>
            </a:r>
            <a:r>
              <a:rPr lang="en-US" dirty="0"/>
              <a:t>informing practice </a:t>
            </a:r>
            <a:r>
              <a:rPr lang="en-US" dirty="0" smtClean="0"/>
              <a:t>competency</a:t>
            </a:r>
          </a:p>
          <a:p>
            <a:r>
              <a:rPr lang="en-US" dirty="0" smtClean="0"/>
              <a:t>Practice </a:t>
            </a:r>
            <a:r>
              <a:rPr lang="en-US" dirty="0"/>
              <a:t>informing research competency</a:t>
            </a:r>
            <a:endParaRPr lang="fi-FI" dirty="0"/>
          </a:p>
        </p:txBody>
      </p:sp>
      <p:sp>
        <p:nvSpPr>
          <p:cNvPr id="4" name="Oval 3"/>
          <p:cNvSpPr/>
          <p:nvPr/>
        </p:nvSpPr>
        <p:spPr>
          <a:xfrm>
            <a:off x="608120" y="3310927"/>
            <a:ext cx="1837677" cy="1735584"/>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i-FI" dirty="0" smtClean="0"/>
              <a:t>Science, </a:t>
            </a:r>
            <a:r>
              <a:rPr lang="fi-FI" dirty="0" err="1" smtClean="0"/>
              <a:t>Research</a:t>
            </a:r>
            <a:r>
              <a:rPr lang="fi-FI" dirty="0" smtClean="0"/>
              <a:t>, </a:t>
            </a:r>
            <a:r>
              <a:rPr lang="fi-FI" dirty="0" err="1" smtClean="0"/>
              <a:t>University</a:t>
            </a:r>
            <a:r>
              <a:rPr lang="fi-FI" dirty="0" smtClean="0"/>
              <a:t> </a:t>
            </a:r>
            <a:endParaRPr lang="fi-FI" dirty="0"/>
          </a:p>
        </p:txBody>
      </p:sp>
      <p:sp>
        <p:nvSpPr>
          <p:cNvPr id="5" name="Oval 4"/>
          <p:cNvSpPr/>
          <p:nvPr/>
        </p:nvSpPr>
        <p:spPr>
          <a:xfrm>
            <a:off x="6273307" y="2933144"/>
            <a:ext cx="1988597" cy="174890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i-FI" dirty="0" smtClean="0"/>
              <a:t>Service </a:t>
            </a:r>
            <a:r>
              <a:rPr lang="fi-FI" dirty="0" err="1" smtClean="0"/>
              <a:t>Community</a:t>
            </a:r>
            <a:r>
              <a:rPr lang="fi-FI" dirty="0" smtClean="0"/>
              <a:t>, </a:t>
            </a:r>
            <a:r>
              <a:rPr lang="fi-FI" dirty="0" err="1" smtClean="0"/>
              <a:t>Practice</a:t>
            </a:r>
            <a:r>
              <a:rPr lang="fi-FI" dirty="0" smtClean="0"/>
              <a:t> </a:t>
            </a:r>
            <a:endParaRPr lang="fi-FI" dirty="0"/>
          </a:p>
        </p:txBody>
      </p:sp>
      <p:pic>
        <p:nvPicPr>
          <p:cNvPr id="5122" name="Picture 2" descr="https://upload.wikimedia.org/wikipedia/commons/e/e1/Gaoliang_Bridge.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788204" y="2933144"/>
            <a:ext cx="3142696" cy="3453984"/>
          </a:xfrm>
          <a:prstGeom prst="rect">
            <a:avLst/>
          </a:prstGeom>
          <a:noFill/>
          <a:extLst>
            <a:ext uri="{909E8E84-426E-40dd-AFC4-6F175D3DCCD1}">
              <a14:hiddenFill xmlns="" xmlns:a14="http://schemas.microsoft.com/office/drawing/2010/main">
                <a:solidFill>
                  <a:srgbClr val="FFFFFF"/>
                </a:solidFill>
              </a14:hiddenFill>
            </a:ext>
          </a:extLst>
        </p:spPr>
      </p:pic>
      <p:pic>
        <p:nvPicPr>
          <p:cNvPr id="7" name="Picture 6"/>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8068356" y="274638"/>
            <a:ext cx="824184" cy="824184"/>
          </a:xfrm>
          <a:prstGeom prst="rect">
            <a:avLst/>
          </a:prstGeom>
        </p:spPr>
      </p:pic>
    </p:spTree>
    <p:extLst>
      <p:ext uri="{BB962C8B-B14F-4D97-AF65-F5344CB8AC3E}">
        <p14:creationId xmlns:p14="http://schemas.microsoft.com/office/powerpoint/2010/main" val="25202871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4410" y="320811"/>
            <a:ext cx="7143750" cy="986319"/>
          </a:xfrm>
        </p:spPr>
        <p:txBody>
          <a:bodyPr>
            <a:noAutofit/>
          </a:bodyPr>
          <a:lstStyle/>
          <a:p>
            <a:pPr algn="ctr"/>
            <a:r>
              <a:rPr lang="en-US" b="1" dirty="0" smtClean="0"/>
              <a:t>The Markers of a Social Work Research </a:t>
            </a:r>
            <a:endParaRPr lang="en-US" b="1" dirty="0"/>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138160" y="231002"/>
            <a:ext cx="824184" cy="824184"/>
          </a:xfrm>
          <a:prstGeom prst="rect">
            <a:avLst/>
          </a:prstGeom>
        </p:spPr>
      </p:pic>
      <p:graphicFrame>
        <p:nvGraphicFramePr>
          <p:cNvPr id="7" name="Diagram 6"/>
          <p:cNvGraphicFramePr/>
          <p:nvPr>
            <p:extLst>
              <p:ext uri="{D42A27DB-BD31-4B8C-83A1-F6EECF244321}">
                <p14:modId xmlns:p14="http://schemas.microsoft.com/office/powerpoint/2010/main" val="95566078"/>
              </p:ext>
            </p:extLst>
          </p:nvPr>
        </p:nvGraphicFramePr>
        <p:xfrm>
          <a:off x="1428750" y="1634490"/>
          <a:ext cx="6606540" cy="465201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801090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910" y="609600"/>
            <a:ext cx="7840980" cy="1356360"/>
          </a:xfrm>
        </p:spPr>
        <p:txBody>
          <a:bodyPr>
            <a:normAutofit fontScale="90000"/>
          </a:bodyPr>
          <a:lstStyle/>
          <a:p>
            <a:r>
              <a:rPr lang="ka-GE" b="1" dirty="0"/>
              <a:t>12</a:t>
            </a:r>
            <a:r>
              <a:rPr lang="en-US" b="1" dirty="0"/>
              <a:t> Major  Challenges</a:t>
            </a:r>
            <a:br>
              <a:rPr lang="en-US" b="1" dirty="0"/>
            </a:br>
            <a:r>
              <a:rPr lang="fi-FI" b="1" dirty="0">
                <a:solidFill>
                  <a:srgbClr val="FF0000"/>
                </a:solidFill>
              </a:rPr>
              <a:t>Grand Challenges Initiative</a:t>
            </a:r>
            <a:br>
              <a:rPr lang="fi-FI" b="1" dirty="0">
                <a:solidFill>
                  <a:srgbClr val="FF0000"/>
                </a:solidFill>
              </a:rPr>
            </a:br>
            <a:r>
              <a:rPr lang="fi-FI" dirty="0"/>
              <a:t>Raising vital scientific questions </a:t>
            </a:r>
            <a:r>
              <a:rPr lang="fi-FI" dirty="0" smtClean="0"/>
              <a:t>?</a:t>
            </a:r>
            <a:br>
              <a:rPr lang="fi-FI" dirty="0" smtClean="0"/>
            </a:br>
            <a:endParaRPr lang="en-US" dirty="0"/>
          </a:p>
        </p:txBody>
      </p:sp>
      <p:sp>
        <p:nvSpPr>
          <p:cNvPr id="3" name="Content Placeholder 2"/>
          <p:cNvSpPr>
            <a:spLocks noGrp="1"/>
          </p:cNvSpPr>
          <p:nvPr>
            <p:ph idx="1"/>
          </p:nvPr>
        </p:nvSpPr>
        <p:spPr>
          <a:xfrm>
            <a:off x="422911" y="2011680"/>
            <a:ext cx="7838994" cy="4084320"/>
          </a:xfrm>
        </p:spPr>
        <p:txBody>
          <a:bodyPr>
            <a:normAutofit fontScale="92500" lnSpcReduction="20000"/>
          </a:bodyPr>
          <a:lstStyle/>
          <a:p>
            <a:r>
              <a:rPr lang="en-US" u="sng" dirty="0">
                <a:hlinkClick r:id="rId3"/>
              </a:rPr>
              <a:t>Ensure healthy development for all youth</a:t>
            </a:r>
            <a:endParaRPr lang="en-US" dirty="0"/>
          </a:p>
          <a:p>
            <a:r>
              <a:rPr lang="en-US" dirty="0">
                <a:solidFill>
                  <a:srgbClr val="FF0000"/>
                </a:solidFill>
                <a:hlinkClick r:id="rId4"/>
              </a:rPr>
              <a:t>Close the health gap</a:t>
            </a:r>
            <a:endParaRPr lang="en-US" dirty="0">
              <a:solidFill>
                <a:srgbClr val="FF0000"/>
              </a:solidFill>
            </a:endParaRPr>
          </a:p>
          <a:p>
            <a:r>
              <a:rPr lang="en-US" dirty="0">
                <a:hlinkClick r:id="rId5"/>
              </a:rPr>
              <a:t>Stop family violence</a:t>
            </a:r>
            <a:endParaRPr lang="en-US" dirty="0"/>
          </a:p>
          <a:p>
            <a:r>
              <a:rPr lang="en-US" dirty="0">
                <a:hlinkClick r:id="rId6"/>
              </a:rPr>
              <a:t>Advance long and productive lives</a:t>
            </a:r>
            <a:endParaRPr lang="en-US" dirty="0"/>
          </a:p>
          <a:p>
            <a:r>
              <a:rPr lang="en-US" dirty="0">
                <a:hlinkClick r:id="rId7"/>
              </a:rPr>
              <a:t>Eradicate social isolation</a:t>
            </a:r>
            <a:endParaRPr lang="en-US" dirty="0"/>
          </a:p>
          <a:p>
            <a:r>
              <a:rPr lang="en-US" dirty="0">
                <a:hlinkClick r:id="rId8"/>
              </a:rPr>
              <a:t>End homelessness</a:t>
            </a:r>
            <a:endParaRPr lang="en-US" dirty="0"/>
          </a:p>
          <a:p>
            <a:r>
              <a:rPr lang="en-US" dirty="0">
                <a:hlinkClick r:id="rId9"/>
              </a:rPr>
              <a:t>Create social responses to a changing environment</a:t>
            </a:r>
            <a:endParaRPr lang="en-US" dirty="0"/>
          </a:p>
          <a:p>
            <a:r>
              <a:rPr lang="en-US" dirty="0">
                <a:hlinkClick r:id="rId10"/>
              </a:rPr>
              <a:t>Harness technology for social good</a:t>
            </a:r>
            <a:endParaRPr lang="en-US" dirty="0"/>
          </a:p>
          <a:p>
            <a:r>
              <a:rPr lang="en-US" dirty="0">
                <a:hlinkClick r:id="rId11"/>
              </a:rPr>
              <a:t>Promote smart </a:t>
            </a:r>
            <a:r>
              <a:rPr lang="en-US" dirty="0" err="1">
                <a:hlinkClick r:id="rId11"/>
              </a:rPr>
              <a:t>decarceration</a:t>
            </a:r>
            <a:endParaRPr lang="en-US" dirty="0"/>
          </a:p>
          <a:p>
            <a:r>
              <a:rPr lang="en-US" dirty="0">
                <a:hlinkClick r:id="rId12"/>
              </a:rPr>
              <a:t>Reduce extreme economic inequality</a:t>
            </a:r>
            <a:endParaRPr lang="en-US" dirty="0"/>
          </a:p>
          <a:p>
            <a:r>
              <a:rPr lang="en-US" dirty="0">
                <a:hlinkClick r:id="rId13"/>
              </a:rPr>
              <a:t>Build financial capability for all</a:t>
            </a:r>
            <a:endParaRPr lang="en-US" dirty="0"/>
          </a:p>
          <a:p>
            <a:r>
              <a:rPr lang="en-US" dirty="0">
                <a:hlinkClick r:id="rId14"/>
              </a:rPr>
              <a:t>Achieve equal opportunity and justice</a:t>
            </a:r>
            <a:endParaRPr lang="en-US" dirty="0"/>
          </a:p>
          <a:p>
            <a:endParaRPr lang="en-US" dirty="0"/>
          </a:p>
        </p:txBody>
      </p:sp>
      <p:sp>
        <p:nvSpPr>
          <p:cNvPr id="4" name="TextBox 3"/>
          <p:cNvSpPr txBox="1"/>
          <p:nvPr/>
        </p:nvSpPr>
        <p:spPr>
          <a:xfrm>
            <a:off x="4149090" y="6096000"/>
            <a:ext cx="4583430" cy="369332"/>
          </a:xfrm>
          <a:prstGeom prst="rect">
            <a:avLst/>
          </a:prstGeom>
          <a:noFill/>
        </p:spPr>
        <p:txBody>
          <a:bodyPr wrap="square" rtlCol="0">
            <a:spAutoFit/>
          </a:bodyPr>
          <a:lstStyle/>
          <a:p>
            <a:r>
              <a:rPr lang="fi-FI" dirty="0" smtClean="0">
                <a:hlinkClick r:id="rId15"/>
              </a:rPr>
              <a:t>http</a:t>
            </a:r>
            <a:r>
              <a:rPr lang="fi-FI" dirty="0">
                <a:hlinkClick r:id="rId15"/>
              </a:rPr>
              <a:t>://aaswsw.org/grand-challenges-initiative</a:t>
            </a:r>
            <a:endParaRPr lang="en-US" dirty="0"/>
          </a:p>
        </p:txBody>
      </p:sp>
    </p:spTree>
    <p:extLst>
      <p:ext uri="{BB962C8B-B14F-4D97-AF65-F5344CB8AC3E}">
        <p14:creationId xmlns:p14="http://schemas.microsoft.com/office/powerpoint/2010/main" val="334122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910" y="297180"/>
            <a:ext cx="7840980" cy="1668780"/>
          </a:xfrm>
        </p:spPr>
        <p:txBody>
          <a:bodyPr/>
          <a:lstStyle/>
          <a:p>
            <a:r>
              <a:rPr lang="en-US" b="1" dirty="0" smtClean="0"/>
              <a:t>SW In Academy in Georgia</a:t>
            </a:r>
            <a:endParaRPr lang="en-US" dirty="0"/>
          </a:p>
        </p:txBody>
      </p:sp>
      <p:sp>
        <p:nvSpPr>
          <p:cNvPr id="3" name="Content Placeholder 2"/>
          <p:cNvSpPr>
            <a:spLocks noGrp="1"/>
          </p:cNvSpPr>
          <p:nvPr>
            <p:ph idx="1"/>
          </p:nvPr>
        </p:nvSpPr>
        <p:spPr>
          <a:xfrm>
            <a:off x="594360" y="2045970"/>
            <a:ext cx="8035289" cy="4423410"/>
          </a:xfrm>
        </p:spPr>
        <p:txBody>
          <a:bodyPr>
            <a:normAutofit/>
          </a:bodyPr>
          <a:lstStyle/>
          <a:p>
            <a:pPr marL="34290" indent="0">
              <a:buNone/>
            </a:pPr>
            <a:r>
              <a:rPr lang="en-US" sz="2800" b="1" dirty="0" smtClean="0"/>
              <a:t>Ilia State University                  Tbilisi State University </a:t>
            </a:r>
            <a:endParaRPr lang="en-US" sz="2800" b="1" dirty="0"/>
          </a:p>
        </p:txBody>
      </p:sp>
      <p:sp>
        <p:nvSpPr>
          <p:cNvPr id="4" name="Rectangle 3"/>
          <p:cNvSpPr/>
          <p:nvPr/>
        </p:nvSpPr>
        <p:spPr>
          <a:xfrm>
            <a:off x="594361" y="2857500"/>
            <a:ext cx="3669030" cy="23088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285750" indent="-285750">
              <a:buFont typeface="Arial" panose="020B0604020202020204" pitchFamily="34" charset="0"/>
              <a:buChar char="•"/>
            </a:pPr>
            <a:r>
              <a:rPr lang="en-US" sz="2800" dirty="0"/>
              <a:t>2006  MA </a:t>
            </a:r>
            <a:r>
              <a:rPr lang="en-US" sz="2800" dirty="0" smtClean="0"/>
              <a:t>program</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2013 PHD </a:t>
            </a:r>
            <a:r>
              <a:rPr lang="en-US" sz="2800" dirty="0" smtClean="0"/>
              <a:t>program</a:t>
            </a:r>
            <a:endParaRPr lang="en-US" dirty="0"/>
          </a:p>
          <a:p>
            <a:pPr marL="285750" indent="-285750">
              <a:buFont typeface="Arial" panose="020B0604020202020204" pitchFamily="34" charset="0"/>
              <a:buChar char="•"/>
            </a:pPr>
            <a:endParaRPr lang="en-US" dirty="0"/>
          </a:p>
        </p:txBody>
      </p:sp>
      <p:sp>
        <p:nvSpPr>
          <p:cNvPr id="5" name="Rectangle 4"/>
          <p:cNvSpPr/>
          <p:nvPr/>
        </p:nvSpPr>
        <p:spPr>
          <a:xfrm>
            <a:off x="4892039" y="2857500"/>
            <a:ext cx="3737609" cy="230886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285750" indent="-285750">
              <a:buFont typeface="Arial" panose="020B0604020202020204" pitchFamily="34" charset="0"/>
              <a:buChar char="•"/>
            </a:pPr>
            <a:r>
              <a:rPr lang="en-US" sz="2800" dirty="0"/>
              <a:t>2006  </a:t>
            </a:r>
            <a:r>
              <a:rPr lang="en-US" sz="2800" dirty="0" smtClean="0"/>
              <a:t>BA program</a:t>
            </a:r>
          </a:p>
          <a:p>
            <a:pPr marL="285750" indent="-285750">
              <a:buFont typeface="Arial" panose="020B0604020202020204" pitchFamily="34" charset="0"/>
              <a:buChar char="•"/>
            </a:pPr>
            <a:r>
              <a:rPr lang="en-US" sz="2800" dirty="0" smtClean="0"/>
              <a:t>2009 MA program</a:t>
            </a:r>
          </a:p>
          <a:p>
            <a:pPr marL="285750" indent="-285750">
              <a:buFont typeface="Arial" panose="020B0604020202020204" pitchFamily="34" charset="0"/>
              <a:buChar char="•"/>
            </a:pPr>
            <a:r>
              <a:rPr lang="en-US" sz="2800" dirty="0" smtClean="0"/>
              <a:t>2011 PHD  program</a:t>
            </a:r>
            <a:endParaRPr lang="en-US"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2711744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0" y="609600"/>
            <a:ext cx="4684014" cy="816864"/>
          </a:xfrm>
        </p:spPr>
        <p:txBody>
          <a:bodyPr/>
          <a:lstStyle/>
          <a:p>
            <a:r>
              <a:rPr lang="en-US" dirty="0" smtClean="0"/>
              <a:t>2018 </a:t>
            </a:r>
            <a:endParaRPr lang="en-US" dirty="0"/>
          </a:p>
        </p:txBody>
      </p:sp>
      <p:sp>
        <p:nvSpPr>
          <p:cNvPr id="3" name="Content Placeholder 2"/>
          <p:cNvSpPr>
            <a:spLocks noGrp="1"/>
          </p:cNvSpPr>
          <p:nvPr>
            <p:ph idx="1"/>
          </p:nvPr>
        </p:nvSpPr>
        <p:spPr>
          <a:xfrm>
            <a:off x="697231" y="1682496"/>
            <a:ext cx="7564674" cy="4413504"/>
          </a:xfrm>
        </p:spPr>
        <p:txBody>
          <a:bodyPr>
            <a:noAutofit/>
          </a:bodyPr>
          <a:lstStyle/>
          <a:p>
            <a:pPr>
              <a:buFont typeface="Wingdings" panose="05000000000000000000" pitchFamily="2" charset="2"/>
              <a:buChar char="v"/>
            </a:pPr>
            <a:r>
              <a:rPr lang="en-US" sz="3200" dirty="0" smtClean="0"/>
              <a:t>Create Research center </a:t>
            </a:r>
          </a:p>
          <a:p>
            <a:pPr>
              <a:buFont typeface="Wingdings" panose="05000000000000000000" pitchFamily="2" charset="2"/>
              <a:buChar char="v"/>
            </a:pPr>
            <a:r>
              <a:rPr lang="en-US" sz="3200" dirty="0"/>
              <a:t>HIV  prevention among street connected youth</a:t>
            </a:r>
            <a:endParaRPr lang="en-US" sz="3200" dirty="0" smtClean="0"/>
          </a:p>
          <a:p>
            <a:pPr>
              <a:buFont typeface="Wingdings" panose="05000000000000000000" pitchFamily="2" charset="2"/>
              <a:buChar char="v"/>
            </a:pPr>
            <a:r>
              <a:rPr lang="en-US" sz="3200" dirty="0" smtClean="0"/>
              <a:t>Doctoral </a:t>
            </a:r>
            <a:r>
              <a:rPr lang="en-US" sz="3200" dirty="0"/>
              <a:t>curriculum </a:t>
            </a:r>
            <a:r>
              <a:rPr lang="en-US" sz="3200" dirty="0" smtClean="0"/>
              <a:t>development</a:t>
            </a:r>
            <a:endParaRPr lang="en-US" sz="3200" dirty="0"/>
          </a:p>
          <a:p>
            <a:pPr>
              <a:buFont typeface="Wingdings" panose="05000000000000000000" pitchFamily="2" charset="2"/>
              <a:buChar char="v"/>
            </a:pPr>
            <a:r>
              <a:rPr lang="en-US" sz="3200" dirty="0" smtClean="0"/>
              <a:t>Identification </a:t>
            </a:r>
            <a:r>
              <a:rPr lang="en-US" sz="3200" dirty="0"/>
              <a:t>of the main competences of doctoral </a:t>
            </a:r>
            <a:r>
              <a:rPr lang="en-US" sz="3200" dirty="0" smtClean="0"/>
              <a:t>graduates</a:t>
            </a:r>
          </a:p>
          <a:p>
            <a:pPr>
              <a:buFont typeface="Wingdings" panose="05000000000000000000" pitchFamily="2" charset="2"/>
              <a:buChar char="v"/>
            </a:pPr>
            <a:r>
              <a:rPr lang="en-US" sz="3200" dirty="0"/>
              <a:t>E</a:t>
            </a:r>
            <a:r>
              <a:rPr lang="en-US" sz="3200" dirty="0" smtClean="0"/>
              <a:t>mployers</a:t>
            </a:r>
            <a:r>
              <a:rPr lang="en-US" sz="3200" dirty="0"/>
              <a:t>’ and labor market research. </a:t>
            </a: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079786" y="463596"/>
            <a:ext cx="824184" cy="824184"/>
          </a:xfrm>
          <a:prstGeom prst="rect">
            <a:avLst/>
          </a:prstGeom>
        </p:spPr>
      </p:pic>
    </p:spTree>
    <p:extLst>
      <p:ext uri="{BB962C8B-B14F-4D97-AF65-F5344CB8AC3E}">
        <p14:creationId xmlns:p14="http://schemas.microsoft.com/office/powerpoint/2010/main" val="2634942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CHAllENGES</a:t>
            </a:r>
            <a:endParaRPr lang="en-US" dirty="0"/>
          </a:p>
        </p:txBody>
      </p:sp>
      <p:sp>
        <p:nvSpPr>
          <p:cNvPr id="3" name="Content Placeholder 2"/>
          <p:cNvSpPr>
            <a:spLocks noGrp="1"/>
          </p:cNvSpPr>
          <p:nvPr>
            <p:ph idx="1"/>
          </p:nvPr>
        </p:nvSpPr>
        <p:spPr>
          <a:xfrm>
            <a:off x="731521" y="1965960"/>
            <a:ext cx="7530384" cy="4130040"/>
          </a:xfrm>
        </p:spPr>
        <p:txBody>
          <a:bodyPr>
            <a:normAutofit/>
          </a:bodyPr>
          <a:lstStyle/>
          <a:p>
            <a:pPr>
              <a:buFont typeface="Wingdings" panose="05000000000000000000" pitchFamily="2" charset="2"/>
              <a:buChar char="q"/>
            </a:pPr>
            <a:r>
              <a:rPr lang="en-US" sz="3600" dirty="0"/>
              <a:t>L</a:t>
            </a:r>
            <a:r>
              <a:rPr lang="en-US" sz="3600" dirty="0" smtClean="0"/>
              <a:t>imited </a:t>
            </a:r>
            <a:r>
              <a:rPr lang="en-US" sz="3600" dirty="0"/>
              <a:t>numbers of qualified social work professors in </a:t>
            </a:r>
            <a:r>
              <a:rPr lang="en-US" sz="3600" dirty="0" smtClean="0"/>
              <a:t>academia</a:t>
            </a:r>
          </a:p>
          <a:p>
            <a:pPr>
              <a:buFont typeface="Wingdings" panose="05000000000000000000" pitchFamily="2" charset="2"/>
              <a:buChar char="q"/>
            </a:pPr>
            <a:r>
              <a:rPr lang="en-US" sz="3600" dirty="0" smtClean="0"/>
              <a:t> Employers</a:t>
            </a:r>
            <a:r>
              <a:rPr lang="en-US" sz="3600" dirty="0"/>
              <a:t>’ low awareness of the need for doctoral level social </a:t>
            </a:r>
            <a:r>
              <a:rPr lang="en-US" sz="3600" dirty="0" smtClean="0"/>
              <a:t>workers</a:t>
            </a:r>
          </a:p>
          <a:p>
            <a:pPr>
              <a:buFont typeface="Wingdings" panose="05000000000000000000" pitchFamily="2" charset="2"/>
              <a:buChar char="q"/>
            </a:pPr>
            <a:r>
              <a:rPr lang="en-US" sz="3600" dirty="0"/>
              <a:t>S</a:t>
            </a:r>
            <a:r>
              <a:rPr lang="en-US" sz="3600" dirty="0" smtClean="0"/>
              <a:t>ervice </a:t>
            </a:r>
            <a:r>
              <a:rPr lang="en-US" sz="3600" dirty="0"/>
              <a:t>providers understand the need for effectiveness-based program </a:t>
            </a:r>
            <a:r>
              <a:rPr lang="en-US" sz="3600" dirty="0" smtClean="0"/>
              <a:t>assessment</a:t>
            </a:r>
            <a:endParaRPr lang="en-US" sz="3600" dirty="0"/>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102646" y="197508"/>
            <a:ext cx="824184" cy="824184"/>
          </a:xfrm>
          <a:prstGeom prst="rect">
            <a:avLst/>
          </a:prstGeom>
        </p:spPr>
      </p:pic>
    </p:spTree>
    <p:extLst>
      <p:ext uri="{BB962C8B-B14F-4D97-AF65-F5344CB8AC3E}">
        <p14:creationId xmlns:p14="http://schemas.microsoft.com/office/powerpoint/2010/main" val="8363310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5811" y="1497330"/>
            <a:ext cx="7496094" cy="4598670"/>
          </a:xfrm>
        </p:spPr>
        <p:txBody>
          <a:bodyPr>
            <a:normAutofit/>
          </a:bodyPr>
          <a:lstStyle/>
          <a:p>
            <a:pPr marL="34290" indent="0" algn="ctr">
              <a:buNone/>
            </a:pPr>
            <a:r>
              <a:rPr lang="en-US" sz="4400" dirty="0" smtClean="0"/>
              <a:t>Thank you for attention! </a:t>
            </a:r>
            <a:endParaRPr lang="en-US" sz="4400" dirty="0"/>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314700" y="2907642"/>
            <a:ext cx="2183130" cy="2183130"/>
          </a:xfrm>
          <a:prstGeom prst="rect">
            <a:avLst/>
          </a:prstGeom>
        </p:spPr>
      </p:pic>
    </p:spTree>
    <p:extLst>
      <p:ext uri="{BB962C8B-B14F-4D97-AF65-F5344CB8AC3E}">
        <p14:creationId xmlns:p14="http://schemas.microsoft.com/office/powerpoint/2010/main" val="23310463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65933"/>
            <a:ext cx="8229600" cy="5715411"/>
          </a:xfrm>
        </p:spPr>
        <p:txBody>
          <a:bodyPr>
            <a:normAutofit/>
          </a:bodyPr>
          <a:lstStyle/>
          <a:p>
            <a:pPr marL="0" indent="0">
              <a:buNone/>
            </a:pPr>
            <a:endParaRPr lang="en-US" dirty="0" smtClean="0"/>
          </a:p>
          <a:p>
            <a:pPr marL="0" indent="0">
              <a:buNone/>
            </a:pPr>
            <a:r>
              <a:rPr lang="en-US" dirty="0" smtClean="0"/>
              <a:t>                                PLAN</a:t>
            </a:r>
            <a:endParaRPr lang="en-US" dirty="0"/>
          </a:p>
          <a:p>
            <a:pPr marL="0" indent="0">
              <a:buNone/>
            </a:pPr>
            <a:endParaRPr lang="en-US" dirty="0"/>
          </a:p>
          <a:p>
            <a:pPr marL="0" indent="0">
              <a:buNone/>
            </a:pPr>
            <a:endParaRPr lang="en-US" sz="4000" dirty="0"/>
          </a:p>
          <a:p>
            <a:r>
              <a:rPr lang="en-US" sz="4000" dirty="0" smtClean="0"/>
              <a:t>Social Work as a Science </a:t>
            </a:r>
          </a:p>
          <a:p>
            <a:endParaRPr lang="en-US" sz="4000" dirty="0" smtClean="0"/>
          </a:p>
          <a:p>
            <a:r>
              <a:rPr lang="en-US" sz="4000" dirty="0" smtClean="0"/>
              <a:t>Social Work Research </a:t>
            </a:r>
          </a:p>
          <a:p>
            <a:endParaRPr lang="en-US" sz="4000" dirty="0" smtClean="0"/>
          </a:p>
          <a:p>
            <a:r>
              <a:rPr lang="en-US" sz="4000" dirty="0" smtClean="0"/>
              <a:t>Social Work Doctoral Education </a:t>
            </a: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137548" y="254638"/>
            <a:ext cx="824184" cy="824184"/>
          </a:xfrm>
          <a:prstGeom prst="rect">
            <a:avLst/>
          </a:prstGeom>
        </p:spPr>
      </p:pic>
      <p:sp>
        <p:nvSpPr>
          <p:cNvPr id="2" name="Right Arrow 1"/>
          <p:cNvSpPr/>
          <p:nvPr/>
        </p:nvSpPr>
        <p:spPr>
          <a:xfrm>
            <a:off x="2937510" y="802301"/>
            <a:ext cx="1802675" cy="4441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6922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7260" y="640080"/>
            <a:ext cx="7703820" cy="4208150"/>
          </a:xfrm>
        </p:spPr>
        <p:txBody>
          <a:bodyPr>
            <a:normAutofit/>
          </a:bodyPr>
          <a:lstStyle/>
          <a:p>
            <a:pPr algn="ctr"/>
            <a:r>
              <a:rPr lang="en-US" sz="6000" b="1" dirty="0"/>
              <a:t>Is Social Work </a:t>
            </a:r>
            <a:r>
              <a:rPr lang="ka-GE" sz="6000" b="1" dirty="0" smtClean="0"/>
              <a:t/>
            </a:r>
            <a:br>
              <a:rPr lang="ka-GE" sz="6000" b="1" dirty="0" smtClean="0"/>
            </a:br>
            <a:r>
              <a:rPr lang="en-US" sz="6000" b="1" dirty="0" smtClean="0"/>
              <a:t>a Science? </a:t>
            </a:r>
            <a:r>
              <a:rPr lang="en-US" sz="4400" b="1" dirty="0" smtClean="0"/>
              <a:t/>
            </a:r>
            <a:br>
              <a:rPr lang="en-US" sz="4400" b="1" dirty="0" smtClean="0"/>
            </a:br>
            <a:r>
              <a:rPr lang="en-US" dirty="0"/>
              <a:t/>
            </a:r>
            <a:br>
              <a:rPr lang="en-US" dirty="0"/>
            </a:br>
            <a:endParaRPr lang="en-US" dirty="0"/>
          </a:p>
        </p:txBody>
      </p:sp>
      <p:pic>
        <p:nvPicPr>
          <p:cNvPr id="3" name="Picture 2"/>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022636" y="227988"/>
            <a:ext cx="824184" cy="824184"/>
          </a:xfrm>
          <a:prstGeom prst="rect">
            <a:avLst/>
          </a:prstGeom>
        </p:spPr>
      </p:pic>
      <p:sp>
        <p:nvSpPr>
          <p:cNvPr id="4" name="TextBox 3"/>
          <p:cNvSpPr txBox="1"/>
          <p:nvPr/>
        </p:nvSpPr>
        <p:spPr>
          <a:xfrm>
            <a:off x="1268730" y="5165144"/>
            <a:ext cx="6400800" cy="646331"/>
          </a:xfrm>
          <a:prstGeom prst="rect">
            <a:avLst/>
          </a:prstGeom>
          <a:noFill/>
        </p:spPr>
        <p:txBody>
          <a:bodyPr wrap="square" rtlCol="0">
            <a:spAutoFit/>
          </a:bodyPr>
          <a:lstStyle/>
          <a:p>
            <a:r>
              <a:rPr lang="en-US" dirty="0" err="1"/>
              <a:t>Brekke</a:t>
            </a:r>
            <a:r>
              <a:rPr lang="en-US" dirty="0"/>
              <a:t> 2012, 2013; </a:t>
            </a:r>
            <a:r>
              <a:rPr lang="en-US" dirty="0" err="1"/>
              <a:t>Sommerfeld</a:t>
            </a:r>
            <a:r>
              <a:rPr lang="en-US" dirty="0"/>
              <a:t>, 2014; Marsh, 2012; </a:t>
            </a:r>
            <a:r>
              <a:rPr lang="en-US" dirty="0" err="1"/>
              <a:t>Anastas</a:t>
            </a:r>
            <a:r>
              <a:rPr lang="en-US" dirty="0"/>
              <a:t>, 2014; Shaw, 2014; </a:t>
            </a:r>
            <a:r>
              <a:rPr lang="en-US" dirty="0" err="1"/>
              <a:t>Longhofer</a:t>
            </a:r>
            <a:r>
              <a:rPr lang="en-US" dirty="0"/>
              <a:t> and </a:t>
            </a:r>
            <a:r>
              <a:rPr lang="en-US" dirty="0" err="1"/>
              <a:t>Floersch</a:t>
            </a:r>
            <a:r>
              <a:rPr lang="en-US" dirty="0"/>
              <a:t>, 2012.</a:t>
            </a:r>
          </a:p>
        </p:txBody>
      </p:sp>
    </p:spTree>
    <p:extLst>
      <p:ext uri="{BB962C8B-B14F-4D97-AF65-F5344CB8AC3E}">
        <p14:creationId xmlns:p14="http://schemas.microsoft.com/office/powerpoint/2010/main" val="2444351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0060" y="765810"/>
            <a:ext cx="7953442" cy="5554980"/>
          </a:xfrm>
        </p:spPr>
        <p:txBody>
          <a:bodyPr>
            <a:noAutofit/>
          </a:bodyPr>
          <a:lstStyle/>
          <a:p>
            <a:pPr>
              <a:buFont typeface="Wingdings" panose="05000000000000000000" pitchFamily="2" charset="2"/>
              <a:buChar char="v"/>
            </a:pPr>
            <a:r>
              <a:rPr lang="en-US" sz="2800" dirty="0" smtClean="0"/>
              <a:t>Practice based profession; </a:t>
            </a:r>
          </a:p>
          <a:p>
            <a:pPr>
              <a:buFont typeface="Wingdings" panose="05000000000000000000" pitchFamily="2" charset="2"/>
              <a:buChar char="v"/>
            </a:pPr>
            <a:r>
              <a:rPr lang="en-US" sz="2800" dirty="0" smtClean="0"/>
              <a:t>no unique subject methodology; </a:t>
            </a:r>
          </a:p>
          <a:p>
            <a:pPr>
              <a:buFont typeface="Wingdings" panose="05000000000000000000" pitchFamily="2" charset="2"/>
              <a:buChar char="v"/>
            </a:pPr>
            <a:r>
              <a:rPr lang="en-US" sz="2800" dirty="0" smtClean="0"/>
              <a:t>The majority of the</a:t>
            </a:r>
            <a:r>
              <a:rPr lang="en-US" sz="2800" dirty="0"/>
              <a:t> profession</a:t>
            </a:r>
            <a:r>
              <a:rPr lang="en-US" sz="2800" dirty="0" smtClean="0"/>
              <a:t> field is covered with </a:t>
            </a:r>
            <a:r>
              <a:rPr lang="en-US" sz="2800" dirty="0"/>
              <a:t>master’s level </a:t>
            </a:r>
            <a:r>
              <a:rPr lang="en-US" sz="2800" dirty="0" smtClean="0"/>
              <a:t>practitioners;</a:t>
            </a:r>
          </a:p>
          <a:p>
            <a:pPr>
              <a:buFont typeface="Wingdings" panose="05000000000000000000" pitchFamily="2" charset="2"/>
              <a:buChar char="v"/>
            </a:pPr>
            <a:r>
              <a:rPr lang="en-US" sz="2800" dirty="0" smtClean="0"/>
              <a:t>Lack of evidence based treatments in social work filed;</a:t>
            </a:r>
          </a:p>
          <a:p>
            <a:pPr>
              <a:buFont typeface="Wingdings" panose="05000000000000000000" pitchFamily="2" charset="2"/>
              <a:buChar char="v"/>
            </a:pPr>
            <a:r>
              <a:rPr lang="en-US" sz="2800" dirty="0"/>
              <a:t>R</a:t>
            </a:r>
            <a:r>
              <a:rPr lang="en-US" sz="2800" dirty="0" smtClean="0"/>
              <a:t>estricted numbers of social work journals and impact factor of Journals </a:t>
            </a:r>
          </a:p>
          <a:p>
            <a:pPr>
              <a:buFont typeface="Wingdings" panose="05000000000000000000" pitchFamily="2" charset="2"/>
              <a:buChar char="v"/>
            </a:pPr>
            <a:r>
              <a:rPr lang="en-US" sz="2800" dirty="0" smtClean="0"/>
              <a:t>Social works profession - defining itself as  a social science;</a:t>
            </a:r>
            <a:endParaRPr lang="en-US" sz="2800" dirty="0"/>
          </a:p>
          <a:p>
            <a:pPr>
              <a:buFont typeface="Wingdings" panose="05000000000000000000" pitchFamily="2" charset="2"/>
              <a:buChar char="v"/>
            </a:pPr>
            <a:r>
              <a:rPr lang="en-US" sz="2800" dirty="0" smtClean="0"/>
              <a:t>Lack of  social work’s mission statements, codes of ethics and accreditation documents.</a:t>
            </a:r>
          </a:p>
          <a:p>
            <a:endParaRPr lang="en-US" sz="1400" dirty="0"/>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114076" y="194719"/>
            <a:ext cx="824184" cy="824184"/>
          </a:xfrm>
          <a:prstGeom prst="rect">
            <a:avLst/>
          </a:prstGeom>
        </p:spPr>
      </p:pic>
    </p:spTree>
    <p:extLst>
      <p:ext uri="{BB962C8B-B14F-4D97-AF65-F5344CB8AC3E}">
        <p14:creationId xmlns:p14="http://schemas.microsoft.com/office/powerpoint/2010/main" val="1032995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84632"/>
            <a:ext cx="7481656" cy="913094"/>
          </a:xfrm>
        </p:spPr>
        <p:txBody>
          <a:bodyPr/>
          <a:lstStyle/>
          <a:p>
            <a:r>
              <a:rPr lang="fi-FI" dirty="0" err="1" smtClean="0"/>
              <a:t>Compare</a:t>
            </a:r>
            <a:r>
              <a:rPr lang="fi-FI" dirty="0" smtClean="0"/>
              <a:t>: </a:t>
            </a:r>
            <a:endParaRPr lang="fi-FI" dirty="0"/>
          </a:p>
        </p:txBody>
      </p:sp>
      <p:sp>
        <p:nvSpPr>
          <p:cNvPr id="3" name="Content Placeholder 2"/>
          <p:cNvSpPr>
            <a:spLocks noGrp="1"/>
          </p:cNvSpPr>
          <p:nvPr>
            <p:ph idx="1"/>
          </p:nvPr>
        </p:nvSpPr>
        <p:spPr>
          <a:xfrm>
            <a:off x="559293" y="1528354"/>
            <a:ext cx="7898907" cy="4643846"/>
          </a:xfrm>
        </p:spPr>
        <p:txBody>
          <a:bodyPr>
            <a:normAutofit/>
          </a:bodyPr>
          <a:lstStyle/>
          <a:p>
            <a:r>
              <a:rPr lang="en-US" sz="2800" dirty="0" smtClean="0"/>
              <a:t>       American </a:t>
            </a:r>
            <a:r>
              <a:rPr lang="en-US" sz="2800" dirty="0"/>
              <a:t>Psychological Association, the "</a:t>
            </a:r>
            <a:r>
              <a:rPr lang="en-US" sz="2800" dirty="0" smtClean="0"/>
              <a:t>APA seeks </a:t>
            </a:r>
            <a:r>
              <a:rPr lang="en-US" sz="2800" dirty="0"/>
              <a:t>to advance psychology as a science, </a:t>
            </a:r>
            <a:r>
              <a:rPr lang="en-US" sz="2800" dirty="0" smtClean="0"/>
              <a:t>Than a </a:t>
            </a:r>
            <a:r>
              <a:rPr lang="en-US" sz="2800" dirty="0"/>
              <a:t>profession, and as a means of promoting health, education, and human welfare</a:t>
            </a:r>
            <a:r>
              <a:rPr lang="en-US" sz="2800" dirty="0" smtClean="0"/>
              <a:t>.“</a:t>
            </a:r>
          </a:p>
          <a:p>
            <a:endParaRPr lang="en-US" sz="2800" dirty="0" smtClean="0"/>
          </a:p>
          <a:p>
            <a:pPr marL="0" indent="0">
              <a:buNone/>
            </a:pPr>
            <a:endParaRPr lang="fi-FI" sz="2800" dirty="0"/>
          </a:p>
        </p:txBody>
      </p:sp>
      <p:sp>
        <p:nvSpPr>
          <p:cNvPr id="7" name="Rectangle 6"/>
          <p:cNvSpPr/>
          <p:nvPr/>
        </p:nvSpPr>
        <p:spPr>
          <a:xfrm>
            <a:off x="559293" y="3532403"/>
            <a:ext cx="7608163" cy="2677656"/>
          </a:xfrm>
          <a:prstGeom prst="rect">
            <a:avLst/>
          </a:prstGeom>
        </p:spPr>
        <p:txBody>
          <a:bodyPr wrap="square">
            <a:spAutoFit/>
          </a:bodyPr>
          <a:lstStyle/>
          <a:p>
            <a:pPr marL="457200" indent="-457200">
              <a:buFont typeface="Arial" panose="020B0604020202020204" pitchFamily="34" charset="0"/>
              <a:buChar char="•"/>
            </a:pPr>
            <a:r>
              <a:rPr lang="en-US" sz="2800" dirty="0" smtClean="0"/>
              <a:t>     National Association of Social Workers:</a:t>
            </a:r>
          </a:p>
          <a:p>
            <a:r>
              <a:rPr lang="en-US" sz="2800" dirty="0" smtClean="0"/>
              <a:t>Promote</a:t>
            </a:r>
            <a:r>
              <a:rPr lang="en-US" sz="2800" dirty="0"/>
              <a:t>, develop, and protect the practice of social work and social workers; </a:t>
            </a:r>
            <a:r>
              <a:rPr lang="en-US" sz="2800" dirty="0" smtClean="0"/>
              <a:t>and Seek </a:t>
            </a:r>
            <a:r>
              <a:rPr lang="en-US" sz="2800" dirty="0"/>
              <a:t>to enhance the effective functioning and well-being of individuals, families, and communities through its work and through its advocacy</a:t>
            </a:r>
            <a:r>
              <a:rPr lang="en-US" sz="2800" dirty="0" smtClean="0"/>
              <a:t>. </a:t>
            </a:r>
            <a:endParaRPr lang="fi-FI" sz="2800" dirty="0"/>
          </a:p>
        </p:txBody>
      </p:sp>
      <p:pic>
        <p:nvPicPr>
          <p:cNvPr id="5" name="Picture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046108" y="354004"/>
            <a:ext cx="824184" cy="824184"/>
          </a:xfrm>
          <a:prstGeom prst="rect">
            <a:avLst/>
          </a:prstGeom>
        </p:spPr>
      </p:pic>
      <p:cxnSp>
        <p:nvCxnSpPr>
          <p:cNvPr id="6" name="Straight Arrow Connector 5"/>
          <p:cNvCxnSpPr/>
          <p:nvPr/>
        </p:nvCxnSpPr>
        <p:spPr>
          <a:xfrm>
            <a:off x="994410" y="3314700"/>
            <a:ext cx="6446520" cy="0"/>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0011541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046108" y="209417"/>
            <a:ext cx="824184" cy="824184"/>
          </a:xfrm>
          <a:prstGeom prst="rect">
            <a:avLst/>
          </a:prstGeom>
        </p:spPr>
      </p:pic>
      <p:sp>
        <p:nvSpPr>
          <p:cNvPr id="5" name="Rounded Rectangle 4"/>
          <p:cNvSpPr/>
          <p:nvPr/>
        </p:nvSpPr>
        <p:spPr>
          <a:xfrm>
            <a:off x="537211" y="868680"/>
            <a:ext cx="7508897" cy="14287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a:t>There is a 20 year “Gap” between Science and Practice </a:t>
            </a: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68830" y="2956693"/>
            <a:ext cx="4331017" cy="3244082"/>
          </a:xfrm>
          <a:prstGeom prst="rect">
            <a:avLst/>
          </a:prstGeom>
        </p:spPr>
      </p:pic>
    </p:spTree>
    <p:extLst>
      <p:ext uri="{BB962C8B-B14F-4D97-AF65-F5344CB8AC3E}">
        <p14:creationId xmlns:p14="http://schemas.microsoft.com/office/powerpoint/2010/main" val="31856756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5024" y="841248"/>
            <a:ext cx="6928866" cy="4773168"/>
          </a:xfrm>
        </p:spPr>
        <p:txBody>
          <a:bodyPr>
            <a:normAutofit/>
          </a:bodyPr>
          <a:lstStyle/>
          <a:p>
            <a:pPr algn="ctr"/>
            <a:r>
              <a:rPr lang="en-US" sz="7200" b="1" dirty="0" smtClean="0"/>
              <a:t>Science </a:t>
            </a:r>
            <a:br>
              <a:rPr lang="en-US" sz="7200" b="1" dirty="0" smtClean="0"/>
            </a:br>
            <a:r>
              <a:rPr lang="en-US" sz="7200" b="1" dirty="0" smtClean="0"/>
              <a:t>Or </a:t>
            </a:r>
            <a:br>
              <a:rPr lang="en-US" sz="7200" b="1" dirty="0" smtClean="0"/>
            </a:br>
            <a:r>
              <a:rPr lang="en-US" sz="7200" b="1" dirty="0" smtClean="0"/>
              <a:t>Art?</a:t>
            </a:r>
            <a:endParaRPr lang="en-US" sz="7200" b="1" dirty="0"/>
          </a:p>
        </p:txBody>
      </p:sp>
    </p:spTree>
    <p:extLst>
      <p:ext uri="{BB962C8B-B14F-4D97-AF65-F5344CB8AC3E}">
        <p14:creationId xmlns:p14="http://schemas.microsoft.com/office/powerpoint/2010/main" val="24907406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1033" y="274636"/>
            <a:ext cx="6631619" cy="2903569"/>
          </a:xfrm>
        </p:spPr>
        <p:txBody>
          <a:bodyPr>
            <a:normAutofit fontScale="90000"/>
          </a:bodyPr>
          <a:lstStyle/>
          <a:p>
            <a:r>
              <a:rPr lang="fi-FI" dirty="0"/>
              <a:t/>
            </a:r>
            <a:br>
              <a:rPr lang="fi-FI" dirty="0"/>
            </a:br>
            <a:r>
              <a:rPr lang="fi-FI" sz="4000" dirty="0"/>
              <a:t>Top-</a:t>
            </a:r>
            <a:r>
              <a:rPr lang="fi-FI" sz="4000" dirty="0" err="1"/>
              <a:t>down</a:t>
            </a:r>
            <a:r>
              <a:rPr lang="fi-FI" sz="4000" dirty="0" smtClean="0"/>
              <a:t>"</a:t>
            </a:r>
            <a:r>
              <a:rPr lang="fi-FI" sz="2700" dirty="0"/>
              <a:t/>
            </a:r>
            <a:br>
              <a:rPr lang="fi-FI" sz="2700" dirty="0"/>
            </a:br>
            <a:r>
              <a:rPr lang="fi-FI" sz="4000" dirty="0" smtClean="0"/>
              <a:t>” OR ”</a:t>
            </a:r>
            <a:r>
              <a:rPr lang="fi-FI" dirty="0" smtClean="0"/>
              <a:t> </a:t>
            </a:r>
            <a:r>
              <a:rPr lang="fi-FI" dirty="0" err="1"/>
              <a:t>Bottom</a:t>
            </a:r>
            <a:r>
              <a:rPr lang="fi-FI" dirty="0"/>
              <a:t> </a:t>
            </a:r>
            <a:r>
              <a:rPr lang="fi-FI" dirty="0" err="1" smtClean="0"/>
              <a:t>up</a:t>
            </a:r>
            <a:r>
              <a:rPr lang="fi-FI" dirty="0" smtClean="0"/>
              <a:t>” </a:t>
            </a:r>
            <a:r>
              <a:rPr lang="fi-FI" dirty="0" err="1" smtClean="0"/>
              <a:t>Approach</a:t>
            </a:r>
            <a:r>
              <a:rPr lang="fi-FI" dirty="0" smtClean="0"/>
              <a:t/>
            </a:r>
            <a:br>
              <a:rPr lang="fi-FI" dirty="0" smtClean="0"/>
            </a:br>
            <a:r>
              <a:rPr lang="fi-FI" dirty="0" smtClean="0"/>
              <a:t>EBP </a:t>
            </a:r>
            <a:r>
              <a:rPr lang="fi-FI" dirty="0" err="1" smtClean="0"/>
              <a:t>provides</a:t>
            </a:r>
            <a:r>
              <a:rPr lang="fi-FI" dirty="0" smtClean="0"/>
              <a:t> Science </a:t>
            </a:r>
            <a:r>
              <a:rPr lang="fi-FI" dirty="0" err="1" smtClean="0"/>
              <a:t>informed</a:t>
            </a:r>
            <a:r>
              <a:rPr lang="fi-FI" dirty="0" smtClean="0"/>
              <a:t> </a:t>
            </a:r>
            <a:r>
              <a:rPr lang="fi-FI" dirty="0" err="1" smtClean="0"/>
              <a:t>practice</a:t>
            </a:r>
            <a:r>
              <a:rPr lang="fi-FI" dirty="0" smtClean="0"/>
              <a:t>: </a:t>
            </a:r>
            <a:r>
              <a:rPr lang="fi-FI" dirty="0" err="1" smtClean="0"/>
              <a:t>Scientific</a:t>
            </a:r>
            <a:r>
              <a:rPr lang="fi-FI" dirty="0" smtClean="0"/>
              <a:t> </a:t>
            </a:r>
            <a:r>
              <a:rPr lang="fi-FI" dirty="0" err="1" smtClean="0"/>
              <a:t>Practitioner</a:t>
            </a:r>
            <a:r>
              <a:rPr lang="fi-FI" dirty="0" smtClean="0"/>
              <a:t>? (Rosen, 1996) </a:t>
            </a:r>
            <a:r>
              <a:rPr lang="fi-FI" dirty="0"/>
              <a:t/>
            </a:r>
            <a:br>
              <a:rPr lang="fi-FI" dirty="0"/>
            </a:br>
            <a:endParaRPr lang="fi-FI" dirty="0"/>
          </a:p>
        </p:txBody>
      </p:sp>
      <p:pic>
        <p:nvPicPr>
          <p:cNvPr id="4098" name="Picture 2" descr="http://www.socialresearchmethods.net/kb/Assets/images/deduct.gif"/>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42891" y="3464187"/>
            <a:ext cx="3810000" cy="1628775"/>
          </a:xfrm>
          <a:prstGeom prst="rect">
            <a:avLst/>
          </a:prstGeom>
          <a:noFill/>
          <a:extLst>
            <a:ext uri="{909E8E84-426E-40dd-AFC4-6F175D3DCCD1}">
              <a14:hiddenFill xmlns="" xmlns:a14="http://schemas.microsoft.com/office/drawing/2010/main">
                <a:solidFill>
                  <a:srgbClr val="FFFFFF"/>
                </a:solidFill>
              </a14:hiddenFill>
            </a:ext>
          </a:extLst>
        </p:spPr>
      </p:pic>
      <p:pic>
        <p:nvPicPr>
          <p:cNvPr id="4100" name="Picture 4" descr="http://www.socialresearchmethods.net/kb/Assets/images/induct.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8099" y="3302261"/>
            <a:ext cx="3810000" cy="1790701"/>
          </a:xfrm>
          <a:prstGeom prst="rect">
            <a:avLst/>
          </a:prstGeom>
          <a:noFill/>
          <a:extLst>
            <a:ext uri="{909E8E84-426E-40dd-AFC4-6F175D3DCCD1}">
              <a14:hiddenFill xmlns="" xmlns:a14="http://schemas.microsoft.com/office/drawing/2010/main">
                <a:solidFill>
                  <a:srgbClr val="FFFFFF"/>
                </a:solidFill>
              </a14:hiddenFill>
            </a:ext>
          </a:extLst>
        </p:spPr>
      </p:pic>
      <p:sp>
        <p:nvSpPr>
          <p:cNvPr id="4" name="Rectangle 3"/>
          <p:cNvSpPr/>
          <p:nvPr/>
        </p:nvSpPr>
        <p:spPr>
          <a:xfrm>
            <a:off x="754602" y="5539666"/>
            <a:ext cx="7474998" cy="914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fi-FI" dirty="0" err="1" smtClean="0">
                <a:solidFill>
                  <a:schemeClr val="tx1"/>
                </a:solidFill>
              </a:rPr>
              <a:t>Development</a:t>
            </a:r>
            <a:r>
              <a:rPr lang="fi-FI" dirty="0" smtClean="0">
                <a:solidFill>
                  <a:schemeClr val="tx1"/>
                </a:solidFill>
              </a:rPr>
              <a:t> and </a:t>
            </a:r>
            <a:r>
              <a:rPr lang="fi-FI" dirty="0" err="1" smtClean="0">
                <a:solidFill>
                  <a:schemeClr val="tx1"/>
                </a:solidFill>
              </a:rPr>
              <a:t>Implementation</a:t>
            </a:r>
            <a:r>
              <a:rPr lang="fi-FI" dirty="0" smtClean="0">
                <a:solidFill>
                  <a:schemeClr val="tx1"/>
                </a:solidFill>
              </a:rPr>
              <a:t> of </a:t>
            </a:r>
            <a:r>
              <a:rPr lang="fi-FI" dirty="0" err="1" smtClean="0">
                <a:solidFill>
                  <a:schemeClr val="tx1"/>
                </a:solidFill>
              </a:rPr>
              <a:t>evidence</a:t>
            </a:r>
            <a:r>
              <a:rPr lang="fi-FI" dirty="0" smtClean="0">
                <a:solidFill>
                  <a:schemeClr val="tx1"/>
                </a:solidFill>
              </a:rPr>
              <a:t> </a:t>
            </a:r>
            <a:r>
              <a:rPr lang="fi-FI" dirty="0" err="1" smtClean="0">
                <a:solidFill>
                  <a:schemeClr val="tx1"/>
                </a:solidFill>
              </a:rPr>
              <a:t>based</a:t>
            </a:r>
            <a:r>
              <a:rPr lang="fi-FI" dirty="0" smtClean="0">
                <a:solidFill>
                  <a:schemeClr val="tx1"/>
                </a:solidFill>
              </a:rPr>
              <a:t> </a:t>
            </a:r>
            <a:r>
              <a:rPr lang="fi-FI" dirty="0" err="1" smtClean="0">
                <a:solidFill>
                  <a:schemeClr val="tx1"/>
                </a:solidFill>
              </a:rPr>
              <a:t>or</a:t>
            </a:r>
            <a:r>
              <a:rPr lang="fi-FI" dirty="0" smtClean="0">
                <a:solidFill>
                  <a:schemeClr val="tx1"/>
                </a:solidFill>
              </a:rPr>
              <a:t> </a:t>
            </a:r>
            <a:r>
              <a:rPr lang="fi-FI" dirty="0" err="1" smtClean="0">
                <a:solidFill>
                  <a:schemeClr val="tx1"/>
                </a:solidFill>
              </a:rPr>
              <a:t>evidence</a:t>
            </a:r>
            <a:r>
              <a:rPr lang="fi-FI" dirty="0" smtClean="0">
                <a:solidFill>
                  <a:schemeClr val="tx1"/>
                </a:solidFill>
              </a:rPr>
              <a:t> </a:t>
            </a:r>
            <a:r>
              <a:rPr lang="fi-FI" dirty="0" err="1" smtClean="0">
                <a:solidFill>
                  <a:schemeClr val="tx1"/>
                </a:solidFill>
              </a:rPr>
              <a:t>supported</a:t>
            </a:r>
            <a:r>
              <a:rPr lang="fi-FI" dirty="0" smtClean="0">
                <a:solidFill>
                  <a:schemeClr val="tx1"/>
                </a:solidFill>
              </a:rPr>
              <a:t> </a:t>
            </a:r>
            <a:r>
              <a:rPr lang="fi-FI" dirty="0" err="1" smtClean="0">
                <a:solidFill>
                  <a:schemeClr val="tx1"/>
                </a:solidFill>
              </a:rPr>
              <a:t>practice</a:t>
            </a:r>
            <a:r>
              <a:rPr lang="fi-FI" dirty="0" smtClean="0">
                <a:solidFill>
                  <a:schemeClr val="tx1"/>
                </a:solidFill>
              </a:rPr>
              <a:t> </a:t>
            </a:r>
            <a:r>
              <a:rPr lang="fi-FI" dirty="0" err="1" smtClean="0">
                <a:solidFill>
                  <a:schemeClr val="tx1"/>
                </a:solidFill>
              </a:rPr>
              <a:t>interventions</a:t>
            </a:r>
            <a:r>
              <a:rPr lang="fi-FI" dirty="0" smtClean="0">
                <a:solidFill>
                  <a:schemeClr val="tx1"/>
                </a:solidFill>
              </a:rPr>
              <a:t> </a:t>
            </a:r>
            <a:r>
              <a:rPr lang="fi-FI" dirty="0" err="1" smtClean="0">
                <a:solidFill>
                  <a:schemeClr val="tx1"/>
                </a:solidFill>
              </a:rPr>
              <a:t>e.g</a:t>
            </a:r>
            <a:r>
              <a:rPr lang="fi-FI" dirty="0" smtClean="0">
                <a:solidFill>
                  <a:schemeClr val="tx1"/>
                </a:solidFill>
              </a:rPr>
              <a:t>. </a:t>
            </a:r>
            <a:r>
              <a:rPr lang="fi-FI" dirty="0" err="1" smtClean="0">
                <a:solidFill>
                  <a:schemeClr val="tx1"/>
                </a:solidFill>
              </a:rPr>
              <a:t>problem</a:t>
            </a:r>
            <a:r>
              <a:rPr lang="fi-FI" dirty="0" smtClean="0">
                <a:solidFill>
                  <a:schemeClr val="tx1"/>
                </a:solidFill>
              </a:rPr>
              <a:t> </a:t>
            </a:r>
            <a:r>
              <a:rPr lang="fi-FI" dirty="0" err="1" smtClean="0">
                <a:solidFill>
                  <a:schemeClr val="tx1"/>
                </a:solidFill>
              </a:rPr>
              <a:t>solving</a:t>
            </a:r>
            <a:r>
              <a:rPr lang="fi-FI" dirty="0" smtClean="0">
                <a:solidFill>
                  <a:schemeClr val="tx1"/>
                </a:solidFill>
              </a:rPr>
              <a:t> </a:t>
            </a:r>
            <a:r>
              <a:rPr lang="fi-FI" dirty="0" err="1" smtClean="0">
                <a:solidFill>
                  <a:schemeClr val="tx1"/>
                </a:solidFill>
              </a:rPr>
              <a:t>therapy</a:t>
            </a:r>
            <a:r>
              <a:rPr lang="fi-FI" dirty="0" smtClean="0">
                <a:solidFill>
                  <a:schemeClr val="tx1"/>
                </a:solidFill>
              </a:rPr>
              <a:t>, ACT, etc.</a:t>
            </a:r>
            <a:endParaRPr lang="fi-FI" dirty="0">
              <a:solidFill>
                <a:schemeClr val="tx1"/>
              </a:solidFill>
            </a:endParaRPr>
          </a:p>
        </p:txBody>
      </p:sp>
      <p:pic>
        <p:nvPicPr>
          <p:cNvPr id="6" name="Picture 5"/>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8022636" y="274636"/>
            <a:ext cx="824184" cy="824184"/>
          </a:xfrm>
          <a:prstGeom prst="rect">
            <a:avLst/>
          </a:prstGeom>
        </p:spPr>
      </p:pic>
    </p:spTree>
    <p:extLst>
      <p:ext uri="{BB962C8B-B14F-4D97-AF65-F5344CB8AC3E}">
        <p14:creationId xmlns:p14="http://schemas.microsoft.com/office/powerpoint/2010/main" val="13479012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i.huffpost.com/gen/1351147/images/o-BROKEN-HEART-facebook.jpg"/>
          <p:cNvPicPr>
            <a:picLocks noGrp="1" noChangeAspect="1" noChangeArrowheads="1"/>
          </p:cNvPicPr>
          <p:nvPr>
            <p:ph idx="1"/>
          </p:nvPr>
        </p:nvPicPr>
        <p:blipFill>
          <a:blip r:embed="rId3" cstate="email">
            <a:extLst>
              <a:ext uri="{28A0092B-C50C-407E-A947-70E740481C1C}">
                <a14:useLocalDpi xmlns:a14="http://schemas.microsoft.com/office/drawing/2010/main" val="0"/>
              </a:ext>
            </a:extLst>
          </a:blip>
          <a:srcRect/>
          <a:stretch>
            <a:fillRect/>
          </a:stretch>
        </p:blipFill>
        <p:spPr bwMode="auto">
          <a:xfrm>
            <a:off x="1364201" y="3155925"/>
            <a:ext cx="6096000" cy="3048000"/>
          </a:xfrm>
          <a:prstGeom prst="rect">
            <a:avLst/>
          </a:prstGeom>
          <a:noFill/>
          <a:extLst>
            <a:ext uri="{909E8E84-426E-40dd-AFC4-6F175D3DCCD1}">
              <a14:hiddenFill xmlns="" xmlns:a14="http://schemas.microsoft.com/office/drawing/2010/main">
                <a:solidFill>
                  <a:srgbClr val="FFFFFF"/>
                </a:solidFill>
              </a14:hiddenFill>
            </a:ext>
          </a:extLst>
        </p:spPr>
      </p:pic>
      <p:sp>
        <p:nvSpPr>
          <p:cNvPr id="4" name="Rectangle 3"/>
          <p:cNvSpPr/>
          <p:nvPr/>
        </p:nvSpPr>
        <p:spPr>
          <a:xfrm>
            <a:off x="318816" y="1237658"/>
            <a:ext cx="8001000" cy="1057996"/>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a:t>The development of social work science may cause a non-rational fear among social workers that social work “by becoming scientific” can lose its “heart” (Boehm, 1960).  </a:t>
            </a:r>
          </a:p>
        </p:txBody>
      </p:sp>
      <p:pic>
        <p:nvPicPr>
          <p:cNvPr id="5" name="Picture 4"/>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8125506" y="251481"/>
            <a:ext cx="824184" cy="824184"/>
          </a:xfrm>
          <a:prstGeom prst="rect">
            <a:avLst/>
          </a:prstGeom>
        </p:spPr>
      </p:pic>
    </p:spTree>
    <p:extLst>
      <p:ext uri="{BB962C8B-B14F-4D97-AF65-F5344CB8AC3E}">
        <p14:creationId xmlns:p14="http://schemas.microsoft.com/office/powerpoint/2010/main" val="2179892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Basis">
  <a:themeElements>
    <a:clrScheme name="Basis">
      <a:dk1>
        <a:srgbClr val="000000"/>
      </a:dk1>
      <a:lt1>
        <a:sysClr val="window" lastClr="FFFFFF"/>
      </a:lt1>
      <a:dk2>
        <a:srgbClr val="5E5E5E"/>
      </a:dk2>
      <a:lt2>
        <a:srgbClr val="DDDDDD"/>
      </a:lt2>
      <a:accent1>
        <a:srgbClr val="DF5327"/>
      </a:accent1>
      <a:accent2>
        <a:srgbClr val="A6B727"/>
      </a:accent2>
      <a:accent3>
        <a:srgbClr val="FE9E00"/>
      </a:accent3>
      <a:accent4>
        <a:srgbClr val="418AB3"/>
      </a:accent4>
      <a:accent5>
        <a:srgbClr val="D7D447"/>
      </a:accent5>
      <a:accent6>
        <a:srgbClr val="8383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TM03457444[[fn=Basis]]</Template>
  <TotalTime>1723</TotalTime>
  <Words>1921</Words>
  <Application>Microsoft Office PowerPoint</Application>
  <PresentationFormat>On-screen Show (4:3)</PresentationFormat>
  <Paragraphs>145</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Corbel</vt:lpstr>
      <vt:lpstr>Sylfaen</vt:lpstr>
      <vt:lpstr>Wingdings</vt:lpstr>
      <vt:lpstr>Basis</vt:lpstr>
      <vt:lpstr>Doctoral Education in Social Work: Lessons Learned from the Case of Georgia</vt:lpstr>
      <vt:lpstr>PowerPoint Presentation</vt:lpstr>
      <vt:lpstr>Is Social Work  a Science?   </vt:lpstr>
      <vt:lpstr>PowerPoint Presentation</vt:lpstr>
      <vt:lpstr>Compare: </vt:lpstr>
      <vt:lpstr>PowerPoint Presentation</vt:lpstr>
      <vt:lpstr>Science  Or  Art?</vt:lpstr>
      <vt:lpstr> Top-down" ” OR ” Bottom up” Approach EBP provides Science informed practice: Scientific Practitioner? (Rosen, 1996)  </vt:lpstr>
      <vt:lpstr>PowerPoint Presentation</vt:lpstr>
      <vt:lpstr>Social work is An  Applied Science: </vt:lpstr>
      <vt:lpstr>Community Based Participatory Research   Critical Action Research   Intervention Research </vt:lpstr>
      <vt:lpstr>The Markers of a Social Work Research </vt:lpstr>
      <vt:lpstr>12 Major  Challenges Grand Challenges Initiative Raising vital scientific questions ? </vt:lpstr>
      <vt:lpstr>SW In Academy in Georgia</vt:lpstr>
      <vt:lpstr>2018 </vt:lpstr>
      <vt:lpstr>CHAllENGES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სოციალური მუშაობის განათლების განვითარების ტენდენციები საქართველოში და გლობალურ დონეზე</dc:title>
  <dc:creator>Shorena Sadzaglishvili</dc:creator>
  <cp:lastModifiedBy>Windows User</cp:lastModifiedBy>
  <cp:revision>147</cp:revision>
  <dcterms:created xsi:type="dcterms:W3CDTF">2015-04-19T02:37:56Z</dcterms:created>
  <dcterms:modified xsi:type="dcterms:W3CDTF">2018-04-26T04:17:35Z</dcterms:modified>
</cp:coreProperties>
</file>