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363" r:id="rId2"/>
    <p:sldId id="364" r:id="rId3"/>
    <p:sldId id="381" r:id="rId4"/>
    <p:sldId id="365" r:id="rId5"/>
    <p:sldId id="369" r:id="rId6"/>
    <p:sldId id="370" r:id="rId7"/>
    <p:sldId id="371" r:id="rId8"/>
    <p:sldId id="372" r:id="rId9"/>
    <p:sldId id="373" r:id="rId10"/>
    <p:sldId id="374" r:id="rId11"/>
    <p:sldId id="379" r:id="rId12"/>
    <p:sldId id="375" r:id="rId13"/>
    <p:sldId id="376" r:id="rId14"/>
    <p:sldId id="377" r:id="rId15"/>
    <p:sldId id="378" r:id="rId16"/>
    <p:sldId id="382" r:id="rId17"/>
    <p:sldId id="307" r:id="rId18"/>
    <p:sldId id="384" r:id="rId19"/>
    <p:sldId id="340" r:id="rId20"/>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3333" autoAdjust="0"/>
  </p:normalViewPr>
  <p:slideViewPr>
    <p:cSldViewPr>
      <p:cViewPr>
        <p:scale>
          <a:sx n="71" d="100"/>
          <a:sy n="71" d="100"/>
        </p:scale>
        <p:origin x="-1356"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r>
              <a:rPr lang="en-US" smtClean="0"/>
              <a:t>New Strategies for Social Work Education</a:t>
            </a:r>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5425185E-0DE5-4C3E-B052-C5E94A0657B1}" type="datetimeFigureOut">
              <a:rPr lang="en-US" smtClean="0"/>
              <a:pPr/>
              <a:t>18/04/26</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A5F116AE-84B8-47D9-95FE-F00DCDBA073C}" type="slidenum">
              <a:rPr lang="en-US" smtClean="0"/>
              <a:pPr/>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r>
              <a:rPr lang="en-US" smtClean="0"/>
              <a:t>New Strategies for Social Work Education</a:t>
            </a:r>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A13A821A-034F-4230-9546-B6CFEFD0C27C}" type="datetimeFigureOut">
              <a:rPr lang="en-US" smtClean="0"/>
              <a:pPr/>
              <a:t>18/04/26</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7305D38B-51BC-4985-9D53-9360871C98E5}" type="slidenum">
              <a:rPr lang="en-US" smtClean="0"/>
              <a:pPr/>
              <a:t>‹#›</a:t>
            </a:fld>
            <a:endParaRPr lang="en-US"/>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New Strategies for Social Work Education</a:t>
            </a:r>
            <a:endParaRPr lang="en-US"/>
          </a:p>
        </p:txBody>
      </p:sp>
      <p:sp>
        <p:nvSpPr>
          <p:cNvPr id="5" name="Slide Number Placeholder 4"/>
          <p:cNvSpPr>
            <a:spLocks noGrp="1"/>
          </p:cNvSpPr>
          <p:nvPr>
            <p:ph type="sldNum" sz="quarter" idx="11"/>
          </p:nvPr>
        </p:nvSpPr>
        <p:spPr/>
        <p:txBody>
          <a:bodyPr/>
          <a:lstStyle/>
          <a:p>
            <a:fld id="{7305D38B-51BC-4985-9D53-9360871C98E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of the determinants are:</a:t>
            </a:r>
          </a:p>
          <a:p>
            <a:r>
              <a:rPr lang="en-US" dirty="0" smtClean="0"/>
              <a:t>s. Hope</a:t>
            </a:r>
          </a:p>
          <a:p>
            <a:r>
              <a:rPr lang="en-US" dirty="0" smtClean="0"/>
              <a:t>s. Rehabilitation</a:t>
            </a:r>
          </a:p>
          <a:p>
            <a:r>
              <a:rPr lang="en-US" dirty="0" smtClean="0"/>
              <a:t>And so on</a:t>
            </a:r>
          </a:p>
          <a:p>
            <a:r>
              <a:rPr lang="en-US" dirty="0" smtClean="0"/>
              <a:t>________________________</a:t>
            </a:r>
          </a:p>
          <a:p>
            <a:r>
              <a:rPr lang="en-US" dirty="0" smtClean="0"/>
              <a:t>In the end, I hope that social work education helps human beings to experience wellbeing.</a:t>
            </a:r>
            <a:endParaRPr lang="en-US" dirty="0"/>
          </a:p>
        </p:txBody>
      </p:sp>
      <p:sp>
        <p:nvSpPr>
          <p:cNvPr id="4" name="Header Placeholder 3"/>
          <p:cNvSpPr>
            <a:spLocks noGrp="1"/>
          </p:cNvSpPr>
          <p:nvPr>
            <p:ph type="hdr" sz="quarter" idx="10"/>
          </p:nvPr>
        </p:nvSpPr>
        <p:spPr/>
        <p:txBody>
          <a:bodyPr/>
          <a:lstStyle/>
          <a:p>
            <a:r>
              <a:rPr lang="en-US" smtClean="0"/>
              <a:t>New Strategies for Social Work Education</a:t>
            </a:r>
            <a:endParaRPr lang="en-US"/>
          </a:p>
        </p:txBody>
      </p:sp>
      <p:sp>
        <p:nvSpPr>
          <p:cNvPr id="5" name="Slide Number Placeholder 4"/>
          <p:cNvSpPr>
            <a:spLocks noGrp="1"/>
          </p:cNvSpPr>
          <p:nvPr>
            <p:ph type="sldNum" sz="quarter" idx="11"/>
          </p:nvPr>
        </p:nvSpPr>
        <p:spPr/>
        <p:txBody>
          <a:bodyPr/>
          <a:lstStyle/>
          <a:p>
            <a:fld id="{7305D38B-51BC-4985-9D53-9360871C98E5}"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Please</a:t>
            </a:r>
            <a:r>
              <a:rPr lang="en-US" baseline="0" dirty="0" smtClean="0"/>
              <a:t> </a:t>
            </a:r>
            <a:r>
              <a:rPr lang="en-US" baseline="0" smtClean="0"/>
              <a:t>clap for them!</a:t>
            </a:r>
            <a:endParaRPr lang="en-US"/>
          </a:p>
        </p:txBody>
      </p:sp>
      <p:sp>
        <p:nvSpPr>
          <p:cNvPr id="4" name="Header Placeholder 3"/>
          <p:cNvSpPr>
            <a:spLocks noGrp="1"/>
          </p:cNvSpPr>
          <p:nvPr>
            <p:ph type="hdr" sz="quarter" idx="10"/>
          </p:nvPr>
        </p:nvSpPr>
        <p:spPr/>
        <p:txBody>
          <a:bodyPr/>
          <a:lstStyle/>
          <a:p>
            <a:r>
              <a:rPr lang="en-US" smtClean="0"/>
              <a:t>New Strategies for Social Work Education</a:t>
            </a:r>
            <a:endParaRPr lang="en-US"/>
          </a:p>
        </p:txBody>
      </p:sp>
      <p:sp>
        <p:nvSpPr>
          <p:cNvPr id="5" name="Slide Number Placeholder 4"/>
          <p:cNvSpPr>
            <a:spLocks noGrp="1"/>
          </p:cNvSpPr>
          <p:nvPr>
            <p:ph type="sldNum" sz="quarter" idx="11"/>
          </p:nvPr>
        </p:nvSpPr>
        <p:spPr/>
        <p:txBody>
          <a:bodyPr/>
          <a:lstStyle/>
          <a:p>
            <a:fld id="{7305D38B-51BC-4985-9D53-9360871C98E5}"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a:t>
            </a:r>
            <a:r>
              <a:rPr lang="en-US" baseline="0" dirty="0" smtClean="0"/>
              <a:t> my presentation is about: what social work education should pay attention to, in the future. What ever I am going to say, is based on my studies, experiences and importance that I understand.</a:t>
            </a:r>
          </a:p>
          <a:p>
            <a:r>
              <a:rPr lang="en-US" dirty="0" smtClean="0"/>
              <a:t>Perhaps,</a:t>
            </a:r>
            <a:r>
              <a:rPr lang="en-US" baseline="0" dirty="0" smtClean="0"/>
              <a:t> t</a:t>
            </a:r>
            <a:r>
              <a:rPr lang="en-US" dirty="0" smtClean="0"/>
              <a:t>he points that I am explaining today,</a:t>
            </a:r>
            <a:r>
              <a:rPr lang="en-US" baseline="0" dirty="0" smtClean="0"/>
              <a:t> are already considered, however, they should get especial attention if social workers want to be more visible, effective and want to fulfill their main two missions of “continues enhancement of peoples quality of life” and “Development of social health indicators” which concludes to better social wellbeing in the world.</a:t>
            </a:r>
          </a:p>
          <a:p>
            <a:r>
              <a:rPr lang="en-US" dirty="0" smtClean="0"/>
              <a:t>If people don’t feel the outcome of our education, it means our education was not practical. We need to teach social workers in a way that they</a:t>
            </a:r>
            <a:r>
              <a:rPr lang="en-US" baseline="0" dirty="0" smtClean="0"/>
              <a:t> learn how to help people to enjoy their lives. Therefore, I mention a few points which may be considered:</a:t>
            </a:r>
          </a:p>
          <a:p>
            <a:r>
              <a:rPr lang="en-US" baseline="0" dirty="0" smtClean="0"/>
              <a:t>_______________________________________________________________________________</a:t>
            </a:r>
          </a:p>
          <a:p>
            <a:r>
              <a:rPr lang="en-US" baseline="0" dirty="0" smtClean="0"/>
              <a:t>So, Social worker should learn to work multidimensional. Our educational system should not be one dimensional.  As you know, social work is not only offering services.</a:t>
            </a:r>
            <a:endParaRPr lang="en-US" dirty="0"/>
          </a:p>
        </p:txBody>
      </p:sp>
      <p:sp>
        <p:nvSpPr>
          <p:cNvPr id="4" name="Header Placeholder 3"/>
          <p:cNvSpPr>
            <a:spLocks noGrp="1"/>
          </p:cNvSpPr>
          <p:nvPr>
            <p:ph type="hdr" sz="quarter" idx="10"/>
          </p:nvPr>
        </p:nvSpPr>
        <p:spPr/>
        <p:txBody>
          <a:bodyPr/>
          <a:lstStyle/>
          <a:p>
            <a:r>
              <a:rPr lang="en-US" smtClean="0"/>
              <a:t>New Strategies for Social Work Education</a:t>
            </a:r>
            <a:endParaRPr lang="en-US"/>
          </a:p>
        </p:txBody>
      </p:sp>
      <p:sp>
        <p:nvSpPr>
          <p:cNvPr id="5" name="Slide Number Placeholder 4"/>
          <p:cNvSpPr>
            <a:spLocks noGrp="1"/>
          </p:cNvSpPr>
          <p:nvPr>
            <p:ph type="sldNum" sz="quarter" idx="11"/>
          </p:nvPr>
        </p:nvSpPr>
        <p:spPr/>
        <p:txBody>
          <a:bodyPr/>
          <a:lstStyle/>
          <a:p>
            <a:fld id="{7305D38B-51BC-4985-9D53-9360871C98E5}"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problems and needs are very different from each other, We need to see the strategies in three levels. Naturally, general strategies should be defined in global level. But in different regions, we can define regional strategies within global strategies.</a:t>
            </a:r>
          </a:p>
          <a:p>
            <a:r>
              <a:rPr lang="en-US" baseline="0" dirty="0" smtClean="0"/>
              <a:t>Other strategies should be local and in national level.</a:t>
            </a:r>
            <a:endParaRPr lang="en-US" dirty="0"/>
          </a:p>
        </p:txBody>
      </p:sp>
      <p:sp>
        <p:nvSpPr>
          <p:cNvPr id="4" name="Header Placeholder 3"/>
          <p:cNvSpPr>
            <a:spLocks noGrp="1"/>
          </p:cNvSpPr>
          <p:nvPr>
            <p:ph type="hdr" sz="quarter" idx="10"/>
          </p:nvPr>
        </p:nvSpPr>
        <p:spPr/>
        <p:txBody>
          <a:bodyPr/>
          <a:lstStyle/>
          <a:p>
            <a:r>
              <a:rPr lang="en-US" smtClean="0"/>
              <a:t>New Strategies for Social Work Education</a:t>
            </a:r>
            <a:endParaRPr lang="en-US"/>
          </a:p>
        </p:txBody>
      </p:sp>
      <p:sp>
        <p:nvSpPr>
          <p:cNvPr id="5" name="Slide Number Placeholder 4"/>
          <p:cNvSpPr>
            <a:spLocks noGrp="1"/>
          </p:cNvSpPr>
          <p:nvPr>
            <p:ph type="sldNum" sz="quarter" idx="11"/>
          </p:nvPr>
        </p:nvSpPr>
        <p:spPr/>
        <p:txBody>
          <a:bodyPr/>
          <a:lstStyle/>
          <a:p>
            <a:fld id="{7305D38B-51BC-4985-9D53-9360871C98E5}"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example: Sociology, psychology, low, social policy, social welfare, social security…</a:t>
            </a:r>
            <a:endParaRPr lang="en-US" dirty="0"/>
          </a:p>
        </p:txBody>
      </p:sp>
      <p:sp>
        <p:nvSpPr>
          <p:cNvPr id="4" name="Header Placeholder 3"/>
          <p:cNvSpPr>
            <a:spLocks noGrp="1"/>
          </p:cNvSpPr>
          <p:nvPr>
            <p:ph type="hdr" sz="quarter" idx="10"/>
          </p:nvPr>
        </p:nvSpPr>
        <p:spPr/>
        <p:txBody>
          <a:bodyPr/>
          <a:lstStyle/>
          <a:p>
            <a:r>
              <a:rPr lang="en-US" smtClean="0"/>
              <a:t>New Strategies for Social Work Education</a:t>
            </a:r>
            <a:endParaRPr lang="en-US"/>
          </a:p>
        </p:txBody>
      </p:sp>
      <p:sp>
        <p:nvSpPr>
          <p:cNvPr id="5" name="Slide Number Placeholder 4"/>
          <p:cNvSpPr>
            <a:spLocks noGrp="1"/>
          </p:cNvSpPr>
          <p:nvPr>
            <p:ph type="sldNum" sz="quarter" idx="11"/>
          </p:nvPr>
        </p:nvSpPr>
        <p:spPr/>
        <p:txBody>
          <a:bodyPr/>
          <a:lstStyle/>
          <a:p>
            <a:fld id="{7305D38B-51BC-4985-9D53-9360871C98E5}"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reason behind this point is that if we work well, have enough </a:t>
            </a:r>
            <a:r>
              <a:rPr lang="en-US" dirty="0" smtClean="0"/>
              <a:t>experience and bunch of information, </a:t>
            </a:r>
            <a:r>
              <a:rPr lang="en-US" dirty="0" smtClean="0"/>
              <a:t>but can not effect social policies, We </a:t>
            </a:r>
            <a:r>
              <a:rPr lang="en-US" dirty="0" smtClean="0"/>
              <a:t>can’t </a:t>
            </a:r>
            <a:r>
              <a:rPr lang="en-US" dirty="0" smtClean="0"/>
              <a:t>make</a:t>
            </a:r>
            <a:r>
              <a:rPr lang="en-US" baseline="0" dirty="0" smtClean="0"/>
              <a:t> general effects on the society. Because, sometimes a good policy can provide a very good base for offering social work services.</a:t>
            </a:r>
          </a:p>
          <a:p>
            <a:r>
              <a:rPr lang="en-US" baseline="0" dirty="0" smtClean="0"/>
              <a:t>Although social policy is an independent subject, since social workers learn various subjects, if they learn about social policy making too, they can affect much more to enhance social wellbeing and development of social health indicators</a:t>
            </a:r>
            <a:endParaRPr lang="en-US" dirty="0"/>
          </a:p>
        </p:txBody>
      </p:sp>
      <p:sp>
        <p:nvSpPr>
          <p:cNvPr id="4" name="Header Placeholder 3"/>
          <p:cNvSpPr>
            <a:spLocks noGrp="1"/>
          </p:cNvSpPr>
          <p:nvPr>
            <p:ph type="hdr" sz="quarter" idx="10"/>
          </p:nvPr>
        </p:nvSpPr>
        <p:spPr/>
        <p:txBody>
          <a:bodyPr/>
          <a:lstStyle/>
          <a:p>
            <a:r>
              <a:rPr lang="en-US" smtClean="0"/>
              <a:t>New Strategies for Social Work Education</a:t>
            </a:r>
            <a:endParaRPr lang="en-US"/>
          </a:p>
        </p:txBody>
      </p:sp>
      <p:sp>
        <p:nvSpPr>
          <p:cNvPr id="5" name="Slide Number Placeholder 4"/>
          <p:cNvSpPr>
            <a:spLocks noGrp="1"/>
          </p:cNvSpPr>
          <p:nvPr>
            <p:ph type="sldNum" sz="quarter" idx="11"/>
          </p:nvPr>
        </p:nvSpPr>
        <p:spPr/>
        <p:txBody>
          <a:bodyPr/>
          <a:lstStyle/>
          <a:p>
            <a:fld id="{7305D38B-51BC-4985-9D53-9360871C98E5}"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a:t>
            </a:r>
            <a:r>
              <a:rPr lang="en-US" baseline="0" dirty="0" smtClean="0"/>
              <a:t> care about</a:t>
            </a:r>
            <a:r>
              <a:rPr lang="en-US" dirty="0" smtClean="0"/>
              <a:t> physical health, we have physicians. For</a:t>
            </a:r>
            <a:r>
              <a:rPr lang="en-US" baseline="0" dirty="0" smtClean="0"/>
              <a:t> psychological health, psychologists and psychiatrists are engaged. For social health, nobody can work better than social workers. Therefore, I always see “development of social health indicators” as one of the main missions of social workers. This mission can not be fulfilled unless by education and increasing the knowledge of social workers.</a:t>
            </a:r>
          </a:p>
        </p:txBody>
      </p:sp>
      <p:sp>
        <p:nvSpPr>
          <p:cNvPr id="4" name="Header Placeholder 3"/>
          <p:cNvSpPr>
            <a:spLocks noGrp="1"/>
          </p:cNvSpPr>
          <p:nvPr>
            <p:ph type="hdr" sz="quarter" idx="10"/>
          </p:nvPr>
        </p:nvSpPr>
        <p:spPr/>
        <p:txBody>
          <a:bodyPr/>
          <a:lstStyle/>
          <a:p>
            <a:r>
              <a:rPr lang="en-US" smtClean="0"/>
              <a:t>New Strategies for Social Work Education</a:t>
            </a:r>
            <a:endParaRPr lang="en-US"/>
          </a:p>
        </p:txBody>
      </p:sp>
      <p:sp>
        <p:nvSpPr>
          <p:cNvPr id="5" name="Slide Number Placeholder 4"/>
          <p:cNvSpPr>
            <a:spLocks noGrp="1"/>
          </p:cNvSpPr>
          <p:nvPr>
            <p:ph type="sldNum" sz="quarter" idx="11"/>
          </p:nvPr>
        </p:nvSpPr>
        <p:spPr/>
        <p:txBody>
          <a:bodyPr/>
          <a:lstStyle/>
          <a:p>
            <a:fld id="{7305D38B-51BC-4985-9D53-9360871C98E5}" type="slidenum">
              <a:rPr lang="en-US" smtClean="0"/>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Social work education should not</a:t>
            </a:r>
            <a:r>
              <a:rPr lang="en-US" baseline="0" dirty="0" smtClean="0"/>
              <a:t> be limited to the university time. Because some issues change by time and naturally someone who is working with these issues must learn about the new updated information.</a:t>
            </a:r>
          </a:p>
          <a:p>
            <a:r>
              <a:rPr lang="en-US" baseline="0" dirty="0" smtClean="0"/>
              <a:t>I do believe, social workers can be effective when social work knowledge is up to dated. This increases social workers power to fulfill their responsibilities.</a:t>
            </a:r>
          </a:p>
          <a:p>
            <a:r>
              <a:rPr lang="en-US" baseline="0" dirty="0" smtClean="0"/>
              <a:t>Power is in knowledge.</a:t>
            </a:r>
            <a:endParaRPr lang="en-US" dirty="0"/>
          </a:p>
        </p:txBody>
      </p:sp>
      <p:sp>
        <p:nvSpPr>
          <p:cNvPr id="4" name="Header Placeholder 3"/>
          <p:cNvSpPr>
            <a:spLocks noGrp="1"/>
          </p:cNvSpPr>
          <p:nvPr>
            <p:ph type="hdr" sz="quarter" idx="10"/>
          </p:nvPr>
        </p:nvSpPr>
        <p:spPr/>
        <p:txBody>
          <a:bodyPr/>
          <a:lstStyle/>
          <a:p>
            <a:r>
              <a:rPr lang="en-US" smtClean="0"/>
              <a:t>New Strategies for Social Work Education</a:t>
            </a:r>
            <a:endParaRPr lang="en-US"/>
          </a:p>
        </p:txBody>
      </p:sp>
      <p:sp>
        <p:nvSpPr>
          <p:cNvPr id="5" name="Slide Number Placeholder 4"/>
          <p:cNvSpPr>
            <a:spLocks noGrp="1"/>
          </p:cNvSpPr>
          <p:nvPr>
            <p:ph type="sldNum" sz="quarter" idx="11"/>
          </p:nvPr>
        </p:nvSpPr>
        <p:spPr/>
        <p:txBody>
          <a:bodyPr/>
          <a:lstStyle/>
          <a:p>
            <a:fld id="{7305D38B-51BC-4985-9D53-9360871C98E5}" type="slidenum">
              <a:rPr lang="en-US" smtClean="0"/>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important</a:t>
            </a:r>
            <a:r>
              <a:rPr lang="en-US" baseline="0" dirty="0" smtClean="0"/>
              <a:t> point that I want to </a:t>
            </a:r>
            <a:r>
              <a:rPr lang="en-US" baseline="0" dirty="0" err="1" smtClean="0"/>
              <a:t>menton</a:t>
            </a:r>
            <a:r>
              <a:rPr lang="en-US" baseline="0" dirty="0" smtClean="0"/>
              <a:t> here is that:</a:t>
            </a:r>
            <a:endParaRPr lang="en-US" dirty="0" smtClean="0"/>
          </a:p>
          <a:p>
            <a:r>
              <a:rPr lang="en-US" dirty="0" smtClean="0"/>
              <a:t>Considering </a:t>
            </a:r>
            <a:r>
              <a:rPr lang="en-US" dirty="0" smtClean="0"/>
              <a:t>this fact that being</a:t>
            </a:r>
            <a:r>
              <a:rPr lang="en-US" baseline="0" dirty="0" smtClean="0"/>
              <a:t> interdisciplinary is developing in different subject in the world, and if we want to keep and increase our power and social work doesn’t get on the sideline of other majors including sociology,  social welfare or social psychology which have a stronger theoretical bases, we have to increase our knowledge about some social fact, indicators and determinants and we have to define or redefine role of social workers in them.</a:t>
            </a:r>
          </a:p>
          <a:p>
            <a:r>
              <a:rPr lang="en-US" baseline="0" dirty="0" smtClean="0"/>
              <a:t>First: Teaching </a:t>
            </a:r>
            <a:r>
              <a:rPr lang="en-US" baseline="0" dirty="0" smtClean="0"/>
              <a:t>concept of these determinants </a:t>
            </a:r>
            <a:r>
              <a:rPr lang="en-US" baseline="0" dirty="0" smtClean="0"/>
              <a:t>Second: Teaching </a:t>
            </a:r>
            <a:r>
              <a:rPr lang="en-US" baseline="0" dirty="0" smtClean="0"/>
              <a:t>role of social workers in fulfilling these determinants.</a:t>
            </a:r>
          </a:p>
          <a:p>
            <a:r>
              <a:rPr lang="en-US" baseline="0" dirty="0" smtClean="0"/>
              <a:t>This, will help social work knowledge to be practical and social work will be more important. I mentioned some of the determinants in the first international congress of 60 years of social work in Iran in December 2017 and talked about them. Some of them are already available in the new definition of social work. I am mentioning the rest.</a:t>
            </a:r>
          </a:p>
          <a:p>
            <a:r>
              <a:rPr lang="en-US" baseline="0" dirty="0" smtClean="0"/>
              <a:t>We have to work on these concepts as soon as possible to get more achievements and enhance our positions in our countries. Everybody in social work field should work to make this true.</a:t>
            </a:r>
            <a:endParaRPr lang="en-US" dirty="0"/>
          </a:p>
        </p:txBody>
      </p:sp>
      <p:sp>
        <p:nvSpPr>
          <p:cNvPr id="4" name="Header Placeholder 3"/>
          <p:cNvSpPr>
            <a:spLocks noGrp="1"/>
          </p:cNvSpPr>
          <p:nvPr>
            <p:ph type="hdr" sz="quarter" idx="10"/>
          </p:nvPr>
        </p:nvSpPr>
        <p:spPr/>
        <p:txBody>
          <a:bodyPr/>
          <a:lstStyle/>
          <a:p>
            <a:r>
              <a:rPr lang="en-US" smtClean="0"/>
              <a:t>New Strategies for Social Work Education</a:t>
            </a:r>
            <a:endParaRPr lang="en-US"/>
          </a:p>
        </p:txBody>
      </p:sp>
      <p:sp>
        <p:nvSpPr>
          <p:cNvPr id="5" name="Slide Number Placeholder 4"/>
          <p:cNvSpPr>
            <a:spLocks noGrp="1"/>
          </p:cNvSpPr>
          <p:nvPr>
            <p:ph type="sldNum" sz="quarter" idx="11"/>
          </p:nvPr>
        </p:nvSpPr>
        <p:spPr/>
        <p:txBody>
          <a:bodyPr/>
          <a:lstStyle/>
          <a:p>
            <a:fld id="{7305D38B-51BC-4985-9D53-9360871C98E5}"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32D07FE-9DCF-462D-AB77-D3D2AD01DC28}" type="datetime1">
              <a:rPr lang="en-US" smtClean="0"/>
              <a:pPr/>
              <a:t>18/04/26</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en-US" smtClean="0"/>
              <a:t>The 4th Conference on advancement of social work in post- soviet countries</a:t>
            </a:r>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A06D957-024E-4E91-926F-5EF71215646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595417-7D7C-41C2-B3EB-2C468866CBA2}" type="datetime1">
              <a:rPr lang="en-US" smtClean="0"/>
              <a:pPr/>
              <a:t>18/04/26</a:t>
            </a:fld>
            <a:endParaRPr lang="en-US"/>
          </a:p>
        </p:txBody>
      </p:sp>
      <p:sp>
        <p:nvSpPr>
          <p:cNvPr id="5" name="Footer Placeholder 4"/>
          <p:cNvSpPr>
            <a:spLocks noGrp="1"/>
          </p:cNvSpPr>
          <p:nvPr>
            <p:ph type="ftr" sz="quarter" idx="11"/>
          </p:nvPr>
        </p:nvSpPr>
        <p:spPr/>
        <p:txBody>
          <a:bodyPr/>
          <a:lstStyle>
            <a:extLst/>
          </a:lstStyle>
          <a:p>
            <a:r>
              <a:rPr lang="en-US" smtClean="0"/>
              <a:t>The 4th Conference on advancement of social work in post- soviet countries</a:t>
            </a:r>
            <a:endParaRPr lang="en-US"/>
          </a:p>
        </p:txBody>
      </p:sp>
      <p:sp>
        <p:nvSpPr>
          <p:cNvPr id="6" name="Slide Number Placeholder 5"/>
          <p:cNvSpPr>
            <a:spLocks noGrp="1"/>
          </p:cNvSpPr>
          <p:nvPr>
            <p:ph type="sldNum" sz="quarter" idx="12"/>
          </p:nvPr>
        </p:nvSpPr>
        <p:spPr/>
        <p:txBody>
          <a:bodyPr/>
          <a:lstStyle>
            <a:extLst/>
          </a:lstStyle>
          <a:p>
            <a:fld id="{0A06D957-024E-4E91-926F-5EF712156462}" type="slidenum">
              <a:rPr lang="en-US" smtClean="0"/>
              <a:pPr/>
              <a:t>‹#›</a:t>
            </a:fld>
            <a:endParaRPr lang="en-US"/>
          </a:p>
        </p:txBody>
      </p:sp>
    </p:spTree>
  </p:cSld>
  <p:clrMapOvr>
    <a:masterClrMapping/>
  </p:clrMapOvr>
  <p:transition spd="slow">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CF7E6D74-E27F-4A33-B740-74971B352C6D}" type="datetime1">
              <a:rPr lang="en-US" smtClean="0"/>
              <a:pPr/>
              <a:t>18/04/26</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r>
              <a:rPr lang="en-US" smtClean="0"/>
              <a:t>The 4th Conference on advancement of social work in post- soviet countries</a:t>
            </a:r>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A06D957-024E-4E91-926F-5EF712156462}" type="slidenum">
              <a:rPr lang="en-US" smtClean="0"/>
              <a:pPr/>
              <a:t>‹#›</a:t>
            </a:fld>
            <a:endParaRPr lang="en-US"/>
          </a:p>
        </p:txBody>
      </p:sp>
    </p:spTree>
  </p:cSld>
  <p:clrMapOvr>
    <a:masterClrMapping/>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477000"/>
            <a:ext cx="914400" cy="231648"/>
          </a:xfrm>
        </p:spPr>
        <p:txBody>
          <a:bodyPr/>
          <a:lstStyle>
            <a:extLst/>
          </a:lstStyle>
          <a:p>
            <a:fld id="{5AA4848E-2A91-4496-8648-A42E41C795F7}" type="datetime1">
              <a:rPr lang="en-US" smtClean="0"/>
              <a:pPr/>
              <a:t>18/04/26</a:t>
            </a:fld>
            <a:endParaRPr lang="en-US" dirty="0"/>
          </a:p>
        </p:txBody>
      </p:sp>
      <p:sp>
        <p:nvSpPr>
          <p:cNvPr id="5" name="Footer Placeholder 4"/>
          <p:cNvSpPr>
            <a:spLocks noGrp="1"/>
          </p:cNvSpPr>
          <p:nvPr>
            <p:ph type="ftr" sz="quarter" idx="11"/>
          </p:nvPr>
        </p:nvSpPr>
        <p:spPr>
          <a:xfrm>
            <a:off x="457200" y="6553200"/>
            <a:ext cx="6019800" cy="233346"/>
          </a:xfrm>
        </p:spPr>
        <p:txBody>
          <a:bodyPr/>
          <a:lstStyle>
            <a:extLst/>
          </a:lstStyle>
          <a:p>
            <a:r>
              <a:rPr lang="en-US" dirty="0" smtClean="0"/>
              <a:t>The 4th Conference on advancement of social work in post- soviet countries</a:t>
            </a:r>
            <a:endParaRPr lang="en-US" dirty="0"/>
          </a:p>
        </p:txBody>
      </p:sp>
      <p:sp>
        <p:nvSpPr>
          <p:cNvPr id="6" name="Slide Number Placeholder 5"/>
          <p:cNvSpPr>
            <a:spLocks noGrp="1"/>
          </p:cNvSpPr>
          <p:nvPr>
            <p:ph type="sldNum" sz="quarter" idx="12"/>
          </p:nvPr>
        </p:nvSpPr>
        <p:spPr/>
        <p:txBody>
          <a:bodyPr/>
          <a:lstStyle>
            <a:extLst/>
          </a:lstStyle>
          <a:p>
            <a:fld id="{0A06D957-024E-4E91-926F-5EF712156462}" type="slidenum">
              <a:rPr lang="en-US" smtClean="0"/>
              <a:pPr/>
              <a:t>‹#›</a:t>
            </a:fld>
            <a:endParaRPr lang="en-US"/>
          </a:p>
        </p:txBody>
      </p:sp>
    </p:spTree>
  </p:cSld>
  <p:clrMapOvr>
    <a:masterClrMapping/>
  </p:clrMapOvr>
  <p:transition spd="slow">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5943600" y="6553200"/>
            <a:ext cx="783102" cy="230512"/>
          </a:xfrm>
        </p:spPr>
        <p:txBody>
          <a:bodyPr bIns="0" anchor="b"/>
          <a:lstStyle>
            <a:lvl1pPr>
              <a:defRPr>
                <a:solidFill>
                  <a:schemeClr val="tx2"/>
                </a:solidFill>
              </a:defRPr>
            </a:lvl1pPr>
            <a:extLst/>
          </a:lstStyle>
          <a:p>
            <a:fld id="{7F91142B-C872-41FE-AD23-0B580A452D5A}" type="datetime1">
              <a:rPr lang="en-US" smtClean="0"/>
              <a:pPr/>
              <a:t>18/04/26</a:t>
            </a:fld>
            <a:endParaRPr lang="en-US" dirty="0"/>
          </a:p>
        </p:txBody>
      </p:sp>
      <p:sp>
        <p:nvSpPr>
          <p:cNvPr id="5" name="Footer Placeholder 4"/>
          <p:cNvSpPr>
            <a:spLocks noGrp="1"/>
          </p:cNvSpPr>
          <p:nvPr>
            <p:ph type="ftr" sz="quarter" idx="11"/>
          </p:nvPr>
        </p:nvSpPr>
        <p:spPr>
          <a:xfrm>
            <a:off x="381000" y="6477000"/>
            <a:ext cx="5410200" cy="308410"/>
          </a:xfrm>
        </p:spPr>
        <p:txBody>
          <a:bodyPr bIns="0" anchor="b"/>
          <a:lstStyle>
            <a:lvl1pPr>
              <a:defRPr sz="1200">
                <a:solidFill>
                  <a:schemeClr val="tx2"/>
                </a:solidFill>
              </a:defRPr>
            </a:lvl1pPr>
            <a:extLst/>
          </a:lstStyle>
          <a:p>
            <a:r>
              <a:rPr lang="en-US" dirty="0" smtClean="0"/>
              <a:t>The 4th Conference on advancement of social work in post- soviet countries</a:t>
            </a:r>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A06D957-024E-4E91-926F-5EF71215646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157B3A-9DDE-46CA-A085-EA28062B6350}" type="datetime1">
              <a:rPr lang="en-US" smtClean="0"/>
              <a:pPr/>
              <a:t>18/04/26</a:t>
            </a:fld>
            <a:endParaRPr lang="en-US"/>
          </a:p>
        </p:txBody>
      </p:sp>
      <p:sp>
        <p:nvSpPr>
          <p:cNvPr id="6" name="Footer Placeholder 5"/>
          <p:cNvSpPr>
            <a:spLocks noGrp="1"/>
          </p:cNvSpPr>
          <p:nvPr>
            <p:ph type="ftr" sz="quarter" idx="11"/>
          </p:nvPr>
        </p:nvSpPr>
        <p:spPr/>
        <p:txBody>
          <a:bodyPr/>
          <a:lstStyle>
            <a:extLst/>
          </a:lstStyle>
          <a:p>
            <a:r>
              <a:rPr lang="en-US" smtClean="0"/>
              <a:t>The 4th Conference on advancement of social work in post- soviet countries</a:t>
            </a:r>
            <a:endParaRPr lang="en-US"/>
          </a:p>
        </p:txBody>
      </p:sp>
      <p:sp>
        <p:nvSpPr>
          <p:cNvPr id="7" name="Slide Number Placeholder 6"/>
          <p:cNvSpPr>
            <a:spLocks noGrp="1"/>
          </p:cNvSpPr>
          <p:nvPr>
            <p:ph type="sldNum" sz="quarter" idx="12"/>
          </p:nvPr>
        </p:nvSpPr>
        <p:spPr/>
        <p:txBody>
          <a:bodyPr/>
          <a:lstStyle>
            <a:extLst/>
          </a:lstStyle>
          <a:p>
            <a:fld id="{0A06D957-024E-4E91-926F-5EF712156462}" type="slidenum">
              <a:rPr lang="en-US" smtClean="0"/>
              <a:pPr/>
              <a:t>‹#›</a:t>
            </a:fld>
            <a:endParaRPr lang="en-US"/>
          </a:p>
        </p:txBody>
      </p:sp>
    </p:spTree>
  </p:cSld>
  <p:clrMapOvr>
    <a:masterClrMapping/>
  </p:clrMapOvr>
  <p:transition spd="slow">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E98E7A0-1E23-4853-ADA4-DA60BE755A5A}" type="datetime1">
              <a:rPr lang="en-US" smtClean="0"/>
              <a:pPr/>
              <a:t>18/04/26</a:t>
            </a:fld>
            <a:endParaRPr lang="en-US"/>
          </a:p>
        </p:txBody>
      </p:sp>
      <p:sp>
        <p:nvSpPr>
          <p:cNvPr id="8" name="Footer Placeholder 7"/>
          <p:cNvSpPr>
            <a:spLocks noGrp="1"/>
          </p:cNvSpPr>
          <p:nvPr>
            <p:ph type="ftr" sz="quarter" idx="11"/>
          </p:nvPr>
        </p:nvSpPr>
        <p:spPr/>
        <p:txBody>
          <a:bodyPr/>
          <a:lstStyle>
            <a:extLst/>
          </a:lstStyle>
          <a:p>
            <a:r>
              <a:rPr lang="en-US" smtClean="0"/>
              <a:t>The 4th Conference on advancement of social work in post- soviet countries</a:t>
            </a:r>
            <a:endParaRPr lang="en-US"/>
          </a:p>
        </p:txBody>
      </p:sp>
      <p:sp>
        <p:nvSpPr>
          <p:cNvPr id="9" name="Slide Number Placeholder 8"/>
          <p:cNvSpPr>
            <a:spLocks noGrp="1"/>
          </p:cNvSpPr>
          <p:nvPr>
            <p:ph type="sldNum" sz="quarter" idx="12"/>
          </p:nvPr>
        </p:nvSpPr>
        <p:spPr/>
        <p:txBody>
          <a:bodyPr/>
          <a:lstStyle>
            <a:extLst/>
          </a:lstStyle>
          <a:p>
            <a:fld id="{0A06D957-024E-4E91-926F-5EF712156462}" type="slidenum">
              <a:rPr lang="en-US" smtClean="0"/>
              <a:pPr/>
              <a:t>‹#›</a:t>
            </a:fld>
            <a:endParaRPr lang="en-US"/>
          </a:p>
        </p:txBody>
      </p:sp>
    </p:spTree>
  </p:cSld>
  <p:clrMapOvr>
    <a:masterClrMapping/>
  </p:clrMapOvr>
  <p:transition spd="slow">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FAB41E-85C5-4D1A-B73F-13791766F31B}" type="datetime1">
              <a:rPr lang="en-US" smtClean="0"/>
              <a:pPr/>
              <a:t>18/04/26</a:t>
            </a:fld>
            <a:endParaRPr lang="en-US"/>
          </a:p>
        </p:txBody>
      </p:sp>
      <p:sp>
        <p:nvSpPr>
          <p:cNvPr id="4" name="Footer Placeholder 3"/>
          <p:cNvSpPr>
            <a:spLocks noGrp="1"/>
          </p:cNvSpPr>
          <p:nvPr>
            <p:ph type="ftr" sz="quarter" idx="11"/>
          </p:nvPr>
        </p:nvSpPr>
        <p:spPr/>
        <p:txBody>
          <a:bodyPr/>
          <a:lstStyle>
            <a:extLst/>
          </a:lstStyle>
          <a:p>
            <a:r>
              <a:rPr lang="en-US" smtClean="0"/>
              <a:t>The 4th Conference on advancement of social work in post- soviet countries</a:t>
            </a:r>
            <a:endParaRPr lang="en-US"/>
          </a:p>
        </p:txBody>
      </p:sp>
      <p:sp>
        <p:nvSpPr>
          <p:cNvPr id="5" name="Slide Number Placeholder 4"/>
          <p:cNvSpPr>
            <a:spLocks noGrp="1"/>
          </p:cNvSpPr>
          <p:nvPr>
            <p:ph type="sldNum" sz="quarter" idx="12"/>
          </p:nvPr>
        </p:nvSpPr>
        <p:spPr/>
        <p:txBody>
          <a:bodyPr/>
          <a:lstStyle>
            <a:extLst/>
          </a:lstStyle>
          <a:p>
            <a:fld id="{0A06D957-024E-4E91-926F-5EF712156462}" type="slidenum">
              <a:rPr lang="en-US" smtClean="0"/>
              <a:pPr/>
              <a:t>‹#›</a:t>
            </a:fld>
            <a:endParaRPr lang="en-US"/>
          </a:p>
        </p:txBody>
      </p:sp>
    </p:spTree>
  </p:cSld>
  <p:clrMapOvr>
    <a:masterClrMapping/>
  </p:clrMapOvr>
  <p:transition spd="slow">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97BE6E6-C3D0-408D-96C6-FF21FE380305}" type="datetime1">
              <a:rPr lang="en-US" smtClean="0"/>
              <a:pPr/>
              <a:t>18/04/26</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en-US" smtClean="0"/>
              <a:t>The 4th Conference on advancement of social work in post- soviet countries</a:t>
            </a:r>
            <a:endParaRPr lang="en-US"/>
          </a:p>
        </p:txBody>
      </p:sp>
      <p:sp>
        <p:nvSpPr>
          <p:cNvPr id="4" name="Slide Number Placeholder 3"/>
          <p:cNvSpPr>
            <a:spLocks noGrp="1"/>
          </p:cNvSpPr>
          <p:nvPr>
            <p:ph type="sldNum" sz="quarter" idx="12"/>
          </p:nvPr>
        </p:nvSpPr>
        <p:spPr/>
        <p:txBody>
          <a:bodyPr/>
          <a:lstStyle>
            <a:extLst/>
          </a:lstStyle>
          <a:p>
            <a:fld id="{0A06D957-024E-4E91-926F-5EF712156462}" type="slidenum">
              <a:rPr lang="en-US" smtClean="0"/>
              <a:pPr/>
              <a:t>‹#›</a:t>
            </a:fld>
            <a:endParaRPr lang="en-US"/>
          </a:p>
        </p:txBody>
      </p:sp>
    </p:spTree>
  </p:cSld>
  <p:clrMapOvr>
    <a:masterClrMapping/>
  </p:clrMapOvr>
  <p:transition spd="slow">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20CA6A3-5E50-4987-AF25-4A2E1894D00B}" type="datetime1">
              <a:rPr lang="en-US" smtClean="0"/>
              <a:pPr/>
              <a:t>18/04/26</a:t>
            </a:fld>
            <a:endParaRPr lang="en-US"/>
          </a:p>
        </p:txBody>
      </p:sp>
      <p:sp>
        <p:nvSpPr>
          <p:cNvPr id="6" name="Footer Placeholder 5"/>
          <p:cNvSpPr>
            <a:spLocks noGrp="1"/>
          </p:cNvSpPr>
          <p:nvPr>
            <p:ph type="ftr" sz="quarter" idx="11"/>
          </p:nvPr>
        </p:nvSpPr>
        <p:spPr/>
        <p:txBody>
          <a:bodyPr/>
          <a:lstStyle>
            <a:extLst/>
          </a:lstStyle>
          <a:p>
            <a:r>
              <a:rPr lang="en-US" smtClean="0"/>
              <a:t>The 4th Conference on advancement of social work in post- soviet countries</a:t>
            </a:r>
            <a:endParaRPr lang="en-US"/>
          </a:p>
        </p:txBody>
      </p:sp>
      <p:sp>
        <p:nvSpPr>
          <p:cNvPr id="7" name="Slide Number Placeholder 6"/>
          <p:cNvSpPr>
            <a:spLocks noGrp="1"/>
          </p:cNvSpPr>
          <p:nvPr>
            <p:ph type="sldNum" sz="quarter" idx="12"/>
          </p:nvPr>
        </p:nvSpPr>
        <p:spPr/>
        <p:txBody>
          <a:bodyPr/>
          <a:lstStyle>
            <a:extLst/>
          </a:lstStyle>
          <a:p>
            <a:fld id="{0A06D957-024E-4E91-926F-5EF712156462}" type="slidenum">
              <a:rPr lang="en-US" smtClean="0"/>
              <a:pPr/>
              <a:t>‹#›</a:t>
            </a:fld>
            <a:endParaRPr lang="en-US"/>
          </a:p>
        </p:txBody>
      </p:sp>
    </p:spTree>
  </p:cSld>
  <p:clrMapOvr>
    <a:masterClrMapping/>
  </p:clrMapOvr>
  <p:transition spd="slow">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B109968-CA0A-4DEA-92A2-92C82138CCCF}" type="datetime1">
              <a:rPr lang="en-US" smtClean="0"/>
              <a:pPr/>
              <a:t>18/04/26</a:t>
            </a:fld>
            <a:endParaRPr lang="en-US"/>
          </a:p>
        </p:txBody>
      </p:sp>
      <p:sp>
        <p:nvSpPr>
          <p:cNvPr id="6" name="Footer Placeholder 5"/>
          <p:cNvSpPr>
            <a:spLocks noGrp="1"/>
          </p:cNvSpPr>
          <p:nvPr>
            <p:ph type="ftr" sz="quarter" idx="11"/>
          </p:nvPr>
        </p:nvSpPr>
        <p:spPr/>
        <p:txBody>
          <a:bodyPr/>
          <a:lstStyle>
            <a:extLst/>
          </a:lstStyle>
          <a:p>
            <a:r>
              <a:rPr lang="en-US" smtClean="0"/>
              <a:t>The 4th Conference on advancement of social work in post- soviet countries</a:t>
            </a:r>
            <a:endParaRPr lang="en-US"/>
          </a:p>
        </p:txBody>
      </p:sp>
      <p:sp>
        <p:nvSpPr>
          <p:cNvPr id="7" name="Slide Number Placeholder 6"/>
          <p:cNvSpPr>
            <a:spLocks noGrp="1"/>
          </p:cNvSpPr>
          <p:nvPr>
            <p:ph type="sldNum" sz="quarter" idx="12"/>
          </p:nvPr>
        </p:nvSpPr>
        <p:spPr/>
        <p:txBody>
          <a:bodyPr/>
          <a:lstStyle>
            <a:extLst/>
          </a:lstStyle>
          <a:p>
            <a:fld id="{0A06D957-024E-4E91-926F-5EF712156462}"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spd="slow">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6324600" y="6477000"/>
            <a:ext cx="1066800" cy="231648"/>
          </a:xfrm>
          <a:prstGeom prst="rect">
            <a:avLst/>
          </a:prstGeom>
        </p:spPr>
        <p:txBody>
          <a:bodyPr vert="horz" tIns="0" bIns="0" anchor="b"/>
          <a:lstStyle>
            <a:lvl1pPr algn="l" eaLnBrk="1" latinLnBrk="0" hangingPunct="1">
              <a:defRPr kumimoji="0" sz="1000">
                <a:solidFill>
                  <a:schemeClr val="tx2"/>
                </a:solidFill>
              </a:defRPr>
            </a:lvl1pPr>
            <a:extLst/>
          </a:lstStyle>
          <a:p>
            <a:fld id="{140FA209-CE1C-4362-9BAC-DF71563EE1A8}" type="datetime1">
              <a:rPr lang="en-US" smtClean="0"/>
              <a:pPr/>
              <a:t>18/04/26</a:t>
            </a:fld>
            <a:endParaRPr lang="en-US" dirty="0"/>
          </a:p>
        </p:txBody>
      </p:sp>
      <p:sp>
        <p:nvSpPr>
          <p:cNvPr id="4" name="Footer Placeholder 3"/>
          <p:cNvSpPr>
            <a:spLocks noGrp="1"/>
          </p:cNvSpPr>
          <p:nvPr>
            <p:ph type="ftr" sz="quarter" idx="3"/>
          </p:nvPr>
        </p:nvSpPr>
        <p:spPr>
          <a:xfrm>
            <a:off x="457200" y="6477000"/>
            <a:ext cx="5791200" cy="309546"/>
          </a:xfrm>
          <a:prstGeom prst="rect">
            <a:avLst/>
          </a:prstGeom>
        </p:spPr>
        <p:txBody>
          <a:bodyPr vert="horz" tIns="0" bIns="0" anchor="b"/>
          <a:lstStyle>
            <a:lvl1pPr algn="r" eaLnBrk="1" latinLnBrk="0" hangingPunct="1">
              <a:defRPr kumimoji="0" sz="1200">
                <a:solidFill>
                  <a:schemeClr val="tx2"/>
                </a:solidFill>
              </a:defRPr>
            </a:lvl1pPr>
            <a:extLst/>
          </a:lstStyle>
          <a:p>
            <a:r>
              <a:rPr lang="en-US" dirty="0" smtClean="0"/>
              <a:t>The 4th Conference on advancement of social work in post- soviet countries</a:t>
            </a:r>
            <a:endParaRPr lang="en-US" dirty="0"/>
          </a:p>
        </p:txBody>
      </p:sp>
      <p:sp>
        <p:nvSpPr>
          <p:cNvPr id="16" name="Slide Number Placeholder 15"/>
          <p:cNvSpPr>
            <a:spLocks noGrp="1"/>
          </p:cNvSpPr>
          <p:nvPr>
            <p:ph type="sldNum" sz="quarter" idx="4"/>
          </p:nvPr>
        </p:nvSpPr>
        <p:spPr>
          <a:xfrm>
            <a:off x="7467600" y="6477000"/>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A06D957-024E-4E91-926F-5EF71215646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strips dir="ru"/>
  </p:transition>
  <p:hf hd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228293"/>
            <a:ext cx="6255488" cy="743507"/>
          </a:xfrm>
        </p:spPr>
        <p:txBody>
          <a:bodyPr>
            <a:normAutofit/>
          </a:bodyPr>
          <a:lstStyle/>
          <a:p>
            <a:pPr algn="ctr"/>
            <a:r>
              <a:rPr lang="en-US" sz="4000" b="1" dirty="0" smtClean="0">
                <a:solidFill>
                  <a:srgbClr val="002060"/>
                </a:solidFill>
                <a:cs typeface="B Nazanin" pitchFamily="2" charset="-78"/>
              </a:rPr>
              <a:t>In the Name of God</a:t>
            </a:r>
            <a:endParaRPr lang="en-US" sz="4000" b="1" dirty="0">
              <a:solidFill>
                <a:srgbClr val="002060"/>
              </a:solidFill>
              <a:cs typeface="B Nazanin" pitchFamily="2" charset="-78"/>
            </a:endParaRPr>
          </a:p>
        </p:txBody>
      </p:sp>
      <p:pic>
        <p:nvPicPr>
          <p:cNvPr id="7" name="Picture 6" descr="Related image"/>
          <p:cNvPicPr/>
          <p:nvPr/>
        </p:nvPicPr>
        <p:blipFill>
          <a:blip r:embed="rId3" cstate="print"/>
          <a:srcRect/>
          <a:stretch>
            <a:fillRect/>
          </a:stretch>
        </p:blipFill>
        <p:spPr bwMode="auto">
          <a:xfrm>
            <a:off x="7010400" y="228600"/>
            <a:ext cx="1066800" cy="762000"/>
          </a:xfrm>
          <a:prstGeom prst="rect">
            <a:avLst/>
          </a:prstGeom>
          <a:noFill/>
          <a:ln w="9525">
            <a:noFill/>
            <a:miter lim="800000"/>
            <a:headEnd/>
            <a:tailEnd/>
          </a:ln>
        </p:spPr>
      </p:pic>
      <p:pic>
        <p:nvPicPr>
          <p:cNvPr id="4" name="fullResImage" descr="http://socialwork.ir/wp-content/uploads/2015/02/armanjoman.jpg"/>
          <p:cNvPicPr/>
          <p:nvPr/>
        </p:nvPicPr>
        <p:blipFill>
          <a:blip r:embed="rId4" cstate="print"/>
          <a:srcRect/>
          <a:stretch>
            <a:fillRect/>
          </a:stretch>
        </p:blipFill>
        <p:spPr bwMode="auto">
          <a:xfrm>
            <a:off x="381000" y="0"/>
            <a:ext cx="1143000" cy="9906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0A06D957-024E-4E91-926F-5EF712156462}"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The 4th Conference on advancement of social work in post- soviet countries</a:t>
            </a:r>
            <a:endParaRPr lang="en-US"/>
          </a:p>
        </p:txBody>
      </p:sp>
    </p:spTree>
  </p:cSld>
  <p:clrMapOvr>
    <a:masterClrMapping/>
  </p:clrMapOvr>
  <p:transition spd="slow">
    <p:strips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en-US" sz="2400" dirty="0" smtClean="0"/>
              <a:t>Social work Educational strategies must:</a:t>
            </a:r>
            <a:endParaRPr lang="en-US" sz="2400" dirty="0"/>
          </a:p>
        </p:txBody>
      </p:sp>
      <p:sp>
        <p:nvSpPr>
          <p:cNvPr id="3" name="Content Placeholder 2"/>
          <p:cNvSpPr>
            <a:spLocks noGrp="1"/>
          </p:cNvSpPr>
          <p:nvPr>
            <p:ph idx="1"/>
          </p:nvPr>
        </p:nvSpPr>
        <p:spPr/>
        <p:txBody>
          <a:bodyPr/>
          <a:lstStyle/>
          <a:p>
            <a:endParaRPr lang="en-US" dirty="0" smtClean="0"/>
          </a:p>
          <a:p>
            <a:r>
              <a:rPr lang="en-US" dirty="0" smtClean="0"/>
              <a:t>Consider up-skilling the profession</a:t>
            </a:r>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10</a:t>
            </a:fld>
            <a:endParaRPr lang="en-US"/>
          </a:p>
        </p:txBody>
      </p:sp>
    </p:spTree>
  </p:cSld>
  <p:clrMapOvr>
    <a:masterClrMapping/>
  </p:clrMapOvr>
  <p:transition spd="slow">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sz="2400" dirty="0" smtClean="0"/>
              <a:t>Social work Educational strategies must:</a:t>
            </a:r>
            <a:endParaRPr lang="en-US" sz="2400" dirty="0"/>
          </a:p>
        </p:txBody>
      </p:sp>
      <p:sp>
        <p:nvSpPr>
          <p:cNvPr id="3" name="Content Placeholder 2"/>
          <p:cNvSpPr>
            <a:spLocks noGrp="1"/>
          </p:cNvSpPr>
          <p:nvPr>
            <p:ph idx="1"/>
          </p:nvPr>
        </p:nvSpPr>
        <p:spPr/>
        <p:txBody>
          <a:bodyPr/>
          <a:lstStyle/>
          <a:p>
            <a:r>
              <a:rPr lang="en-US" dirty="0" smtClean="0"/>
              <a:t>Increase our knowledge about related subjects</a:t>
            </a:r>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11</a:t>
            </a:fld>
            <a:endParaRPr lang="en-US"/>
          </a:p>
        </p:txBody>
      </p:sp>
    </p:spTree>
  </p:cSld>
  <p:clrMapOvr>
    <a:masterClrMapping/>
  </p:clrMapOvr>
  <p:transition spd="slow">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sz="2400" dirty="0" smtClean="0"/>
              <a:t>Social work Educational strategies must:</a:t>
            </a:r>
            <a:endParaRPr lang="en-US" sz="2400" dirty="0"/>
          </a:p>
        </p:txBody>
      </p:sp>
      <p:sp>
        <p:nvSpPr>
          <p:cNvPr id="3" name="Content Placeholder 2"/>
          <p:cNvSpPr>
            <a:spLocks noGrp="1"/>
          </p:cNvSpPr>
          <p:nvPr>
            <p:ph idx="1"/>
          </p:nvPr>
        </p:nvSpPr>
        <p:spPr/>
        <p:txBody>
          <a:bodyPr/>
          <a:lstStyle/>
          <a:p>
            <a:r>
              <a:rPr lang="en-US" dirty="0" smtClean="0"/>
              <a:t>Strengthen social policy making skills in social work education</a:t>
            </a:r>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12</a:t>
            </a:fld>
            <a:endParaRPr lang="en-US"/>
          </a:p>
        </p:txBody>
      </p:sp>
    </p:spTree>
  </p:cSld>
  <p:clrMapOvr>
    <a:masterClrMapping/>
  </p:clrMapOvr>
  <p:transition spd="slow">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sz="2400" dirty="0" smtClean="0"/>
              <a:t>Social work Educational strategies must:</a:t>
            </a:r>
            <a:endParaRPr lang="en-US" sz="2400" dirty="0"/>
          </a:p>
        </p:txBody>
      </p:sp>
      <p:sp>
        <p:nvSpPr>
          <p:cNvPr id="3" name="Content Placeholder 2"/>
          <p:cNvSpPr>
            <a:spLocks noGrp="1"/>
          </p:cNvSpPr>
          <p:nvPr>
            <p:ph idx="1"/>
          </p:nvPr>
        </p:nvSpPr>
        <p:spPr/>
        <p:txBody>
          <a:bodyPr/>
          <a:lstStyle/>
          <a:p>
            <a:endParaRPr lang="en-US" dirty="0" smtClean="0"/>
          </a:p>
          <a:p>
            <a:r>
              <a:rPr lang="en-US" dirty="0" smtClean="0"/>
              <a:t>Put special emphasize on social health and ways of its evaluation and assessment</a:t>
            </a:r>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13</a:t>
            </a:fld>
            <a:endParaRPr lang="en-US"/>
          </a:p>
        </p:txBody>
      </p:sp>
    </p:spTree>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sz="2400" dirty="0" smtClean="0"/>
              <a:t>Social work Educational strategies must:</a:t>
            </a:r>
            <a:endParaRPr lang="en-US" sz="2400" dirty="0"/>
          </a:p>
        </p:txBody>
      </p:sp>
      <p:sp>
        <p:nvSpPr>
          <p:cNvPr id="3" name="Content Placeholder 2"/>
          <p:cNvSpPr>
            <a:spLocks noGrp="1"/>
          </p:cNvSpPr>
          <p:nvPr>
            <p:ph idx="1"/>
          </p:nvPr>
        </p:nvSpPr>
        <p:spPr/>
        <p:txBody>
          <a:bodyPr/>
          <a:lstStyle/>
          <a:p>
            <a:endParaRPr lang="en-US" dirty="0" smtClean="0"/>
          </a:p>
          <a:p>
            <a:r>
              <a:rPr lang="en-US" dirty="0" smtClean="0"/>
              <a:t>Support indigenous and regional knowledge</a:t>
            </a:r>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14</a:t>
            </a:fld>
            <a:endParaRPr lang="en-US"/>
          </a:p>
        </p:txBody>
      </p:sp>
    </p:spTree>
  </p:cSld>
  <p:clrMapOvr>
    <a:masterClrMapping/>
  </p:clrMapOvr>
  <p:transition spd="slow">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sz="2400" dirty="0" smtClean="0"/>
              <a:t>Social work Educational strategies must:</a:t>
            </a:r>
            <a:endParaRPr lang="en-US" sz="2400" dirty="0"/>
          </a:p>
        </p:txBody>
      </p:sp>
      <p:sp>
        <p:nvSpPr>
          <p:cNvPr id="3" name="Content Placeholder 2"/>
          <p:cNvSpPr>
            <a:spLocks noGrp="1"/>
          </p:cNvSpPr>
          <p:nvPr>
            <p:ph idx="1"/>
          </p:nvPr>
        </p:nvSpPr>
        <p:spPr/>
        <p:txBody>
          <a:bodyPr/>
          <a:lstStyle/>
          <a:p>
            <a:endParaRPr lang="en-US" dirty="0" smtClean="0"/>
          </a:p>
          <a:p>
            <a:r>
              <a:rPr lang="en-US" dirty="0" smtClean="0"/>
              <a:t>Reinforce continued education for social work practitioners </a:t>
            </a:r>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15</a:t>
            </a:fld>
            <a:endParaRPr lang="en-US"/>
          </a:p>
        </p:txBody>
      </p:sp>
    </p:spTree>
  </p:cSld>
  <p:clrMapOvr>
    <a:masterClrMapping/>
  </p:clrMapOvr>
  <p:transition spd="slow">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also:</a:t>
            </a:r>
            <a:endParaRPr lang="en-US" dirty="0"/>
          </a:p>
        </p:txBody>
      </p:sp>
      <p:sp>
        <p:nvSpPr>
          <p:cNvPr id="3" name="Content Placeholder 2"/>
          <p:cNvSpPr>
            <a:spLocks noGrp="1"/>
          </p:cNvSpPr>
          <p:nvPr>
            <p:ph idx="1"/>
          </p:nvPr>
        </p:nvSpPr>
        <p:spPr/>
        <p:txBody>
          <a:bodyPr/>
          <a:lstStyle/>
          <a:p>
            <a:pPr algn="r" rtl="1"/>
            <a:endParaRPr lang="en-US" dirty="0" smtClean="0"/>
          </a:p>
          <a:p>
            <a:r>
              <a:rPr lang="en-US" dirty="0" smtClean="0"/>
              <a:t>Continuous assessment </a:t>
            </a:r>
          </a:p>
          <a:p>
            <a:r>
              <a:rPr lang="en-US" dirty="0" smtClean="0"/>
              <a:t>Creative education</a:t>
            </a:r>
          </a:p>
          <a:p>
            <a:r>
              <a:rPr lang="en-US" dirty="0" smtClean="0"/>
              <a:t>Pay attention to research</a:t>
            </a:r>
          </a:p>
          <a:p>
            <a:r>
              <a:rPr lang="en-US" dirty="0" smtClean="0"/>
              <a:t>Especial focus on cyberspace (IT, social network, ,,,)</a:t>
            </a:r>
          </a:p>
          <a:p>
            <a:r>
              <a:rPr lang="en-US" dirty="0" smtClean="0"/>
              <a:t>Fast, comprehensive, and inexpensive availability to scientific sources </a:t>
            </a:r>
          </a:p>
          <a:p>
            <a:r>
              <a:rPr lang="en-US" dirty="0" smtClean="0"/>
              <a:t>Facilitating scientific dialogue in academic centers</a:t>
            </a:r>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16</a:t>
            </a:fld>
            <a:endParaRPr lang="en-US"/>
          </a:p>
        </p:txBody>
      </p:sp>
    </p:spTree>
  </p:cSld>
  <p:clrMapOvr>
    <a:masterClrMapping/>
  </p:clrMapOvr>
  <p:transition spd="slow">
    <p:strips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A9F09D5-0C28-46FB-A548-5CBC6F622EC4}" type="slidenum">
              <a:rPr lang="fa-IR" smtClean="0"/>
              <a:pPr/>
              <a:t>17</a:t>
            </a:fld>
            <a:endParaRPr lang="fa-IR"/>
          </a:p>
        </p:txBody>
      </p:sp>
      <p:sp>
        <p:nvSpPr>
          <p:cNvPr id="2" name="Title 1"/>
          <p:cNvSpPr>
            <a:spLocks noGrp="1"/>
          </p:cNvSpPr>
          <p:nvPr>
            <p:ph type="ctrTitle" idx="4294967295"/>
          </p:nvPr>
        </p:nvSpPr>
        <p:spPr>
          <a:xfrm>
            <a:off x="0" y="0"/>
            <a:ext cx="9144000" cy="6858000"/>
          </a:xfrm>
        </p:spPr>
        <p:txBody>
          <a:bodyPr>
            <a:normAutofit/>
          </a:bodyPr>
          <a:lstStyle/>
          <a:p>
            <a:pPr algn="ctr"/>
            <a:r>
              <a:rPr lang="fa-IR" sz="4000" dirty="0" smtClean="0">
                <a:solidFill>
                  <a:srgbClr val="002060"/>
                </a:solidFill>
                <a:cs typeface="B Nazanin" pitchFamily="2" charset="-78"/>
              </a:rPr>
              <a:t/>
            </a:r>
            <a:br>
              <a:rPr lang="fa-IR" sz="4000" dirty="0" smtClean="0">
                <a:solidFill>
                  <a:srgbClr val="002060"/>
                </a:solidFill>
                <a:cs typeface="B Nazanin" pitchFamily="2" charset="-78"/>
              </a:rPr>
            </a:br>
            <a:r>
              <a:rPr lang="fa-IR" sz="4000" dirty="0" smtClean="0">
                <a:solidFill>
                  <a:srgbClr val="002060"/>
                </a:solidFill>
                <a:cs typeface="B Nazanin" pitchFamily="2" charset="-78"/>
              </a:rPr>
              <a:t/>
            </a:r>
            <a:br>
              <a:rPr lang="fa-IR" sz="4000" dirty="0" smtClean="0">
                <a:solidFill>
                  <a:srgbClr val="002060"/>
                </a:solidFill>
                <a:cs typeface="B Nazanin" pitchFamily="2" charset="-78"/>
              </a:rPr>
            </a:br>
            <a:endParaRPr lang="fa-IR" sz="2400" dirty="0">
              <a:solidFill>
                <a:srgbClr val="002060"/>
              </a:solidFill>
              <a:cs typeface="B Nazanin" pitchFamily="2" charset="-78"/>
            </a:endParaRPr>
          </a:p>
        </p:txBody>
      </p:sp>
      <p:sp>
        <p:nvSpPr>
          <p:cNvPr id="5" name="Oval 4"/>
          <p:cNvSpPr/>
          <p:nvPr/>
        </p:nvSpPr>
        <p:spPr>
          <a:xfrm>
            <a:off x="3886200" y="2590800"/>
            <a:ext cx="1785950" cy="19288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dirty="0" smtClean="0"/>
              <a:t>Basic determinants</a:t>
            </a:r>
            <a:endParaRPr lang="fa-IR" sz="2400" b="1" dirty="0">
              <a:solidFill>
                <a:srgbClr val="002060"/>
              </a:solidFill>
              <a:latin typeface="Tahoma" pitchFamily="34" charset="0"/>
              <a:cs typeface="B Nazanin" pitchFamily="2" charset="-78"/>
            </a:endParaRPr>
          </a:p>
        </p:txBody>
      </p:sp>
      <p:sp>
        <p:nvSpPr>
          <p:cNvPr id="6" name="Oval 5"/>
          <p:cNvSpPr/>
          <p:nvPr/>
        </p:nvSpPr>
        <p:spPr>
          <a:xfrm>
            <a:off x="0" y="3048000"/>
            <a:ext cx="1304956" cy="681038"/>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Responsibility</a:t>
            </a:r>
            <a:endParaRPr lang="fa-IR" sz="1400" b="1" dirty="0">
              <a:solidFill>
                <a:srgbClr val="002060"/>
              </a:solidFill>
              <a:latin typeface="Tahoma" pitchFamily="34" charset="0"/>
              <a:cs typeface="B Nazanin" pitchFamily="2" charset="-78"/>
            </a:endParaRPr>
          </a:p>
        </p:txBody>
      </p:sp>
      <p:sp>
        <p:nvSpPr>
          <p:cNvPr id="7" name="Oval 6"/>
          <p:cNvSpPr/>
          <p:nvPr/>
        </p:nvSpPr>
        <p:spPr>
          <a:xfrm>
            <a:off x="152400" y="2133600"/>
            <a:ext cx="1143008" cy="838200"/>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Rights</a:t>
            </a:r>
            <a:endParaRPr lang="fa-IR" sz="1400" b="1" dirty="0">
              <a:solidFill>
                <a:srgbClr val="002060"/>
              </a:solidFill>
              <a:latin typeface="Tahoma" pitchFamily="34" charset="0"/>
              <a:cs typeface="B Nazanin" pitchFamily="2" charset="-78"/>
            </a:endParaRPr>
          </a:p>
        </p:txBody>
      </p:sp>
      <p:sp>
        <p:nvSpPr>
          <p:cNvPr id="8" name="Oval 7"/>
          <p:cNvSpPr/>
          <p:nvPr/>
        </p:nvSpPr>
        <p:spPr>
          <a:xfrm>
            <a:off x="0" y="1447800"/>
            <a:ext cx="1295400" cy="628640"/>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equality</a:t>
            </a:r>
            <a:endParaRPr lang="fa-IR" sz="1400" b="1" dirty="0">
              <a:solidFill>
                <a:srgbClr val="002060"/>
              </a:solidFill>
              <a:latin typeface="Tahoma" pitchFamily="34" charset="0"/>
              <a:cs typeface="B Nazanin" pitchFamily="2" charset="-78"/>
            </a:endParaRPr>
          </a:p>
        </p:txBody>
      </p:sp>
      <p:sp>
        <p:nvSpPr>
          <p:cNvPr id="9" name="Oval 8"/>
          <p:cNvSpPr/>
          <p:nvPr/>
        </p:nvSpPr>
        <p:spPr>
          <a:xfrm>
            <a:off x="1295400" y="76200"/>
            <a:ext cx="1219200" cy="762000"/>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empowerment</a:t>
            </a:r>
            <a:endParaRPr lang="fa-IR" sz="1400" b="1" dirty="0">
              <a:solidFill>
                <a:srgbClr val="002060"/>
              </a:solidFill>
              <a:latin typeface="Tahoma" pitchFamily="34" charset="0"/>
              <a:cs typeface="B Nazanin" pitchFamily="2" charset="-78"/>
            </a:endParaRPr>
          </a:p>
        </p:txBody>
      </p:sp>
      <p:sp>
        <p:nvSpPr>
          <p:cNvPr id="10" name="Oval 9"/>
          <p:cNvSpPr/>
          <p:nvPr/>
        </p:nvSpPr>
        <p:spPr>
          <a:xfrm>
            <a:off x="2667000" y="0"/>
            <a:ext cx="1447800" cy="107154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cohesion</a:t>
            </a:r>
            <a:endParaRPr lang="fa-IR" sz="1400" b="1" dirty="0">
              <a:solidFill>
                <a:srgbClr val="002060"/>
              </a:solidFill>
              <a:latin typeface="Tahoma" pitchFamily="34" charset="0"/>
              <a:cs typeface="B Nazanin" pitchFamily="2" charset="-78"/>
            </a:endParaRPr>
          </a:p>
        </p:txBody>
      </p:sp>
      <p:sp>
        <p:nvSpPr>
          <p:cNvPr id="11" name="Oval 10"/>
          <p:cNvSpPr/>
          <p:nvPr/>
        </p:nvSpPr>
        <p:spPr>
          <a:xfrm>
            <a:off x="5715000" y="0"/>
            <a:ext cx="1295400" cy="107154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change</a:t>
            </a:r>
            <a:endParaRPr lang="fa-IR" sz="1400" b="1" dirty="0">
              <a:solidFill>
                <a:srgbClr val="002060"/>
              </a:solidFill>
              <a:latin typeface="Tahoma" pitchFamily="34" charset="0"/>
              <a:cs typeface="B Nazanin" pitchFamily="2" charset="-78"/>
            </a:endParaRPr>
          </a:p>
        </p:txBody>
      </p:sp>
      <p:sp>
        <p:nvSpPr>
          <p:cNvPr id="12" name="Oval 11"/>
          <p:cNvSpPr/>
          <p:nvPr/>
        </p:nvSpPr>
        <p:spPr>
          <a:xfrm>
            <a:off x="7086592" y="0"/>
            <a:ext cx="1371608" cy="1000108"/>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development</a:t>
            </a:r>
            <a:endParaRPr lang="fa-IR" sz="1400" b="1" dirty="0">
              <a:solidFill>
                <a:srgbClr val="002060"/>
              </a:solidFill>
              <a:latin typeface="Tahoma" pitchFamily="34" charset="0"/>
              <a:cs typeface="B Nazanin" pitchFamily="2" charset="-78"/>
            </a:endParaRPr>
          </a:p>
        </p:txBody>
      </p:sp>
      <p:sp>
        <p:nvSpPr>
          <p:cNvPr id="13" name="Oval 12"/>
          <p:cNvSpPr/>
          <p:nvPr/>
        </p:nvSpPr>
        <p:spPr>
          <a:xfrm>
            <a:off x="228600" y="3810000"/>
            <a:ext cx="1219200" cy="838200"/>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600" b="1" dirty="0" smtClean="0">
                <a:solidFill>
                  <a:srgbClr val="002060"/>
                </a:solidFill>
                <a:latin typeface="Tahoma" pitchFamily="34" charset="0"/>
                <a:cs typeface="B Nazanin" pitchFamily="2" charset="-78"/>
              </a:rPr>
              <a:t>s. trust</a:t>
            </a:r>
            <a:endParaRPr lang="fa-IR" sz="1600" b="1" dirty="0">
              <a:solidFill>
                <a:srgbClr val="002060"/>
              </a:solidFill>
              <a:latin typeface="Tahoma" pitchFamily="34" charset="0"/>
              <a:cs typeface="B Nazanin" pitchFamily="2" charset="-78"/>
            </a:endParaRPr>
          </a:p>
        </p:txBody>
      </p:sp>
      <p:sp>
        <p:nvSpPr>
          <p:cNvPr id="18" name="Oval 17"/>
          <p:cNvSpPr/>
          <p:nvPr/>
        </p:nvSpPr>
        <p:spPr>
          <a:xfrm>
            <a:off x="7696200" y="914400"/>
            <a:ext cx="1447800" cy="928702"/>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Solidarity </a:t>
            </a:r>
            <a:endParaRPr lang="fa-IR" sz="1400" b="1" dirty="0">
              <a:solidFill>
                <a:srgbClr val="002060"/>
              </a:solidFill>
              <a:latin typeface="Tahoma" pitchFamily="34" charset="0"/>
              <a:cs typeface="B Nazanin" pitchFamily="2" charset="-78"/>
            </a:endParaRPr>
          </a:p>
        </p:txBody>
      </p:sp>
      <p:sp>
        <p:nvSpPr>
          <p:cNvPr id="20" name="Oval 19"/>
          <p:cNvSpPr/>
          <p:nvPr/>
        </p:nvSpPr>
        <p:spPr>
          <a:xfrm>
            <a:off x="6429388" y="2143116"/>
            <a:ext cx="1419212" cy="2643206"/>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1600" b="1" dirty="0" smtClean="0">
                <a:solidFill>
                  <a:srgbClr val="002060"/>
                </a:solidFill>
                <a:latin typeface="Tahoma" pitchFamily="34" charset="0"/>
                <a:cs typeface="B Nazanin" pitchFamily="2" charset="-78"/>
              </a:rPr>
              <a:t>Social welfare </a:t>
            </a:r>
            <a:endParaRPr lang="fa-IR" sz="1600" b="1" dirty="0">
              <a:solidFill>
                <a:srgbClr val="002060"/>
              </a:solidFill>
              <a:latin typeface="Tahoma" pitchFamily="34" charset="0"/>
              <a:cs typeface="B Nazanin" pitchFamily="2" charset="-78"/>
            </a:endParaRPr>
          </a:p>
        </p:txBody>
      </p:sp>
      <p:sp>
        <p:nvSpPr>
          <p:cNvPr id="21" name="Oval 20"/>
          <p:cNvSpPr/>
          <p:nvPr/>
        </p:nvSpPr>
        <p:spPr>
          <a:xfrm>
            <a:off x="1752600" y="2214554"/>
            <a:ext cx="1214446" cy="2571768"/>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1600" b="1" dirty="0" smtClean="0">
                <a:solidFill>
                  <a:srgbClr val="002060"/>
                </a:solidFill>
                <a:latin typeface="Tahoma" pitchFamily="34" charset="0"/>
                <a:cs typeface="B Nazanin" pitchFamily="2" charset="-78"/>
              </a:rPr>
              <a:t>Social well - being</a:t>
            </a:r>
            <a:endParaRPr lang="fa-IR" sz="1600" b="1" dirty="0">
              <a:solidFill>
                <a:srgbClr val="002060"/>
              </a:solidFill>
              <a:latin typeface="Tahoma" pitchFamily="34" charset="0"/>
              <a:cs typeface="B Nazanin" pitchFamily="2" charset="-78"/>
            </a:endParaRPr>
          </a:p>
        </p:txBody>
      </p:sp>
      <p:sp>
        <p:nvSpPr>
          <p:cNvPr id="23" name="Oval 22"/>
          <p:cNvSpPr/>
          <p:nvPr/>
        </p:nvSpPr>
        <p:spPr>
          <a:xfrm>
            <a:off x="5805510" y="6143644"/>
            <a:ext cx="1052490" cy="642942"/>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Futurism</a:t>
            </a:r>
            <a:endParaRPr lang="fa-IR" sz="1400" b="1" dirty="0">
              <a:solidFill>
                <a:srgbClr val="002060"/>
              </a:solidFill>
              <a:latin typeface="Tahoma" pitchFamily="34" charset="0"/>
              <a:cs typeface="B Nazanin" pitchFamily="2" charset="-78"/>
            </a:endParaRPr>
          </a:p>
        </p:txBody>
      </p:sp>
      <p:sp>
        <p:nvSpPr>
          <p:cNvPr id="24" name="Oval 23"/>
          <p:cNvSpPr/>
          <p:nvPr/>
        </p:nvSpPr>
        <p:spPr>
          <a:xfrm>
            <a:off x="0" y="4648200"/>
            <a:ext cx="1295400" cy="642950"/>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600" b="1" dirty="0" smtClean="0">
                <a:solidFill>
                  <a:srgbClr val="002060"/>
                </a:solidFill>
                <a:latin typeface="Tahoma" pitchFamily="34" charset="0"/>
                <a:cs typeface="B Nazanin" pitchFamily="2" charset="-78"/>
              </a:rPr>
              <a:t>s. capital</a:t>
            </a:r>
            <a:endParaRPr lang="fa-IR" sz="1600" b="1" dirty="0">
              <a:solidFill>
                <a:srgbClr val="002060"/>
              </a:solidFill>
              <a:latin typeface="Tahoma" pitchFamily="34" charset="0"/>
              <a:cs typeface="B Nazanin" pitchFamily="2" charset="-78"/>
            </a:endParaRPr>
          </a:p>
        </p:txBody>
      </p:sp>
      <p:sp>
        <p:nvSpPr>
          <p:cNvPr id="25" name="Oval 24"/>
          <p:cNvSpPr/>
          <p:nvPr/>
        </p:nvSpPr>
        <p:spPr>
          <a:xfrm>
            <a:off x="228600" y="5334000"/>
            <a:ext cx="1214446" cy="66673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participation</a:t>
            </a:r>
            <a:endParaRPr lang="fa-IR" sz="1400" b="1" dirty="0">
              <a:solidFill>
                <a:srgbClr val="002060"/>
              </a:solidFill>
              <a:latin typeface="Tahoma" pitchFamily="34" charset="0"/>
              <a:cs typeface="B Nazanin" pitchFamily="2" charset="-78"/>
            </a:endParaRPr>
          </a:p>
        </p:txBody>
      </p:sp>
      <p:sp>
        <p:nvSpPr>
          <p:cNvPr id="26" name="Oval 25"/>
          <p:cNvSpPr/>
          <p:nvPr/>
        </p:nvSpPr>
        <p:spPr>
          <a:xfrm>
            <a:off x="152400" y="6143644"/>
            <a:ext cx="1214446" cy="571504"/>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happiness</a:t>
            </a:r>
            <a:endParaRPr lang="fa-IR" sz="1400" b="1" dirty="0">
              <a:solidFill>
                <a:srgbClr val="002060"/>
              </a:solidFill>
              <a:latin typeface="Tahoma" pitchFamily="34" charset="0"/>
              <a:cs typeface="B Nazanin" pitchFamily="2" charset="-78"/>
            </a:endParaRPr>
          </a:p>
        </p:txBody>
      </p:sp>
      <p:sp>
        <p:nvSpPr>
          <p:cNvPr id="27" name="Oval 26"/>
          <p:cNvSpPr/>
          <p:nvPr/>
        </p:nvSpPr>
        <p:spPr>
          <a:xfrm>
            <a:off x="4267200" y="0"/>
            <a:ext cx="1371600" cy="1062022"/>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Stability </a:t>
            </a:r>
            <a:endParaRPr lang="fa-IR" sz="1400" b="1" dirty="0">
              <a:solidFill>
                <a:srgbClr val="002060"/>
              </a:solidFill>
              <a:latin typeface="Tahoma" pitchFamily="34" charset="0"/>
              <a:cs typeface="B Nazanin" pitchFamily="2" charset="-78"/>
            </a:endParaRPr>
          </a:p>
        </p:txBody>
      </p:sp>
      <p:sp>
        <p:nvSpPr>
          <p:cNvPr id="28" name="Oval 27"/>
          <p:cNvSpPr/>
          <p:nvPr/>
        </p:nvSpPr>
        <p:spPr>
          <a:xfrm>
            <a:off x="2743200" y="5791200"/>
            <a:ext cx="1600200" cy="99538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lnSpc>
                <a:spcPct val="70000"/>
              </a:lnSpc>
            </a:pPr>
            <a:r>
              <a:rPr lang="en-US" sz="1400" b="1" dirty="0" smtClean="0">
                <a:solidFill>
                  <a:srgbClr val="002060"/>
                </a:solidFill>
                <a:latin typeface="Tahoma" pitchFamily="34" charset="0"/>
                <a:cs typeface="B Nazanin" pitchFamily="2" charset="-78"/>
              </a:rPr>
              <a:t>s. </a:t>
            </a:r>
            <a:r>
              <a:rPr lang="en-US" sz="1400" b="1" dirty="0" smtClean="0">
                <a:solidFill>
                  <a:srgbClr val="002060"/>
                </a:solidFill>
                <a:latin typeface="Tahoma" pitchFamily="34" charset="0"/>
                <a:cs typeface="B Nazanin" pitchFamily="2" charset="-78"/>
              </a:rPr>
              <a:t>resilience/ </a:t>
            </a:r>
            <a:r>
              <a:rPr lang="en-US" sz="1400" b="1" dirty="0" smtClean="0">
                <a:solidFill>
                  <a:srgbClr val="002060"/>
                </a:solidFill>
                <a:latin typeface="Tahoma" pitchFamily="34" charset="0"/>
                <a:cs typeface="B Nazanin" pitchFamily="2" charset="-78"/>
              </a:rPr>
              <a:t>tolerance</a:t>
            </a:r>
          </a:p>
          <a:p>
            <a:pPr algn="ctr">
              <a:lnSpc>
                <a:spcPct val="70000"/>
              </a:lnSpc>
            </a:pPr>
            <a:r>
              <a:rPr lang="en-US" sz="1400" b="1" dirty="0" smtClean="0">
                <a:solidFill>
                  <a:srgbClr val="002060"/>
                </a:solidFill>
                <a:latin typeface="Tahoma" pitchFamily="34" charset="0"/>
                <a:cs typeface="B Nazanin" pitchFamily="2" charset="-78"/>
              </a:rPr>
              <a:t>(peace)</a:t>
            </a:r>
            <a:endParaRPr lang="fa-IR" sz="1400" b="1" dirty="0">
              <a:solidFill>
                <a:srgbClr val="002060"/>
              </a:solidFill>
              <a:latin typeface="Tahoma" pitchFamily="34" charset="0"/>
              <a:cs typeface="B Nazanin" pitchFamily="2" charset="-78"/>
            </a:endParaRPr>
          </a:p>
        </p:txBody>
      </p:sp>
      <p:sp>
        <p:nvSpPr>
          <p:cNvPr id="29" name="Oval 28"/>
          <p:cNvSpPr/>
          <p:nvPr/>
        </p:nvSpPr>
        <p:spPr>
          <a:xfrm>
            <a:off x="4343400" y="6143644"/>
            <a:ext cx="1295400" cy="71435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innovation </a:t>
            </a:r>
            <a:endParaRPr lang="fa-IR" sz="1400" b="1" dirty="0">
              <a:solidFill>
                <a:srgbClr val="002060"/>
              </a:solidFill>
              <a:latin typeface="Tahoma" pitchFamily="34" charset="0"/>
              <a:cs typeface="B Nazanin" pitchFamily="2" charset="-78"/>
            </a:endParaRPr>
          </a:p>
        </p:txBody>
      </p:sp>
      <p:sp>
        <p:nvSpPr>
          <p:cNvPr id="30" name="Oval 29"/>
          <p:cNvSpPr/>
          <p:nvPr/>
        </p:nvSpPr>
        <p:spPr>
          <a:xfrm>
            <a:off x="8001000" y="2819400"/>
            <a:ext cx="1143000" cy="857208"/>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Health </a:t>
            </a:r>
            <a:endParaRPr lang="fa-IR" sz="1400" b="1" dirty="0">
              <a:solidFill>
                <a:srgbClr val="002060"/>
              </a:solidFill>
              <a:latin typeface="Tahoma" pitchFamily="34" charset="0"/>
              <a:cs typeface="B Nazanin" pitchFamily="2" charset="-78"/>
            </a:endParaRPr>
          </a:p>
        </p:txBody>
      </p:sp>
      <p:sp>
        <p:nvSpPr>
          <p:cNvPr id="32" name="Oval 31"/>
          <p:cNvSpPr/>
          <p:nvPr/>
        </p:nvSpPr>
        <p:spPr>
          <a:xfrm>
            <a:off x="6934200" y="6019800"/>
            <a:ext cx="2057400" cy="76678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lnSpc>
                <a:spcPct val="70000"/>
              </a:lnSpc>
            </a:pPr>
            <a:r>
              <a:rPr lang="en-US" sz="1400" b="1" dirty="0" smtClean="0">
                <a:solidFill>
                  <a:srgbClr val="002060"/>
                </a:solidFill>
                <a:latin typeface="Tahoma" pitchFamily="34" charset="0"/>
                <a:cs typeface="B Nazanin" pitchFamily="2" charset="-78"/>
              </a:rPr>
              <a:t>s. Assertiveness / demand </a:t>
            </a:r>
            <a:endParaRPr lang="fa-IR" sz="1400" b="1" dirty="0">
              <a:solidFill>
                <a:srgbClr val="002060"/>
              </a:solidFill>
              <a:latin typeface="Tahoma" pitchFamily="34" charset="0"/>
              <a:cs typeface="B Nazanin" pitchFamily="2" charset="-78"/>
            </a:endParaRPr>
          </a:p>
        </p:txBody>
      </p:sp>
      <p:sp>
        <p:nvSpPr>
          <p:cNvPr id="34" name="Oval 33"/>
          <p:cNvSpPr/>
          <p:nvPr/>
        </p:nvSpPr>
        <p:spPr>
          <a:xfrm>
            <a:off x="1447800" y="6019800"/>
            <a:ext cx="1214446" cy="685800"/>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a:t>
            </a:r>
            <a:r>
              <a:rPr lang="en-US" sz="1400" b="1" dirty="0" smtClean="0">
                <a:solidFill>
                  <a:srgbClr val="002060"/>
                </a:solidFill>
                <a:latin typeface="Tahoma" pitchFamily="34" charset="0"/>
                <a:cs typeface="B Nazanin" pitchFamily="2" charset="-78"/>
              </a:rPr>
              <a:t>policy-making</a:t>
            </a:r>
            <a:endParaRPr lang="fa-IR" sz="1400" b="1" dirty="0">
              <a:solidFill>
                <a:srgbClr val="002060"/>
              </a:solidFill>
              <a:latin typeface="Tahoma" pitchFamily="34" charset="0"/>
              <a:cs typeface="B Nazanin" pitchFamily="2" charset="-78"/>
            </a:endParaRPr>
          </a:p>
        </p:txBody>
      </p:sp>
      <p:cxnSp>
        <p:nvCxnSpPr>
          <p:cNvPr id="40" name="Straight Arrow Connector 39"/>
          <p:cNvCxnSpPr>
            <a:stCxn id="12" idx="3"/>
          </p:cNvCxnSpPr>
          <p:nvPr/>
        </p:nvCxnSpPr>
        <p:spPr>
          <a:xfrm rot="5400000">
            <a:off x="5365953" y="745494"/>
            <a:ext cx="1813355" cy="20296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11" idx="3"/>
          </p:cNvCxnSpPr>
          <p:nvPr/>
        </p:nvCxnSpPr>
        <p:spPr>
          <a:xfrm rot="5400000">
            <a:off x="4551871" y="1086358"/>
            <a:ext cx="1524573" cy="1181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5400000">
            <a:off x="3810000" y="1600200"/>
            <a:ext cx="1524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16200000" flipH="1">
            <a:off x="3314699" y="1638301"/>
            <a:ext cx="1447802"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9" idx="5"/>
          </p:cNvCxnSpPr>
          <p:nvPr/>
        </p:nvCxnSpPr>
        <p:spPr>
          <a:xfrm>
            <a:off x="2336052" y="726608"/>
            <a:ext cx="1854948" cy="19403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endCxn id="5" idx="4"/>
          </p:cNvCxnSpPr>
          <p:nvPr/>
        </p:nvCxnSpPr>
        <p:spPr>
          <a:xfrm rot="16200000" flipV="1">
            <a:off x="4116002" y="5182799"/>
            <a:ext cx="1423974" cy="976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1371600" y="1828800"/>
            <a:ext cx="25908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23" idx="0"/>
          </p:cNvCxnSpPr>
          <p:nvPr/>
        </p:nvCxnSpPr>
        <p:spPr>
          <a:xfrm rot="16200000" flipV="1">
            <a:off x="4932756" y="4744645"/>
            <a:ext cx="1647844" cy="11501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32" idx="1"/>
          </p:cNvCxnSpPr>
          <p:nvPr/>
        </p:nvCxnSpPr>
        <p:spPr>
          <a:xfrm rot="16200000" flipV="1">
            <a:off x="5466606" y="4363200"/>
            <a:ext cx="1712492" cy="18252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30" idx="2"/>
          </p:cNvCxnSpPr>
          <p:nvPr/>
        </p:nvCxnSpPr>
        <p:spPr>
          <a:xfrm flipH="1">
            <a:off x="5638800" y="3248004"/>
            <a:ext cx="2362200" cy="1316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H="1">
            <a:off x="5638800" y="1676400"/>
            <a:ext cx="22860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7" idx="6"/>
          </p:cNvCxnSpPr>
          <p:nvPr/>
        </p:nvCxnSpPr>
        <p:spPr>
          <a:xfrm>
            <a:off x="1295408" y="2552700"/>
            <a:ext cx="2514592"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 idx="6"/>
          </p:cNvCxnSpPr>
          <p:nvPr/>
        </p:nvCxnSpPr>
        <p:spPr>
          <a:xfrm>
            <a:off x="1304956" y="3388519"/>
            <a:ext cx="2366954" cy="1785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13" idx="6"/>
          </p:cNvCxnSpPr>
          <p:nvPr/>
        </p:nvCxnSpPr>
        <p:spPr>
          <a:xfrm flipV="1">
            <a:off x="1447800" y="3733802"/>
            <a:ext cx="2362200" cy="4952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24" idx="6"/>
          </p:cNvCxnSpPr>
          <p:nvPr/>
        </p:nvCxnSpPr>
        <p:spPr>
          <a:xfrm flipV="1">
            <a:off x="1295400" y="3962401"/>
            <a:ext cx="2590800" cy="10072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stCxn id="25" idx="6"/>
          </p:cNvCxnSpPr>
          <p:nvPr/>
        </p:nvCxnSpPr>
        <p:spPr>
          <a:xfrm flipV="1">
            <a:off x="1443046" y="4171936"/>
            <a:ext cx="2605110" cy="14954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26" idx="7"/>
          </p:cNvCxnSpPr>
          <p:nvPr/>
        </p:nvCxnSpPr>
        <p:spPr>
          <a:xfrm rot="5400000" flipH="1" flipV="1">
            <a:off x="1786128" y="3822467"/>
            <a:ext cx="1807739" cy="3002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V="1">
            <a:off x="2362200" y="4495800"/>
            <a:ext cx="205740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rot="5400000" flipH="1" flipV="1">
            <a:off x="3467100" y="4762500"/>
            <a:ext cx="11430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8" name="Right Arrow 97"/>
          <p:cNvSpPr/>
          <p:nvPr/>
        </p:nvSpPr>
        <p:spPr>
          <a:xfrm>
            <a:off x="5715000" y="3429000"/>
            <a:ext cx="685800" cy="3048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ight Arrow 98"/>
          <p:cNvSpPr/>
          <p:nvPr/>
        </p:nvSpPr>
        <p:spPr>
          <a:xfrm rot="10800000">
            <a:off x="3048000" y="3124200"/>
            <a:ext cx="685800" cy="762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8001000" y="4419600"/>
            <a:ext cx="1285884" cy="71435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600" b="1" dirty="0" smtClean="0">
                <a:solidFill>
                  <a:srgbClr val="002060"/>
                </a:solidFill>
                <a:latin typeface="Tahoma" pitchFamily="34" charset="0"/>
                <a:cs typeface="B Nazanin" pitchFamily="2" charset="-78"/>
              </a:rPr>
              <a:t>s. </a:t>
            </a:r>
            <a:r>
              <a:rPr lang="en-US" sz="1600" b="1" dirty="0" smtClean="0">
                <a:solidFill>
                  <a:srgbClr val="002060"/>
                </a:solidFill>
                <a:latin typeface="Tahoma" pitchFamily="34" charset="0"/>
                <a:cs typeface="B Nazanin" pitchFamily="2" charset="-78"/>
              </a:rPr>
              <a:t>Ethics </a:t>
            </a:r>
            <a:endParaRPr lang="fa-IR" sz="1600" b="1" dirty="0">
              <a:solidFill>
                <a:srgbClr val="002060"/>
              </a:solidFill>
              <a:latin typeface="Tahoma" pitchFamily="34" charset="0"/>
              <a:cs typeface="B Nazanin" pitchFamily="2" charset="-78"/>
            </a:endParaRPr>
          </a:p>
        </p:txBody>
      </p:sp>
      <p:cxnSp>
        <p:nvCxnSpPr>
          <p:cNvPr id="79" name="Straight Arrow Connector 78"/>
          <p:cNvCxnSpPr>
            <a:stCxn id="77" idx="2"/>
          </p:cNvCxnSpPr>
          <p:nvPr/>
        </p:nvCxnSpPr>
        <p:spPr>
          <a:xfrm rot="10800000">
            <a:off x="5715000" y="3886200"/>
            <a:ext cx="2286000" cy="8905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8001000" y="5305444"/>
            <a:ext cx="1285884" cy="714356"/>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assessment</a:t>
            </a:r>
            <a:endParaRPr lang="fa-IR" sz="1400" b="1" dirty="0">
              <a:solidFill>
                <a:srgbClr val="002060"/>
              </a:solidFill>
              <a:latin typeface="Tahoma" pitchFamily="34" charset="0"/>
              <a:cs typeface="B Nazanin" pitchFamily="2" charset="-78"/>
            </a:endParaRPr>
          </a:p>
        </p:txBody>
      </p:sp>
      <p:cxnSp>
        <p:nvCxnSpPr>
          <p:cNvPr id="85" name="Straight Arrow Connector 84"/>
          <p:cNvCxnSpPr>
            <a:stCxn id="84" idx="2"/>
          </p:cNvCxnSpPr>
          <p:nvPr/>
        </p:nvCxnSpPr>
        <p:spPr>
          <a:xfrm rot="10800000">
            <a:off x="5715000" y="4191000"/>
            <a:ext cx="2286000" cy="14716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57" idx="2"/>
          </p:cNvCxnSpPr>
          <p:nvPr/>
        </p:nvCxnSpPr>
        <p:spPr>
          <a:xfrm flipH="1">
            <a:off x="5715000" y="2333604"/>
            <a:ext cx="2286000" cy="7905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8001000" y="1905000"/>
            <a:ext cx="1143000" cy="857208"/>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Awareness </a:t>
            </a:r>
            <a:endParaRPr lang="fa-IR" sz="1400" b="1" dirty="0">
              <a:solidFill>
                <a:srgbClr val="002060"/>
              </a:solidFill>
              <a:latin typeface="Tahoma" pitchFamily="34" charset="0"/>
              <a:cs typeface="B Nazanin" pitchFamily="2" charset="-78"/>
            </a:endParaRPr>
          </a:p>
        </p:txBody>
      </p:sp>
      <p:sp>
        <p:nvSpPr>
          <p:cNvPr id="61" name="Oval 60"/>
          <p:cNvSpPr/>
          <p:nvPr/>
        </p:nvSpPr>
        <p:spPr>
          <a:xfrm>
            <a:off x="8001000" y="3733800"/>
            <a:ext cx="1143000" cy="685800"/>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Facilitation </a:t>
            </a:r>
            <a:endParaRPr lang="fa-IR" sz="1400" b="1" dirty="0">
              <a:solidFill>
                <a:srgbClr val="002060"/>
              </a:solidFill>
              <a:latin typeface="Tahoma" pitchFamily="34" charset="0"/>
              <a:cs typeface="B Nazanin" pitchFamily="2" charset="-78"/>
            </a:endParaRPr>
          </a:p>
        </p:txBody>
      </p:sp>
      <p:cxnSp>
        <p:nvCxnSpPr>
          <p:cNvPr id="63" name="Straight Arrow Connector 62"/>
          <p:cNvCxnSpPr>
            <a:stCxn id="61" idx="2"/>
          </p:cNvCxnSpPr>
          <p:nvPr/>
        </p:nvCxnSpPr>
        <p:spPr>
          <a:xfrm flipH="1" flipV="1">
            <a:off x="5715000" y="3789260"/>
            <a:ext cx="2286000" cy="2874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1" name="Oval 80"/>
          <p:cNvSpPr/>
          <p:nvPr/>
        </p:nvSpPr>
        <p:spPr>
          <a:xfrm>
            <a:off x="0" y="762000"/>
            <a:ext cx="1371600" cy="628640"/>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s. prevention</a:t>
            </a:r>
            <a:endParaRPr lang="fa-IR" sz="1400" b="1" dirty="0">
              <a:solidFill>
                <a:srgbClr val="002060"/>
              </a:solidFill>
              <a:latin typeface="Tahoma" pitchFamily="34" charset="0"/>
              <a:cs typeface="B Nazanin" pitchFamily="2" charset="-78"/>
            </a:endParaRPr>
          </a:p>
        </p:txBody>
      </p:sp>
      <p:sp>
        <p:nvSpPr>
          <p:cNvPr id="83" name="Oval 82"/>
          <p:cNvSpPr/>
          <p:nvPr/>
        </p:nvSpPr>
        <p:spPr>
          <a:xfrm>
            <a:off x="228600" y="228600"/>
            <a:ext cx="990600" cy="457200"/>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en-US" sz="1400" b="1" dirty="0" smtClean="0">
                <a:solidFill>
                  <a:srgbClr val="002060"/>
                </a:solidFill>
                <a:latin typeface="Tahoma" pitchFamily="34" charset="0"/>
                <a:cs typeface="B Nazanin" pitchFamily="2" charset="-78"/>
              </a:rPr>
              <a:t>etc</a:t>
            </a:r>
            <a:endParaRPr lang="fa-IR" sz="1400" b="1" dirty="0">
              <a:solidFill>
                <a:srgbClr val="002060"/>
              </a:solidFill>
              <a:latin typeface="Tahoma" pitchFamily="34" charset="0"/>
              <a:cs typeface="B Nazanin" pitchFamily="2" charset="-78"/>
            </a:endParaRPr>
          </a:p>
        </p:txBody>
      </p:sp>
      <p:cxnSp>
        <p:nvCxnSpPr>
          <p:cNvPr id="87" name="Straight Arrow Connector 86"/>
          <p:cNvCxnSpPr>
            <a:endCxn id="5" idx="1"/>
          </p:cNvCxnSpPr>
          <p:nvPr/>
        </p:nvCxnSpPr>
        <p:spPr>
          <a:xfrm>
            <a:off x="1371600" y="1219200"/>
            <a:ext cx="2776147" cy="16540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1143000" y="609600"/>
            <a:ext cx="3048000" cy="2133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trips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us by:</a:t>
            </a:r>
            <a:endParaRPr lang="en-US" dirty="0"/>
          </a:p>
        </p:txBody>
      </p:sp>
      <p:sp>
        <p:nvSpPr>
          <p:cNvPr id="3" name="Content Placeholder 2"/>
          <p:cNvSpPr>
            <a:spLocks noGrp="1"/>
          </p:cNvSpPr>
          <p:nvPr>
            <p:ph idx="1"/>
          </p:nvPr>
        </p:nvSpPr>
        <p:spPr/>
        <p:txBody>
          <a:bodyPr/>
          <a:lstStyle/>
          <a:p>
            <a:r>
              <a:rPr lang="en-US" dirty="0" smtClean="0"/>
              <a:t>E-mail: pr@socialwork.ir</a:t>
            </a:r>
          </a:p>
          <a:p>
            <a:endParaRPr lang="en-US" dirty="0" smtClean="0"/>
          </a:p>
          <a:p>
            <a:r>
              <a:rPr lang="en-US" dirty="0" smtClean="0"/>
              <a:t>Website: www.socialwork.ir</a:t>
            </a:r>
          </a:p>
          <a:p>
            <a:endParaRPr lang="en-US" dirty="0" smtClean="0"/>
          </a:p>
          <a:p>
            <a:r>
              <a:rPr lang="en-US" dirty="0" smtClean="0"/>
              <a:t>Tell: +9821 66561669 and +9821 66561694</a:t>
            </a:r>
          </a:p>
          <a:p>
            <a:r>
              <a:rPr lang="en-US" dirty="0" smtClean="0"/>
              <a:t>Fax: +9821 66561787</a:t>
            </a:r>
          </a:p>
          <a:p>
            <a:endParaRPr lang="en-US" dirty="0" smtClean="0"/>
          </a:p>
          <a:p>
            <a:r>
              <a:rPr lang="en-US" dirty="0" smtClean="0"/>
              <a:t>Address: N14, </a:t>
            </a:r>
            <a:r>
              <a:rPr lang="en-US" dirty="0" err="1" smtClean="0"/>
              <a:t>Deylaman</a:t>
            </a:r>
            <a:r>
              <a:rPr lang="en-US" dirty="0" smtClean="0"/>
              <a:t> Ave, South </a:t>
            </a:r>
            <a:r>
              <a:rPr lang="en-US" dirty="0" err="1" smtClean="0"/>
              <a:t>Jamalzadeh</a:t>
            </a:r>
            <a:r>
              <a:rPr lang="en-US" dirty="0" smtClean="0"/>
              <a:t> St, Tehran, Iran</a:t>
            </a:r>
          </a:p>
          <a:p>
            <a:r>
              <a:rPr lang="en-US" dirty="0" smtClean="0"/>
              <a:t>Postal code: 1313835148</a:t>
            </a:r>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18</a:t>
            </a:fld>
            <a:endParaRPr lang="en-US"/>
          </a:p>
        </p:txBody>
      </p:sp>
    </p:spTree>
  </p:cSld>
  <p:clrMapOvr>
    <a:masterClrMapping/>
  </p:clrMapOvr>
  <p:transition spd="slow">
    <p:strips dir="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ydrangeas.jpg"/>
          <p:cNvPicPr>
            <a:picLocks noChangeAspect="1"/>
          </p:cNvPicPr>
          <p:nvPr/>
        </p:nvPicPr>
        <p:blipFill>
          <a:blip r:embed="rId2" cstate="print">
            <a:lum contrast="-10000"/>
          </a:blip>
          <a:stretch>
            <a:fillRect/>
          </a:stretch>
        </p:blipFill>
        <p:spPr>
          <a:xfrm>
            <a:off x="0" y="0"/>
            <a:ext cx="9144000" cy="6858000"/>
          </a:xfrm>
          <a:prstGeom prst="rect">
            <a:avLst/>
          </a:prstGeom>
        </p:spPr>
      </p:pic>
      <p:sp>
        <p:nvSpPr>
          <p:cNvPr id="2" name="Title 1"/>
          <p:cNvSpPr>
            <a:spLocks noGrp="1"/>
          </p:cNvSpPr>
          <p:nvPr>
            <p:ph type="title"/>
          </p:nvPr>
        </p:nvSpPr>
        <p:spPr>
          <a:xfrm rot="20455655">
            <a:off x="-267581" y="63364"/>
            <a:ext cx="7242048" cy="4709160"/>
          </a:xfrm>
        </p:spPr>
        <p:txBody>
          <a:bodyPr>
            <a:normAutofit/>
          </a:bodyPr>
          <a:lstStyle/>
          <a:p>
            <a:pPr algn="ctr">
              <a:lnSpc>
                <a:spcPct val="150000"/>
              </a:lnSpc>
            </a:pPr>
            <a:r>
              <a:rPr lang="en-US" sz="4400" dirty="0" smtClean="0">
                <a:solidFill>
                  <a:srgbClr val="FF0000"/>
                </a:solidFill>
                <a:cs typeface="B Nazanin" pitchFamily="2" charset="-78"/>
              </a:rPr>
              <a:t>Thank you for your attention </a:t>
            </a:r>
            <a:r>
              <a:rPr lang="fa-IR" sz="4400" dirty="0" smtClean="0">
                <a:solidFill>
                  <a:srgbClr val="002060"/>
                </a:solidFill>
                <a:cs typeface="B Nazanin" pitchFamily="2" charset="-78"/>
              </a:rPr>
              <a:t/>
            </a:r>
            <a:br>
              <a:rPr lang="fa-IR" sz="4400" dirty="0" smtClean="0">
                <a:solidFill>
                  <a:srgbClr val="002060"/>
                </a:solidFill>
                <a:cs typeface="B Nazanin" pitchFamily="2" charset="-78"/>
              </a:rPr>
            </a:br>
            <a:r>
              <a:rPr lang="fa-IR" sz="4400" dirty="0" smtClean="0">
                <a:solidFill>
                  <a:srgbClr val="002060"/>
                </a:solidFill>
                <a:cs typeface="B Nazanin" pitchFamily="2" charset="-78"/>
              </a:rPr>
              <a:t/>
            </a:r>
            <a:br>
              <a:rPr lang="fa-IR" sz="4400" dirty="0" smtClean="0">
                <a:solidFill>
                  <a:srgbClr val="002060"/>
                </a:solidFill>
                <a:cs typeface="B Nazanin" pitchFamily="2" charset="-78"/>
              </a:rPr>
            </a:br>
            <a:endParaRPr lang="fa-IR" sz="2800" dirty="0">
              <a:solidFill>
                <a:srgbClr val="002060"/>
              </a:solidFill>
              <a:cs typeface="B Nazanin" pitchFamily="2" charset="-78"/>
            </a:endParaRPr>
          </a:p>
        </p:txBody>
      </p:sp>
      <p:sp>
        <p:nvSpPr>
          <p:cNvPr id="4" name="Slide Number Placeholder 3"/>
          <p:cNvSpPr>
            <a:spLocks noGrp="1"/>
          </p:cNvSpPr>
          <p:nvPr>
            <p:ph type="sldNum" sz="quarter" idx="12"/>
          </p:nvPr>
        </p:nvSpPr>
        <p:spPr/>
        <p:txBody>
          <a:bodyPr/>
          <a:lstStyle/>
          <a:p>
            <a:fld id="{1A9F09D5-0C28-46FB-A548-5CBC6F622EC4}" type="slidenum">
              <a:rPr lang="fa-IR" smtClean="0"/>
              <a:pPr/>
              <a:t>19</a:t>
            </a:fld>
            <a:endParaRPr lang="fa-IR"/>
          </a:p>
        </p:txBody>
      </p:sp>
      <p:sp>
        <p:nvSpPr>
          <p:cNvPr id="6" name="Footer Placeholder 5"/>
          <p:cNvSpPr>
            <a:spLocks noGrp="1"/>
          </p:cNvSpPr>
          <p:nvPr>
            <p:ph type="ftr" sz="quarter" idx="11"/>
          </p:nvPr>
        </p:nvSpPr>
        <p:spPr/>
        <p:txBody>
          <a:bodyPr/>
          <a:lstStyle/>
          <a:p>
            <a:r>
              <a:rPr lang="en-US" smtClean="0"/>
              <a:t>The 4th Conference on advancement of social work in post- soviet countries</a:t>
            </a:r>
            <a:endParaRPr lang="en-US"/>
          </a:p>
        </p:txBody>
      </p:sp>
    </p:spTree>
  </p:cSld>
  <p:clrMapOvr>
    <a:masterClrMapping/>
  </p:clrMapOvr>
  <p:transition spd="slow">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304800"/>
            <a:ext cx="7848600" cy="6172199"/>
          </a:xfrm>
        </p:spPr>
        <p:txBody>
          <a:bodyPr>
            <a:normAutofit/>
          </a:bodyPr>
          <a:lstStyle/>
          <a:p>
            <a:pPr algn="ctr"/>
            <a:r>
              <a:rPr lang="en-US" sz="1600" b="1" dirty="0" smtClean="0">
                <a:solidFill>
                  <a:srgbClr val="002060"/>
                </a:solidFill>
                <a:cs typeface="B Titr" pitchFamily="2" charset="-78"/>
              </a:rPr>
              <a:t>The 4</a:t>
            </a:r>
            <a:r>
              <a:rPr lang="en-US" sz="1600" b="1" baseline="30000" dirty="0" smtClean="0">
                <a:solidFill>
                  <a:srgbClr val="002060"/>
                </a:solidFill>
                <a:cs typeface="B Titr" pitchFamily="2" charset="-78"/>
              </a:rPr>
              <a:t>th</a:t>
            </a:r>
            <a:r>
              <a:rPr lang="en-US" sz="1600" b="1" dirty="0" smtClean="0">
                <a:solidFill>
                  <a:srgbClr val="002060"/>
                </a:solidFill>
                <a:cs typeface="B Titr" pitchFamily="2" charset="-78"/>
              </a:rPr>
              <a:t> conference on Advancement of Social Work in Post-Soviet Countries</a:t>
            </a:r>
          </a:p>
          <a:p>
            <a:pPr algn="ctr"/>
            <a:endParaRPr lang="en-US" sz="1600" b="1" dirty="0" smtClean="0">
              <a:solidFill>
                <a:srgbClr val="002060"/>
              </a:solidFill>
              <a:cs typeface="B Titr" pitchFamily="2" charset="-78"/>
            </a:endParaRPr>
          </a:p>
          <a:p>
            <a:pPr algn="ctr"/>
            <a:r>
              <a:rPr lang="en-US" sz="4400" b="1" dirty="0" smtClean="0">
                <a:solidFill>
                  <a:srgbClr val="002060"/>
                </a:solidFill>
                <a:cs typeface="B Titr" pitchFamily="2" charset="-78"/>
              </a:rPr>
              <a:t>Future Strategies for Social Work Education</a:t>
            </a:r>
            <a:endParaRPr lang="en-US" sz="4800" b="1" dirty="0" smtClean="0">
              <a:solidFill>
                <a:srgbClr val="002060"/>
              </a:solidFill>
              <a:cs typeface="B Titr" pitchFamily="2" charset="-78"/>
            </a:endParaRPr>
          </a:p>
          <a:p>
            <a:pPr algn="ctr"/>
            <a:endParaRPr lang="en-US" sz="4800" b="1" dirty="0" smtClean="0">
              <a:solidFill>
                <a:srgbClr val="002060"/>
              </a:solidFill>
              <a:cs typeface="B Titr" pitchFamily="2" charset="-78"/>
            </a:endParaRPr>
          </a:p>
          <a:p>
            <a:pPr algn="l"/>
            <a:r>
              <a:rPr lang="en-US" sz="3200" b="1" dirty="0" smtClean="0">
                <a:solidFill>
                  <a:srgbClr val="002060"/>
                </a:solidFill>
                <a:cs typeface="B Nazanin" pitchFamily="2" charset="-78"/>
              </a:rPr>
              <a:t>Hassan </a:t>
            </a:r>
            <a:r>
              <a:rPr lang="en-US" sz="3200" b="1" dirty="0" err="1" smtClean="0">
                <a:solidFill>
                  <a:srgbClr val="002060"/>
                </a:solidFill>
                <a:cs typeface="B Nazanin" pitchFamily="2" charset="-78"/>
              </a:rPr>
              <a:t>Mousavi</a:t>
            </a:r>
            <a:r>
              <a:rPr lang="en-US" sz="3200" b="1" dirty="0" smtClean="0">
                <a:solidFill>
                  <a:srgbClr val="002060"/>
                </a:solidFill>
                <a:cs typeface="B Nazanin" pitchFamily="2" charset="-78"/>
              </a:rPr>
              <a:t> </a:t>
            </a:r>
            <a:r>
              <a:rPr lang="en-US" sz="3200" b="1" dirty="0" err="1" smtClean="0">
                <a:solidFill>
                  <a:srgbClr val="002060"/>
                </a:solidFill>
                <a:cs typeface="B Nazanin" pitchFamily="2" charset="-78"/>
              </a:rPr>
              <a:t>Chelak</a:t>
            </a:r>
            <a:endParaRPr lang="en-US" sz="3200" b="1" dirty="0" smtClean="0">
              <a:solidFill>
                <a:srgbClr val="002060"/>
              </a:solidFill>
              <a:cs typeface="B Nazanin" pitchFamily="2" charset="-78"/>
            </a:endParaRPr>
          </a:p>
          <a:p>
            <a:pPr algn="l"/>
            <a:r>
              <a:rPr lang="en-US" b="1" dirty="0" smtClean="0">
                <a:solidFill>
                  <a:srgbClr val="002060"/>
                </a:solidFill>
                <a:cs typeface="B Nazanin" pitchFamily="2" charset="-78"/>
              </a:rPr>
              <a:t>Head of Iran Association Social Workers</a:t>
            </a:r>
          </a:p>
          <a:p>
            <a:pPr algn="l"/>
            <a:r>
              <a:rPr lang="en-US" sz="1600" b="1" dirty="0" smtClean="0">
                <a:solidFill>
                  <a:srgbClr val="002060"/>
                </a:solidFill>
                <a:cs typeface="B Nazanin" pitchFamily="2" charset="-78"/>
              </a:rPr>
              <a:t>hmch47@yahoo.com</a:t>
            </a:r>
          </a:p>
          <a:p>
            <a:pPr algn="ctr"/>
            <a:endParaRPr lang="en-US" sz="2400" b="1" dirty="0" smtClean="0">
              <a:solidFill>
                <a:srgbClr val="002060"/>
              </a:solidFill>
              <a:cs typeface="B Nazanin" pitchFamily="2" charset="-78"/>
            </a:endParaRPr>
          </a:p>
          <a:p>
            <a:pPr algn="ctr"/>
            <a:endParaRPr lang="en-US" sz="2400" b="1" dirty="0" smtClean="0">
              <a:solidFill>
                <a:srgbClr val="002060"/>
              </a:solidFill>
              <a:cs typeface="B Nazanin" pitchFamily="2" charset="-78"/>
            </a:endParaRPr>
          </a:p>
          <a:p>
            <a:pPr algn="ctr"/>
            <a:r>
              <a:rPr lang="en-US" sz="1600" b="1" dirty="0" smtClean="0">
                <a:solidFill>
                  <a:srgbClr val="002060"/>
                </a:solidFill>
                <a:cs typeface="B Nazanin" pitchFamily="2" charset="-78"/>
              </a:rPr>
              <a:t>Baku- 26</a:t>
            </a:r>
            <a:r>
              <a:rPr lang="en-US" sz="1600" b="1" baseline="30000" dirty="0" smtClean="0">
                <a:solidFill>
                  <a:srgbClr val="002060"/>
                </a:solidFill>
                <a:cs typeface="B Nazanin" pitchFamily="2" charset="-78"/>
              </a:rPr>
              <a:t>th</a:t>
            </a:r>
            <a:r>
              <a:rPr lang="en-US" sz="1600" b="1" dirty="0" smtClean="0">
                <a:solidFill>
                  <a:srgbClr val="002060"/>
                </a:solidFill>
                <a:cs typeface="B Nazanin" pitchFamily="2" charset="-78"/>
              </a:rPr>
              <a:t> April 2018</a:t>
            </a:r>
          </a:p>
        </p:txBody>
      </p:sp>
      <p:pic>
        <p:nvPicPr>
          <p:cNvPr id="4" name="fullResImage" descr="http://socialwork.ir/wp-content/uploads/2015/02/armanjoman.jpg"/>
          <p:cNvPicPr/>
          <p:nvPr/>
        </p:nvPicPr>
        <p:blipFill>
          <a:blip r:embed="rId2" cstate="print"/>
          <a:srcRect/>
          <a:stretch>
            <a:fillRect/>
          </a:stretch>
        </p:blipFill>
        <p:spPr bwMode="auto">
          <a:xfrm>
            <a:off x="381000" y="0"/>
            <a:ext cx="1143000" cy="990600"/>
          </a:xfrm>
          <a:prstGeom prst="rect">
            <a:avLst/>
          </a:prstGeom>
          <a:noFill/>
          <a:ln w="9525">
            <a:noFill/>
            <a:miter lim="800000"/>
            <a:headEnd/>
            <a:tailEnd/>
          </a:ln>
        </p:spPr>
      </p:pic>
      <p:pic>
        <p:nvPicPr>
          <p:cNvPr id="5" name="Picture 4" descr="Related image"/>
          <p:cNvPicPr/>
          <p:nvPr/>
        </p:nvPicPr>
        <p:blipFill>
          <a:blip r:embed="rId3" cstate="print"/>
          <a:srcRect/>
          <a:stretch>
            <a:fillRect/>
          </a:stretch>
        </p:blipFill>
        <p:spPr bwMode="auto">
          <a:xfrm>
            <a:off x="7010400" y="228600"/>
            <a:ext cx="1066800" cy="7620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A06D957-024E-4E91-926F-5EF712156462}"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The 4th Conference on advancement of social work in post- soviet countries</a:t>
            </a:r>
            <a:endParaRPr lang="en-US"/>
          </a:p>
        </p:txBody>
      </p:sp>
      <p:pic>
        <p:nvPicPr>
          <p:cNvPr id="24577" name="Picture 1" descr="C:\Users\a\Desktop\IMGL1032.jpg"/>
          <p:cNvPicPr>
            <a:picLocks noChangeAspect="1" noChangeArrowheads="1"/>
          </p:cNvPicPr>
          <p:nvPr/>
        </p:nvPicPr>
        <p:blipFill>
          <a:blip r:embed="rId4" cstate="print"/>
          <a:srcRect/>
          <a:stretch>
            <a:fillRect/>
          </a:stretch>
        </p:blipFill>
        <p:spPr bwMode="auto">
          <a:xfrm>
            <a:off x="5486400" y="3276600"/>
            <a:ext cx="2540000" cy="2553956"/>
          </a:xfrm>
          <a:prstGeom prst="rect">
            <a:avLst/>
          </a:prstGeom>
          <a:noFill/>
        </p:spPr>
      </p:pic>
    </p:spTree>
  </p:cSld>
  <p:clrMapOvr>
    <a:masterClrMapping/>
  </p:clrMapOvr>
  <p:transition spd="slow">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295400"/>
            <a:ext cx="6255488" cy="3657600"/>
          </a:xfrm>
        </p:spPr>
        <p:txBody>
          <a:bodyPr>
            <a:normAutofit fontScale="90000"/>
          </a:bodyPr>
          <a:lstStyle/>
          <a:p>
            <a:pPr algn="l"/>
            <a:r>
              <a:rPr lang="en-US" dirty="0" err="1" smtClean="0"/>
              <a:t>Fatemeh</a:t>
            </a:r>
            <a:r>
              <a:rPr lang="en-US" dirty="0" smtClean="0"/>
              <a:t> </a:t>
            </a:r>
            <a:r>
              <a:rPr lang="en-US" dirty="0" err="1" smtClean="0"/>
              <a:t>Soltani</a:t>
            </a:r>
            <a:r>
              <a:rPr lang="en-US" dirty="0" smtClean="0"/>
              <a:t/>
            </a:r>
            <a:br>
              <a:rPr lang="en-US" dirty="0" smtClean="0"/>
            </a:br>
            <a:r>
              <a:rPr lang="en-US" sz="2400" dirty="0" smtClean="0"/>
              <a:t>fasoltani@yahoo.com</a:t>
            </a:r>
            <a:r>
              <a:rPr lang="en-US" sz="2000" dirty="0" smtClean="0"/>
              <a:t/>
            </a:r>
            <a:br>
              <a:rPr lang="en-US" sz="2000" dirty="0" smtClean="0"/>
            </a:br>
            <a:r>
              <a:rPr lang="en-US" dirty="0" smtClean="0"/>
              <a:t/>
            </a:r>
            <a:br>
              <a:rPr lang="en-US" dirty="0" smtClean="0"/>
            </a:br>
            <a:r>
              <a:rPr lang="en-US" dirty="0" err="1" smtClean="0"/>
              <a:t>Hamed</a:t>
            </a:r>
            <a:r>
              <a:rPr lang="en-US" dirty="0" smtClean="0"/>
              <a:t> </a:t>
            </a:r>
            <a:r>
              <a:rPr lang="en-US" dirty="0" err="1" smtClean="0"/>
              <a:t>Olamaee</a:t>
            </a:r>
            <a:r>
              <a:rPr lang="en-US" dirty="0" smtClean="0"/>
              <a:t/>
            </a:r>
            <a:br>
              <a:rPr lang="en-US" dirty="0" smtClean="0"/>
            </a:br>
            <a:r>
              <a:rPr lang="en-US" sz="2400" dirty="0" smtClean="0"/>
              <a:t>eurack@gmail.com</a:t>
            </a:r>
            <a:br>
              <a:rPr lang="en-US" sz="2400" dirty="0" smtClean="0"/>
            </a:br>
            <a:r>
              <a:rPr lang="en-US" dirty="0" smtClean="0"/>
              <a:t/>
            </a:r>
            <a:br>
              <a:rPr lang="en-US" dirty="0" smtClean="0"/>
            </a:br>
            <a:r>
              <a:rPr lang="en-US" dirty="0" err="1" smtClean="0"/>
              <a:t>Abbasali</a:t>
            </a:r>
            <a:r>
              <a:rPr lang="en-US" dirty="0" smtClean="0"/>
              <a:t> </a:t>
            </a:r>
            <a:r>
              <a:rPr lang="en-US" dirty="0" err="1" smtClean="0"/>
              <a:t>Yazdani</a:t>
            </a:r>
            <a:r>
              <a:rPr lang="en-US" dirty="0" smtClean="0"/>
              <a:t/>
            </a:r>
            <a:br>
              <a:rPr lang="en-US" dirty="0" smtClean="0"/>
            </a:br>
            <a:r>
              <a:rPr lang="en-US" sz="2700" dirty="0" smtClean="0"/>
              <a:t>abbasayazdani@gmail.com</a:t>
            </a:r>
            <a:endParaRPr lang="en-US" dirty="0"/>
          </a:p>
        </p:txBody>
      </p:sp>
      <p:sp>
        <p:nvSpPr>
          <p:cNvPr id="3" name="Text Placeholder 2"/>
          <p:cNvSpPr>
            <a:spLocks noGrp="1"/>
          </p:cNvSpPr>
          <p:nvPr>
            <p:ph type="body" idx="1"/>
          </p:nvPr>
        </p:nvSpPr>
        <p:spPr>
          <a:xfrm>
            <a:off x="1066800" y="685801"/>
            <a:ext cx="6255488" cy="533400"/>
          </a:xfrm>
        </p:spPr>
        <p:txBody>
          <a:bodyPr/>
          <a:lstStyle/>
          <a:p>
            <a:pPr algn="l"/>
            <a:r>
              <a:rPr lang="en-US" dirty="0" smtClean="0"/>
              <a:t>Partners:</a:t>
            </a:r>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3</a:t>
            </a:fld>
            <a:endParaRPr lang="en-US"/>
          </a:p>
        </p:txBody>
      </p:sp>
      <p:pic>
        <p:nvPicPr>
          <p:cNvPr id="3074" name="Picture 2" descr="Untitled"/>
          <p:cNvPicPr>
            <a:picLocks noChangeAspect="1" noChangeArrowheads="1"/>
          </p:cNvPicPr>
          <p:nvPr/>
        </p:nvPicPr>
        <p:blipFill>
          <a:blip r:embed="rId2" cstate="print"/>
          <a:srcRect/>
          <a:stretch>
            <a:fillRect/>
          </a:stretch>
        </p:blipFill>
        <p:spPr bwMode="auto">
          <a:xfrm>
            <a:off x="6019800" y="4267200"/>
            <a:ext cx="1924050" cy="2095500"/>
          </a:xfrm>
          <a:prstGeom prst="rect">
            <a:avLst/>
          </a:prstGeom>
          <a:noFill/>
        </p:spPr>
      </p:pic>
      <p:pic>
        <p:nvPicPr>
          <p:cNvPr id="3075" name="Picture 3" descr="C:\Users\a\Desktop\IMG_9881.jpg"/>
          <p:cNvPicPr>
            <a:picLocks noChangeAspect="1" noChangeArrowheads="1"/>
          </p:cNvPicPr>
          <p:nvPr/>
        </p:nvPicPr>
        <p:blipFill>
          <a:blip r:embed="rId3" cstate="print"/>
          <a:srcRect/>
          <a:stretch>
            <a:fillRect/>
          </a:stretch>
        </p:blipFill>
        <p:spPr bwMode="auto">
          <a:xfrm>
            <a:off x="6019800" y="228600"/>
            <a:ext cx="1943100" cy="1879600"/>
          </a:xfrm>
          <a:prstGeom prst="rect">
            <a:avLst/>
          </a:prstGeom>
          <a:noFill/>
        </p:spPr>
      </p:pic>
      <p:pic>
        <p:nvPicPr>
          <p:cNvPr id="3076" name="Picture 4" descr="C:\Users\a\Desktop\IMG_3621.jpg"/>
          <p:cNvPicPr>
            <a:picLocks noChangeAspect="1" noChangeArrowheads="1"/>
          </p:cNvPicPr>
          <p:nvPr/>
        </p:nvPicPr>
        <p:blipFill>
          <a:blip r:embed="rId4" cstate="print"/>
          <a:srcRect/>
          <a:stretch>
            <a:fillRect/>
          </a:stretch>
        </p:blipFill>
        <p:spPr bwMode="auto">
          <a:xfrm>
            <a:off x="6019800" y="2209800"/>
            <a:ext cx="1905000" cy="1996644"/>
          </a:xfrm>
          <a:prstGeom prst="rect">
            <a:avLst/>
          </a:prstGeom>
          <a:noFill/>
        </p:spPr>
      </p:pic>
    </p:spTree>
  </p:cSld>
  <p:clrMapOvr>
    <a:masterClrMapping/>
  </p:clrMapOvr>
  <p:transition spd="slow">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 y="1219200"/>
            <a:ext cx="7772400" cy="5181600"/>
          </a:xfrm>
        </p:spPr>
        <p:txBody>
          <a:bodyPr>
            <a:noAutofit/>
          </a:bodyPr>
          <a:lstStyle/>
          <a:p>
            <a:pPr algn="l">
              <a:lnSpc>
                <a:spcPct val="170000"/>
              </a:lnSpc>
            </a:pPr>
            <a:endParaRPr lang="en-US" b="1" dirty="0" smtClean="0">
              <a:solidFill>
                <a:srgbClr val="002060"/>
              </a:solidFill>
            </a:endParaRPr>
          </a:p>
          <a:p>
            <a:pPr algn="l">
              <a:lnSpc>
                <a:spcPct val="170000"/>
              </a:lnSpc>
            </a:pPr>
            <a:endParaRPr lang="en-US" b="1" dirty="0" smtClean="0">
              <a:solidFill>
                <a:srgbClr val="002060"/>
              </a:solidFill>
            </a:endParaRPr>
          </a:p>
          <a:p>
            <a:pPr algn="l">
              <a:lnSpc>
                <a:spcPct val="170000"/>
              </a:lnSpc>
            </a:pPr>
            <a:endParaRPr lang="en-US" b="1" i="1" dirty="0" smtClean="0">
              <a:solidFill>
                <a:srgbClr val="002060"/>
              </a:solidFill>
            </a:endParaRPr>
          </a:p>
          <a:p>
            <a:pPr algn="l">
              <a:lnSpc>
                <a:spcPct val="170000"/>
              </a:lnSpc>
            </a:pPr>
            <a:r>
              <a:rPr lang="en-US" b="1" i="1" dirty="0" smtClean="0">
                <a:solidFill>
                  <a:srgbClr val="002060"/>
                </a:solidFill>
              </a:rPr>
              <a:t>Appreciation to those, who are working in social work education in the world, well-known or unknown. They are true social work scientific ambassadors.</a:t>
            </a:r>
          </a:p>
          <a:p>
            <a:pPr algn="l">
              <a:lnSpc>
                <a:spcPct val="170000"/>
              </a:lnSpc>
            </a:pPr>
            <a:endParaRPr lang="en-US" b="1" i="1" dirty="0" smtClean="0">
              <a:solidFill>
                <a:srgbClr val="002060"/>
              </a:solidFill>
            </a:endParaRPr>
          </a:p>
          <a:p>
            <a:pPr algn="l">
              <a:lnSpc>
                <a:spcPct val="170000"/>
              </a:lnSpc>
            </a:pPr>
            <a:r>
              <a:rPr lang="en-US" b="1" i="1" dirty="0" smtClean="0">
                <a:solidFill>
                  <a:srgbClr val="002060"/>
                </a:solidFill>
              </a:rPr>
              <a:t>Remembering social work educators who passed away but living in our hearts for ever.</a:t>
            </a:r>
          </a:p>
          <a:p>
            <a:pPr algn="l">
              <a:lnSpc>
                <a:spcPct val="170000"/>
              </a:lnSpc>
            </a:pPr>
            <a:endParaRPr lang="en-US" b="1" i="1" dirty="0" smtClean="0">
              <a:solidFill>
                <a:srgbClr val="002060"/>
              </a:solidFill>
            </a:endParaRPr>
          </a:p>
          <a:p>
            <a:pPr algn="l">
              <a:lnSpc>
                <a:spcPct val="170000"/>
              </a:lnSpc>
            </a:pPr>
            <a:r>
              <a:rPr lang="en-US" b="1" i="1" dirty="0" smtClean="0">
                <a:solidFill>
                  <a:srgbClr val="002060"/>
                </a:solidFill>
              </a:rPr>
              <a:t>Special appreciation to the conference organizers.</a:t>
            </a:r>
          </a:p>
          <a:p>
            <a:pPr algn="l">
              <a:lnSpc>
                <a:spcPct val="170000"/>
              </a:lnSpc>
            </a:pPr>
            <a:endParaRPr lang="en-US" b="1" dirty="0" smtClean="0">
              <a:solidFill>
                <a:srgbClr val="002060"/>
              </a:solidFill>
            </a:endParaRPr>
          </a:p>
        </p:txBody>
      </p:sp>
      <p:pic>
        <p:nvPicPr>
          <p:cNvPr id="4" name="Picture 3" descr="Related image"/>
          <p:cNvPicPr/>
          <p:nvPr/>
        </p:nvPicPr>
        <p:blipFill>
          <a:blip r:embed="rId3" cstate="print"/>
          <a:srcRect/>
          <a:stretch>
            <a:fillRect/>
          </a:stretch>
        </p:blipFill>
        <p:spPr bwMode="auto">
          <a:xfrm>
            <a:off x="7010400" y="228600"/>
            <a:ext cx="1066800" cy="762000"/>
          </a:xfrm>
          <a:prstGeom prst="rect">
            <a:avLst/>
          </a:prstGeom>
          <a:noFill/>
          <a:ln w="9525">
            <a:noFill/>
            <a:miter lim="800000"/>
            <a:headEnd/>
            <a:tailEnd/>
          </a:ln>
        </p:spPr>
      </p:pic>
      <p:pic>
        <p:nvPicPr>
          <p:cNvPr id="5" name="fullResImage" descr="http://socialwork.ir/wp-content/uploads/2015/02/armanjoman.jpg"/>
          <p:cNvPicPr/>
          <p:nvPr/>
        </p:nvPicPr>
        <p:blipFill>
          <a:blip r:embed="rId4" cstate="print"/>
          <a:srcRect/>
          <a:stretch>
            <a:fillRect/>
          </a:stretch>
        </p:blipFill>
        <p:spPr bwMode="auto">
          <a:xfrm>
            <a:off x="381000" y="0"/>
            <a:ext cx="1143000" cy="9906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0A06D957-024E-4E91-926F-5EF712156462}" type="slidenum">
              <a:rPr lang="en-US" smtClean="0"/>
              <a:pPr/>
              <a:t>4</a:t>
            </a:fld>
            <a:endParaRPr lang="en-US"/>
          </a:p>
        </p:txBody>
      </p:sp>
      <p:sp>
        <p:nvSpPr>
          <p:cNvPr id="7" name="Footer Placeholder 6"/>
          <p:cNvSpPr>
            <a:spLocks noGrp="1"/>
          </p:cNvSpPr>
          <p:nvPr>
            <p:ph type="ftr" sz="quarter" idx="11"/>
          </p:nvPr>
        </p:nvSpPr>
        <p:spPr/>
        <p:txBody>
          <a:bodyPr/>
          <a:lstStyle/>
          <a:p>
            <a:r>
              <a:rPr lang="en-US" smtClean="0"/>
              <a:t>The 4th Conference on advancement of social work in post- soviet countries</a:t>
            </a:r>
            <a:endParaRPr lang="en-US"/>
          </a:p>
        </p:txBody>
      </p:sp>
    </p:spTree>
  </p:cSld>
  <p:clrMapOvr>
    <a:masterClrMapping/>
  </p:clrMapOvr>
  <p:transition spd="slow">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Preface</a:t>
            </a:r>
            <a:endParaRPr lang="en-US" dirty="0"/>
          </a:p>
        </p:txBody>
      </p:sp>
      <p:sp>
        <p:nvSpPr>
          <p:cNvPr id="3" name="Content Placeholder 2"/>
          <p:cNvSpPr>
            <a:spLocks noGrp="1"/>
          </p:cNvSpPr>
          <p:nvPr>
            <p:ph idx="1"/>
          </p:nvPr>
        </p:nvSpPr>
        <p:spPr/>
        <p:txBody>
          <a:bodyPr/>
          <a:lstStyle/>
          <a:p>
            <a:r>
              <a:rPr lang="en-US" dirty="0" smtClean="0"/>
              <a:t>Schools of social work must:</a:t>
            </a:r>
          </a:p>
          <a:p>
            <a:endParaRPr lang="en-US" dirty="0" smtClean="0"/>
          </a:p>
          <a:p>
            <a:pPr lvl="1"/>
            <a:r>
              <a:rPr lang="en-US" dirty="0" smtClean="0"/>
              <a:t>Develop the domain of knowledge</a:t>
            </a:r>
          </a:p>
          <a:p>
            <a:pPr lvl="1"/>
            <a:endParaRPr lang="en-US" dirty="0" smtClean="0"/>
          </a:p>
          <a:p>
            <a:pPr lvl="1"/>
            <a:r>
              <a:rPr lang="en-US" dirty="0" smtClean="0"/>
              <a:t>Educate social workers to be able to:</a:t>
            </a:r>
          </a:p>
          <a:p>
            <a:pPr lvl="2"/>
            <a:r>
              <a:rPr lang="en-US" dirty="0" smtClean="0"/>
              <a:t>Take part in social work programs</a:t>
            </a:r>
          </a:p>
          <a:p>
            <a:pPr lvl="2"/>
            <a:r>
              <a:rPr lang="en-US" dirty="0" smtClean="0"/>
              <a:t>Provide social services to the target groups</a:t>
            </a:r>
          </a:p>
          <a:p>
            <a:pPr lvl="2"/>
            <a:r>
              <a:rPr lang="en-US" dirty="0" smtClean="0"/>
              <a:t>Research</a:t>
            </a:r>
          </a:p>
          <a:p>
            <a:pPr lvl="2"/>
            <a:r>
              <a:rPr lang="en-US" dirty="0" smtClean="0"/>
              <a:t>Take part in policy making</a:t>
            </a:r>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5</a:t>
            </a:fld>
            <a:endParaRPr lang="en-US"/>
          </a:p>
        </p:txBody>
      </p:sp>
    </p:spTree>
  </p:cSld>
  <p:clrMapOvr>
    <a:masterClrMapping/>
  </p:clrMapOvr>
  <p:transition spd="slow">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Preface…</a:t>
            </a:r>
            <a:endParaRPr lang="en-US" dirty="0"/>
          </a:p>
        </p:txBody>
      </p:sp>
      <p:sp>
        <p:nvSpPr>
          <p:cNvPr id="3" name="Content Placeholder 2"/>
          <p:cNvSpPr>
            <a:spLocks noGrp="1"/>
          </p:cNvSpPr>
          <p:nvPr>
            <p:ph idx="1"/>
          </p:nvPr>
        </p:nvSpPr>
        <p:spPr/>
        <p:txBody>
          <a:bodyPr/>
          <a:lstStyle/>
          <a:p>
            <a:r>
              <a:rPr lang="en-US" dirty="0" smtClean="0"/>
              <a:t>Social work is interdisciplinary</a:t>
            </a:r>
          </a:p>
          <a:p>
            <a:endParaRPr lang="en-US" dirty="0" smtClean="0"/>
          </a:p>
          <a:p>
            <a:r>
              <a:rPr lang="en-US" dirty="0" smtClean="0"/>
              <a:t>Social work inherently focuses on practice more than theory</a:t>
            </a:r>
          </a:p>
          <a:p>
            <a:endParaRPr lang="en-US" dirty="0" smtClean="0"/>
          </a:p>
          <a:p>
            <a:r>
              <a:rPr lang="en-US" dirty="0" smtClean="0"/>
              <a:t>Importance of quality of education in competition with other similar professions</a:t>
            </a:r>
          </a:p>
          <a:p>
            <a:endParaRPr lang="en-US" dirty="0" smtClean="0"/>
          </a:p>
          <a:p>
            <a:r>
              <a:rPr lang="en-US" dirty="0" smtClean="0"/>
              <a:t>Modern social work concepts</a:t>
            </a:r>
          </a:p>
          <a:p>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6</a:t>
            </a:fld>
            <a:endParaRPr lang="en-US"/>
          </a:p>
        </p:txBody>
      </p:sp>
    </p:spTree>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en-US" sz="2400" dirty="0" smtClean="0"/>
              <a:t>Social work Educational strategies must:</a:t>
            </a:r>
            <a:endParaRPr lang="en-US" sz="2400" dirty="0"/>
          </a:p>
        </p:txBody>
      </p:sp>
      <p:sp>
        <p:nvSpPr>
          <p:cNvPr id="3" name="Content Placeholder 2"/>
          <p:cNvSpPr>
            <a:spLocks noGrp="1"/>
          </p:cNvSpPr>
          <p:nvPr>
            <p:ph idx="1"/>
          </p:nvPr>
        </p:nvSpPr>
        <p:spPr/>
        <p:txBody>
          <a:bodyPr/>
          <a:lstStyle/>
          <a:p>
            <a:r>
              <a:rPr lang="en-US" dirty="0" smtClean="0"/>
              <a:t>Look to future challenges and needs</a:t>
            </a:r>
          </a:p>
          <a:p>
            <a:endParaRPr lang="en-US" dirty="0" smtClean="0"/>
          </a:p>
          <a:p>
            <a:r>
              <a:rPr lang="en-US" dirty="0" smtClean="0"/>
              <a:t>Be effective</a:t>
            </a:r>
          </a:p>
          <a:p>
            <a:endParaRPr lang="en-US" dirty="0" smtClean="0"/>
          </a:p>
          <a:p>
            <a:r>
              <a:rPr lang="en-US" dirty="0" smtClean="0"/>
              <a:t>Be responsive to present problems and needs</a:t>
            </a:r>
          </a:p>
          <a:p>
            <a:endParaRPr lang="en-US" dirty="0" smtClean="0"/>
          </a:p>
          <a:p>
            <a:r>
              <a:rPr lang="en-US" dirty="0" smtClean="0"/>
              <a:t>Satisfy all </a:t>
            </a:r>
            <a:r>
              <a:rPr lang="en-US" dirty="0" err="1" smtClean="0"/>
              <a:t>steakholders</a:t>
            </a:r>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7</a:t>
            </a:fld>
            <a:endParaRPr lang="en-US"/>
          </a:p>
        </p:txBody>
      </p:sp>
    </p:spTree>
  </p:cSld>
  <p:clrMapOvr>
    <a:masterClrMapping/>
  </p:clrMapOvr>
  <p:transition spd="slow">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normAutofit/>
          </a:bodyPr>
          <a:lstStyle/>
          <a:p>
            <a:r>
              <a:rPr lang="en-US" sz="2400" dirty="0" smtClean="0"/>
              <a:t>Social work Educational strategies must:</a:t>
            </a:r>
            <a:endParaRPr lang="en-US" sz="2400" dirty="0"/>
          </a:p>
        </p:txBody>
      </p:sp>
      <p:sp>
        <p:nvSpPr>
          <p:cNvPr id="3" name="Content Placeholder 2"/>
          <p:cNvSpPr>
            <a:spLocks noGrp="1"/>
          </p:cNvSpPr>
          <p:nvPr>
            <p:ph idx="1"/>
          </p:nvPr>
        </p:nvSpPr>
        <p:spPr/>
        <p:txBody>
          <a:bodyPr/>
          <a:lstStyle/>
          <a:p>
            <a:r>
              <a:rPr lang="en-US" dirty="0" smtClean="0"/>
              <a:t>Be developed in three levels:</a:t>
            </a:r>
          </a:p>
          <a:p>
            <a:pPr lvl="1"/>
            <a:endParaRPr lang="en-US" dirty="0" smtClean="0"/>
          </a:p>
          <a:p>
            <a:pPr lvl="1"/>
            <a:r>
              <a:rPr lang="en-US" dirty="0" smtClean="0"/>
              <a:t>Global</a:t>
            </a:r>
          </a:p>
          <a:p>
            <a:pPr lvl="1"/>
            <a:endParaRPr lang="en-US" dirty="0" smtClean="0"/>
          </a:p>
          <a:p>
            <a:pPr lvl="1"/>
            <a:r>
              <a:rPr lang="en-US" dirty="0" smtClean="0"/>
              <a:t>Regional</a:t>
            </a:r>
          </a:p>
          <a:p>
            <a:pPr lvl="1"/>
            <a:endParaRPr lang="en-US" dirty="0" smtClean="0"/>
          </a:p>
          <a:p>
            <a:pPr lvl="1"/>
            <a:r>
              <a:rPr lang="en-US" dirty="0" smtClean="0"/>
              <a:t>National</a:t>
            </a:r>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8</a:t>
            </a:fld>
            <a:endParaRPr lang="en-US"/>
          </a:p>
        </p:txBody>
      </p:sp>
    </p:spTree>
  </p:cSld>
  <p:clrMapOvr>
    <a:masterClrMapping/>
  </p:clrMapOvr>
  <p:transition spd="slow">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normAutofit/>
          </a:bodyPr>
          <a:lstStyle/>
          <a:p>
            <a:r>
              <a:rPr lang="en-US" sz="2400" dirty="0" smtClean="0"/>
              <a:t>Social work Educational strategies must:</a:t>
            </a:r>
            <a:endParaRPr lang="en-US" sz="2400" dirty="0"/>
          </a:p>
        </p:txBody>
      </p:sp>
      <p:sp>
        <p:nvSpPr>
          <p:cNvPr id="3" name="Content Placeholder 2"/>
          <p:cNvSpPr>
            <a:spLocks noGrp="1"/>
          </p:cNvSpPr>
          <p:nvPr>
            <p:ph idx="1"/>
          </p:nvPr>
        </p:nvSpPr>
        <p:spPr/>
        <p:txBody>
          <a:bodyPr/>
          <a:lstStyle/>
          <a:p>
            <a:endParaRPr lang="en-US" dirty="0" smtClean="0"/>
          </a:p>
          <a:p>
            <a:r>
              <a:rPr lang="en-US" dirty="0" smtClean="0"/>
              <a:t>Rethink and revise social work curriculum in order to strengthen theoretical base</a:t>
            </a:r>
            <a:endParaRPr lang="en-US" dirty="0"/>
          </a:p>
        </p:txBody>
      </p:sp>
      <p:sp>
        <p:nvSpPr>
          <p:cNvPr id="4" name="Footer Placeholder 3"/>
          <p:cNvSpPr>
            <a:spLocks noGrp="1"/>
          </p:cNvSpPr>
          <p:nvPr>
            <p:ph type="ftr" sz="quarter" idx="11"/>
          </p:nvPr>
        </p:nvSpPr>
        <p:spPr/>
        <p:txBody>
          <a:bodyPr/>
          <a:lstStyle/>
          <a:p>
            <a:r>
              <a:rPr lang="en-US" smtClean="0"/>
              <a:t>The 4th Conference on advancement of social work in post- soviet countries</a:t>
            </a:r>
            <a:endParaRPr lang="en-US" dirty="0"/>
          </a:p>
        </p:txBody>
      </p:sp>
      <p:sp>
        <p:nvSpPr>
          <p:cNvPr id="5" name="Slide Number Placeholder 4"/>
          <p:cNvSpPr>
            <a:spLocks noGrp="1"/>
          </p:cNvSpPr>
          <p:nvPr>
            <p:ph type="sldNum" sz="quarter" idx="12"/>
          </p:nvPr>
        </p:nvSpPr>
        <p:spPr/>
        <p:txBody>
          <a:bodyPr/>
          <a:lstStyle/>
          <a:p>
            <a:fld id="{0A06D957-024E-4E91-926F-5EF712156462}" type="slidenum">
              <a:rPr lang="en-US" smtClean="0"/>
              <a:pPr/>
              <a:t>9</a:t>
            </a:fld>
            <a:endParaRPr lang="en-US"/>
          </a:p>
        </p:txBody>
      </p:sp>
    </p:spTree>
  </p:cSld>
  <p:clrMapOvr>
    <a:masterClrMapping/>
  </p:clrMapOvr>
  <p:transition spd="slow">
    <p:strips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518</TotalTime>
  <Words>1519</Words>
  <Application>Microsoft Office PowerPoint</Application>
  <PresentationFormat>On-screen Show (4:3)</PresentationFormat>
  <Paragraphs>207</Paragraphs>
  <Slides>19</Slides>
  <Notes>10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Opulent</vt:lpstr>
      <vt:lpstr>Slide 1</vt:lpstr>
      <vt:lpstr>Slide 2</vt:lpstr>
      <vt:lpstr>Fatemeh Soltani fasoltani@yahoo.com  Hamed Olamaee eurack@gmail.com  Abbasali Yazdani abbasayazdani@gmail.com</vt:lpstr>
      <vt:lpstr>Slide 4</vt:lpstr>
      <vt:lpstr>Preface</vt:lpstr>
      <vt:lpstr>Preface…</vt:lpstr>
      <vt:lpstr>Social work Educational strategies must:</vt:lpstr>
      <vt:lpstr>Social work Educational strategies must:</vt:lpstr>
      <vt:lpstr>Social work Educational strategies must:</vt:lpstr>
      <vt:lpstr>Social work Educational strategies must:</vt:lpstr>
      <vt:lpstr>Social work Educational strategies must:</vt:lpstr>
      <vt:lpstr>Social work Educational strategies must:</vt:lpstr>
      <vt:lpstr>Social work Educational strategies must:</vt:lpstr>
      <vt:lpstr>Social work Educational strategies must:</vt:lpstr>
      <vt:lpstr>Social work Educational strategies must:</vt:lpstr>
      <vt:lpstr>And also:</vt:lpstr>
      <vt:lpstr>  </vt:lpstr>
      <vt:lpstr>Contact us by:</vt:lpstr>
      <vt:lpstr>Thank you for your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خدایی که در این نزدیکی است</dc:title>
  <dc:creator>Zenbook</dc:creator>
  <cp:lastModifiedBy>Zenbook</cp:lastModifiedBy>
  <cp:revision>183</cp:revision>
  <dcterms:created xsi:type="dcterms:W3CDTF">2016-12-15T03:21:13Z</dcterms:created>
  <dcterms:modified xsi:type="dcterms:W3CDTF">2018-04-25T21:45:33Z</dcterms:modified>
</cp:coreProperties>
</file>