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8"/>
  </p:notesMasterIdLst>
  <p:sldIdLst>
    <p:sldId id="256" r:id="rId2"/>
    <p:sldId id="284" r:id="rId3"/>
    <p:sldId id="296" r:id="rId4"/>
    <p:sldId id="280" r:id="rId5"/>
    <p:sldId id="311" r:id="rId6"/>
    <p:sldId id="317" r:id="rId7"/>
    <p:sldId id="318" r:id="rId8"/>
    <p:sldId id="319" r:id="rId9"/>
    <p:sldId id="294" r:id="rId10"/>
    <p:sldId id="316" r:id="rId11"/>
    <p:sldId id="304" r:id="rId12"/>
    <p:sldId id="300" r:id="rId13"/>
    <p:sldId id="302" r:id="rId14"/>
    <p:sldId id="307" r:id="rId15"/>
    <p:sldId id="320" r:id="rId16"/>
    <p:sldId id="278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81" autoAdjust="0"/>
  </p:normalViewPr>
  <p:slideViewPr>
    <p:cSldViewPr>
      <p:cViewPr>
        <p:scale>
          <a:sx n="85" d="100"/>
          <a:sy n="85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F22A806-C3AD-4544-AA3C-A1102027398E}" type="datetimeFigureOut">
              <a:rPr lang="en-US"/>
              <a:pPr>
                <a:defRPr/>
              </a:pPr>
              <a:t>4/26/18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2922583-AE53-4472-A54D-1FAA1E545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68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9B6436-7BA2-40B3-A57E-58B6B5D0D23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1BDA9F-FAEB-4F60-9971-B52A99B103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1BDA9F-FAEB-4F60-9971-B52A99B103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Being a social worker is often a challenging, yet rewarding career. Social workers are responsible for helping individuals, families, and groups of people to cope with problems they're facing to improve their patients' lives.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Teaching Social Work at universities of Azerbaijan is honor and at same time it is a challenge. It is an honor because locally and internationally graduated professional social workers teach social work to young people of developing countries. It is also a great responsibility for social workers to teach social work because it is up to them if young people love this profession or not. 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1BDA9F-FAEB-4F60-9971-B52A99B103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1BDA9F-FAEB-4F60-9971-B52A99B103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Networking (universities cooperate with local government and non-government agencies for internship placements) benefit sending their students to local agencies, and local agencies benefit from free SWs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More International experts in SW in Azerbaijan as exchange program.</a:t>
            </a:r>
            <a:r>
              <a:rPr lang="en-US" baseline="0" dirty="0" smtClean="0"/>
              <a:t> When I studied at </a:t>
            </a:r>
            <a:r>
              <a:rPr lang="en-US" baseline="0" dirty="0" err="1" smtClean="0"/>
              <a:t>Khazar</a:t>
            </a:r>
            <a:r>
              <a:rPr lang="en-US" baseline="0" dirty="0" smtClean="0"/>
              <a:t> University I had teachers from USA (American teachers improved language skills also knowledge; Leticia’s 2 weeks training in Az. State Univ. of Art and </a:t>
            </a:r>
            <a:r>
              <a:rPr lang="en-US" baseline="0" smtClean="0"/>
              <a:t>Culture)</a:t>
            </a: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1BDA9F-FAEB-4F60-9971-B52A99B103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Networking (universities cooperate with local government and non-government agencies for internship placements) benefit sending their students to local agencies, and local agencies benefit from free SWs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More International experts in SW in Azerbaijan as exchange program.</a:t>
            </a:r>
            <a:r>
              <a:rPr lang="en-US" baseline="0" dirty="0" smtClean="0"/>
              <a:t> When I studied at </a:t>
            </a:r>
            <a:r>
              <a:rPr lang="en-US" baseline="0" dirty="0" err="1" smtClean="0"/>
              <a:t>Khazar</a:t>
            </a:r>
            <a:r>
              <a:rPr lang="en-US" baseline="0" dirty="0" smtClean="0"/>
              <a:t> University I had teachers from USA (American teachers improved language skills also knowledge; Leticia’s 2 weeks training in Az. State Univ. of Art and </a:t>
            </a:r>
            <a:r>
              <a:rPr lang="en-US" baseline="0" smtClean="0"/>
              <a:t>Culture)</a:t>
            </a: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1BDA9F-FAEB-4F60-9971-B52A99B103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1BDA9F-FAEB-4F60-9971-B52A99B103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Vulnerable populations include:  the economically disadvantaged, racial and ethnic minorities, the uninsured, low-income children, the elderly, the women, the homeless, those with human immunodeficiency virus (HIV), and people with disabilities, especially, those with chronic health conditions, including severe mental and physical illness.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1BDA9F-FAEB-4F60-9971-B52A99B103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1BDA9F-FAEB-4F60-9971-B52A99B103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1BDA9F-FAEB-4F60-9971-B52A99B103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1BDA9F-FAEB-4F60-9971-B52A99B103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SW are employees of the local government which means they have stable wages  (UK)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1BDA9F-FAEB-4F60-9971-B52A99B103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1BDA9F-FAEB-4F60-9971-B52A99B103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1BDA9F-FAEB-4F60-9971-B52A99B1031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91F1-BA34-4623-80C0-304C70DBE324}" type="datetimeFigureOut">
              <a:rPr lang="en-US"/>
              <a:pPr>
                <a:defRPr/>
              </a:pPr>
              <a:t>4/26/18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25220-BB58-4CF3-93C5-868D69022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70AB7-13B5-48F3-898E-38B1B032F766}" type="datetimeFigureOut">
              <a:rPr lang="en-US"/>
              <a:pPr>
                <a:defRPr/>
              </a:pPr>
              <a:t>4/26/18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6B2A5-64EF-4706-9CA0-65BED2B94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DB146-AE5A-4166-9509-4740E59F09AE}" type="datetimeFigureOut">
              <a:rPr lang="en-US"/>
              <a:pPr>
                <a:defRPr/>
              </a:pPr>
              <a:t>4/26/18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A4311-B84D-467D-B8FC-3884B30BC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A93F5-F6A5-4CD9-BB64-353D89B6C157}" type="datetimeFigureOut">
              <a:rPr lang="en-US"/>
              <a:pPr>
                <a:defRPr/>
              </a:pPr>
              <a:t>4/26/18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CB6CF-EBDD-4EA3-9D9A-C13458AE9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2A8F3-2F7B-4B8C-8D62-BC53FCA82F7A}" type="datetimeFigureOut">
              <a:rPr lang="en-US"/>
              <a:pPr>
                <a:defRPr/>
              </a:pPr>
              <a:t>4/26/18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9EAC2-C6C4-47EA-841D-A4EBF3878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6A449-8538-4A87-AF27-A0E965C7875D}" type="datetimeFigureOut">
              <a:rPr lang="en-US"/>
              <a:pPr>
                <a:defRPr/>
              </a:pPr>
              <a:t>4/26/18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F6BEB-82B7-4264-81A9-D12EF7292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324C5-F851-4DF3-B2AB-FBF9F4F0279A}" type="datetimeFigureOut">
              <a:rPr lang="en-US"/>
              <a:pPr>
                <a:defRPr/>
              </a:pPr>
              <a:t>4/26/18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81C53-D104-47F0-ADE1-84BCC9316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37C1C-F47D-4406-8E79-C2F6C1A346AC}" type="datetimeFigureOut">
              <a:rPr lang="en-US"/>
              <a:pPr>
                <a:defRPr/>
              </a:pPr>
              <a:t>4/26/18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50971-EF28-4B16-AEFD-60EA84887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F4BC0-1576-4FB8-894B-FB004755F6D3}" type="datetimeFigureOut">
              <a:rPr lang="en-US"/>
              <a:pPr>
                <a:defRPr/>
              </a:pPr>
              <a:t>4/26/18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587A0-AEFA-41BA-9706-CD003EC64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8FB9D-FE69-4405-91EE-E263F926E1BD}" type="datetimeFigureOut">
              <a:rPr lang="en-US"/>
              <a:pPr>
                <a:defRPr/>
              </a:pPr>
              <a:t>4/26/18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5B7AE-5288-4F40-8279-63C9DEA84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D403B-578B-4848-AF5F-1E34E816FE8B}" type="datetimeFigureOut">
              <a:rPr lang="en-US"/>
              <a:pPr>
                <a:defRPr/>
              </a:pPr>
              <a:t>4/26/18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C1388-8E18-47C1-AFB4-F29CEFDDD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98181A-A5C6-4750-B314-9587EFA8437C}" type="datetimeFigureOut">
              <a:rPr lang="en-US"/>
              <a:pPr>
                <a:defRPr/>
              </a:pPr>
              <a:t>4/26/18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FA5C51-C7D7-4DFF-8213-19559D9ED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9" r:id="rId2"/>
    <p:sldLayoutId id="2147483841" r:id="rId3"/>
    <p:sldLayoutId id="2147483838" r:id="rId4"/>
    <p:sldLayoutId id="2147483837" r:id="rId5"/>
    <p:sldLayoutId id="2147483836" r:id="rId6"/>
    <p:sldLayoutId id="2147483835" r:id="rId7"/>
    <p:sldLayoutId id="2147483834" r:id="rId8"/>
    <p:sldLayoutId id="2147483842" r:id="rId9"/>
    <p:sldLayoutId id="2147483833" r:id="rId10"/>
    <p:sldLayoutId id="214748383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8229600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Social </a:t>
            </a:r>
            <a:r>
              <a:rPr lang="en-US" dirty="0">
                <a:effectLst/>
              </a:rPr>
              <a:t>Work Education abroad </a:t>
            </a:r>
            <a:r>
              <a:rPr lang="en-US" dirty="0" smtClean="0">
                <a:effectLst/>
              </a:rPr>
              <a:t>vs. Azerbaijan </a:t>
            </a:r>
            <a:br>
              <a:rPr lang="en-US" dirty="0" smtClean="0">
                <a:effectLst/>
              </a:rPr>
            </a:br>
            <a:endParaRPr lang="en-US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343400"/>
            <a:ext cx="7924800" cy="1828800"/>
          </a:xfrm>
        </p:spPr>
        <p:txBody>
          <a:bodyPr>
            <a:normAutofit/>
          </a:bodyPr>
          <a:lstStyle/>
          <a:p>
            <a:pPr marR="0" algn="l">
              <a:lnSpc>
                <a:spcPct val="80000"/>
              </a:lnSpc>
            </a:pPr>
            <a:r>
              <a:rPr lang="en-US" sz="2400" dirty="0" smtClean="0"/>
              <a:t>				</a:t>
            </a:r>
            <a:r>
              <a:rPr lang="en-US" sz="3200" dirty="0" smtClean="0"/>
              <a:t>Mehriban Nasibova					</a:t>
            </a:r>
            <a:r>
              <a:rPr lang="en-US" sz="2800" dirty="0" smtClean="0"/>
              <a:t>Columbia University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Historical Roots of Social Work in Azerbaijan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69423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Philanthropy in </a:t>
            </a:r>
            <a:r>
              <a:rPr lang="en-US" sz="2400" dirty="0"/>
              <a:t>Azerbaijan (XIX – XX centuries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H</a:t>
            </a:r>
            <a:r>
              <a:rPr lang="en-US" sz="2400" dirty="0"/>
              <a:t>. Z. </a:t>
            </a:r>
            <a:r>
              <a:rPr lang="en-US" sz="2400" dirty="0" err="1" smtClean="0"/>
              <a:t>Tagiyev</a:t>
            </a:r>
            <a:endParaRPr lang="en-US" sz="2400" dirty="0" smtClean="0"/>
          </a:p>
          <a:p>
            <a:r>
              <a:rPr lang="en-US" sz="2400" dirty="0" smtClean="0"/>
              <a:t>M</a:t>
            </a:r>
            <a:r>
              <a:rPr lang="en-US" sz="2400" dirty="0"/>
              <a:t>. </a:t>
            </a:r>
            <a:r>
              <a:rPr lang="en-US" sz="2400" dirty="0" err="1" smtClean="0"/>
              <a:t>Nagiyev</a:t>
            </a:r>
            <a:endParaRPr lang="en-US" sz="2400" dirty="0" smtClean="0"/>
          </a:p>
          <a:p>
            <a:r>
              <a:rPr lang="en-US" sz="2400" dirty="0" smtClean="0"/>
              <a:t>S</a:t>
            </a:r>
            <a:r>
              <a:rPr lang="en-US" sz="2400" dirty="0"/>
              <a:t>. </a:t>
            </a:r>
            <a:r>
              <a:rPr lang="en-US" sz="2400" dirty="0" err="1" smtClean="0"/>
              <a:t>Asadullayev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M</a:t>
            </a:r>
            <a:r>
              <a:rPr lang="en-US" sz="2400" dirty="0"/>
              <a:t>. </a:t>
            </a:r>
            <a:r>
              <a:rPr lang="en-US" sz="2400" dirty="0" err="1" smtClean="0"/>
              <a:t>Muxtarov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2901699"/>
      </p:ext>
    </p:extLst>
  </p:cSld>
  <p:clrMapOvr>
    <a:masterClrMapping/>
  </p:clrMapOvr>
  <p:transition xmlns:p14="http://schemas.microsoft.com/office/powerpoint/2010/main"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Social Work in Azerbaijan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69423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Achievements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SW Scholarship Programs in Azerbaijan (1991)</a:t>
            </a:r>
          </a:p>
          <a:p>
            <a:r>
              <a:rPr lang="en-US" dirty="0"/>
              <a:t>The First </a:t>
            </a:r>
            <a:r>
              <a:rPr lang="en-US" dirty="0" smtClean="0"/>
              <a:t>MSW </a:t>
            </a:r>
            <a:r>
              <a:rPr lang="en-US" dirty="0"/>
              <a:t>is created in </a:t>
            </a:r>
            <a:r>
              <a:rPr lang="en-US" dirty="0" smtClean="0"/>
              <a:t>2005 </a:t>
            </a:r>
            <a:r>
              <a:rPr lang="en-US" dirty="0"/>
              <a:t>at Baku State </a:t>
            </a:r>
            <a:r>
              <a:rPr lang="en-US" dirty="0" smtClean="0"/>
              <a:t>University &amp; </a:t>
            </a:r>
            <a:r>
              <a:rPr lang="en-US" dirty="0" smtClean="0"/>
              <a:t>followed by </a:t>
            </a:r>
            <a:r>
              <a:rPr lang="en-US" dirty="0" smtClean="0"/>
              <a:t>other universities </a:t>
            </a:r>
            <a:endParaRPr lang="en-US" dirty="0"/>
          </a:p>
          <a:p>
            <a:r>
              <a:rPr lang="en-US" dirty="0" smtClean="0"/>
              <a:t>Locally and internationally educated SWs</a:t>
            </a:r>
          </a:p>
          <a:p>
            <a:r>
              <a:rPr lang="en-US" dirty="0" smtClean="0"/>
              <a:t>Creation of ASWPU </a:t>
            </a:r>
          </a:p>
          <a:p>
            <a:r>
              <a:rPr lang="en-US" dirty="0" smtClean="0"/>
              <a:t>Collaborations of local universities with international universities in SW exchange programs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2422966"/>
      </p:ext>
    </p:extLst>
  </p:cSld>
  <p:clrMapOvr>
    <a:masterClrMapping/>
  </p:clrMapOvr>
  <p:transition xmlns:p14="http://schemas.microsoft.com/office/powerpoint/2010/main"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Social Work in Azerbaijan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72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Challenges: </a:t>
            </a:r>
          </a:p>
          <a:p>
            <a:r>
              <a:rPr lang="en-US" dirty="0" smtClean="0"/>
              <a:t>“Social Work” vs. “Social Services” </a:t>
            </a:r>
          </a:p>
          <a:p>
            <a:r>
              <a:rPr lang="en-US" dirty="0" smtClean="0"/>
              <a:t>Teaching SW: honor &amp; challenge</a:t>
            </a:r>
          </a:p>
          <a:p>
            <a:r>
              <a:rPr lang="en-US" dirty="0" smtClean="0"/>
              <a:t>Local </a:t>
            </a:r>
            <a:r>
              <a:rPr lang="en-US" dirty="0"/>
              <a:t>population’s understanding </a:t>
            </a:r>
            <a:r>
              <a:rPr lang="en-US" dirty="0" smtClean="0"/>
              <a:t>of SW </a:t>
            </a:r>
          </a:p>
          <a:p>
            <a:r>
              <a:rPr lang="en-US" dirty="0"/>
              <a:t>Barriers between </a:t>
            </a:r>
            <a:r>
              <a:rPr lang="en-US" dirty="0" smtClean="0"/>
              <a:t>education/theory </a:t>
            </a:r>
            <a:r>
              <a:rPr lang="en-US" dirty="0"/>
              <a:t>and </a:t>
            </a:r>
            <a:r>
              <a:rPr lang="en-US" dirty="0" smtClean="0"/>
              <a:t>practice: Capacity building </a:t>
            </a:r>
          </a:p>
          <a:p>
            <a:r>
              <a:rPr lang="en-US" dirty="0" smtClean="0"/>
              <a:t>Supervisors of newly graduated SWs or/and SW students </a:t>
            </a:r>
            <a:endParaRPr lang="en-US" dirty="0"/>
          </a:p>
          <a:p>
            <a:r>
              <a:rPr lang="en-US" dirty="0" smtClean="0"/>
              <a:t>Some students </a:t>
            </a:r>
            <a:r>
              <a:rPr lang="en-US" dirty="0"/>
              <a:t>and “Social Work”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8487076"/>
      </p:ext>
    </p:extLst>
  </p:cSld>
  <p:clrMapOvr>
    <a:masterClrMapping/>
  </p:clrMapOvr>
  <p:transition xmlns:p14="http://schemas.microsoft.com/office/powerpoint/2010/main"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Social Work in Azerbaijan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Challenges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Resources in SW: libraries, journals, websites, enough SW teachers, mentors</a:t>
            </a:r>
          </a:p>
          <a:p>
            <a:r>
              <a:rPr lang="en-US" dirty="0"/>
              <a:t>S</a:t>
            </a:r>
            <a:r>
              <a:rPr lang="en-US" dirty="0" smtClean="0"/>
              <a:t>tudent </a:t>
            </a:r>
            <a:r>
              <a:rPr lang="en-US" dirty="0"/>
              <a:t>and faculty exchanges at partner institutions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Resource centers to conduct researches</a:t>
            </a:r>
            <a:endParaRPr lang="en-US" dirty="0"/>
          </a:p>
          <a:p>
            <a:r>
              <a:rPr lang="en-US" dirty="0" smtClean="0"/>
              <a:t>Cooperation among government agencies/officials &amp; social workers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3347531"/>
      </p:ext>
    </p:extLst>
  </p:cSld>
  <p:clrMapOvr>
    <a:masterClrMapping/>
  </p:clrMapOvr>
  <p:transition xmlns:p14="http://schemas.microsoft.com/office/powerpoint/2010/main"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Solutions: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94237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>
              <a:lnSpc>
                <a:spcPct val="120000"/>
              </a:lnSpc>
            </a:pPr>
            <a:r>
              <a:rPr lang="en-US" sz="2800" dirty="0" smtClean="0"/>
              <a:t>Government </a:t>
            </a:r>
            <a:r>
              <a:rPr lang="en-US" sz="2800" dirty="0" smtClean="0"/>
              <a:t>is interested </a:t>
            </a:r>
            <a:r>
              <a:rPr lang="en-US" sz="2800" dirty="0" smtClean="0"/>
              <a:t>in SW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Cooperation of Government agencies and ASWPU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Strong networking among universities &amp; agencies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Involvement of m</a:t>
            </a:r>
            <a:r>
              <a:rPr lang="en-US" sz="2800" dirty="0"/>
              <a:t>ore </a:t>
            </a:r>
            <a:r>
              <a:rPr lang="en-US" sz="2800" dirty="0" smtClean="0"/>
              <a:t>international experts on SW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Raising awareness on SW in media</a:t>
            </a:r>
          </a:p>
        </p:txBody>
      </p:sp>
    </p:spTree>
    <p:extLst>
      <p:ext uri="{BB962C8B-B14F-4D97-AF65-F5344CB8AC3E}">
        <p14:creationId xmlns:p14="http://schemas.microsoft.com/office/powerpoint/2010/main" val="2329220090"/>
      </p:ext>
    </p:extLst>
  </p:cSld>
  <p:clrMapOvr>
    <a:masterClrMapping/>
  </p:clrMapOvr>
  <p:transition xmlns:p14="http://schemas.microsoft.com/office/powerpoint/2010/main"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94237"/>
          </a:xfrm>
        </p:spPr>
        <p:txBody>
          <a:bodyPr/>
          <a:lstStyle/>
          <a:p>
            <a:pPr marL="0" indent="0" algn="ctr">
              <a:buNone/>
            </a:pPr>
            <a:endParaRPr lang="en-US" sz="5400" b="1" dirty="0" smtClean="0"/>
          </a:p>
          <a:p>
            <a:pPr marL="0" indent="0" algn="ctr">
              <a:buNone/>
            </a:pPr>
            <a:r>
              <a:rPr lang="en-US" sz="5400" b="1" dirty="0" smtClean="0">
                <a:solidFill>
                  <a:srgbClr val="3366FF"/>
                </a:solidFill>
              </a:rPr>
              <a:t>THANK </a:t>
            </a:r>
            <a:r>
              <a:rPr lang="en-US" sz="5400" b="1" dirty="0">
                <a:solidFill>
                  <a:srgbClr val="3366FF"/>
                </a:solidFill>
              </a:rPr>
              <a:t>YOU!</a:t>
            </a:r>
            <a:endParaRPr lang="en-US" sz="5400" b="1" dirty="0" smtClean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115385"/>
      </p:ext>
    </p:extLst>
  </p:cSld>
  <p:clrMapOvr>
    <a:masterClrMapping/>
  </p:clrMapOvr>
  <p:transition xmlns:p14="http://schemas.microsoft.com/office/powerpoint/2010/main"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Resources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Smith, M. (2016). How </a:t>
            </a:r>
            <a:r>
              <a:rPr lang="en-US" dirty="0"/>
              <a:t>does </a:t>
            </a:r>
            <a:r>
              <a:rPr lang="en-US" dirty="0" smtClean="0"/>
              <a:t>USA SW differ </a:t>
            </a:r>
            <a:r>
              <a:rPr lang="en-US" dirty="0"/>
              <a:t>from UK </a:t>
            </a:r>
            <a:r>
              <a:rPr lang="en-US" dirty="0" smtClean="0"/>
              <a:t>SW. Retrieved from: </a:t>
            </a:r>
            <a:r>
              <a:rPr lang="en-US" u="sng" dirty="0" smtClean="0">
                <a:solidFill>
                  <a:srgbClr val="0000FF"/>
                </a:solidFill>
              </a:rPr>
              <a:t>https</a:t>
            </a:r>
            <a:r>
              <a:rPr lang="en-US" u="sng" dirty="0">
                <a:solidFill>
                  <a:srgbClr val="0000FF"/>
                </a:solidFill>
              </a:rPr>
              <a:t>://www.quora.com/How-does-USA-Canada</a:t>
            </a:r>
            <a:r>
              <a:rPr lang="en-US" u="sng" dirty="0" smtClean="0">
                <a:solidFill>
                  <a:srgbClr val="0000FF"/>
                </a:solidFill>
              </a:rPr>
              <a:t>-  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   </a:t>
            </a:r>
            <a:r>
              <a:rPr lang="en-US" u="sng" dirty="0" smtClean="0">
                <a:solidFill>
                  <a:srgbClr val="0000FF"/>
                </a:solidFill>
              </a:rPr>
              <a:t>social</a:t>
            </a:r>
            <a:r>
              <a:rPr lang="en-US" u="sng" dirty="0">
                <a:solidFill>
                  <a:srgbClr val="0000FF"/>
                </a:solidFill>
              </a:rPr>
              <a:t>-work-differ-from-UK-social-</a:t>
            </a:r>
            <a:r>
              <a:rPr lang="en-US" u="sng" dirty="0" smtClean="0">
                <a:solidFill>
                  <a:srgbClr val="0000FF"/>
                </a:solidFill>
              </a:rPr>
              <a:t>work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dirty="0" smtClean="0">
                <a:solidFill>
                  <a:srgbClr val="3366FF"/>
                </a:solidFill>
              </a:rPr>
              <a:t> </a:t>
            </a:r>
            <a:endParaRPr lang="en-US" dirty="0">
              <a:solidFill>
                <a:srgbClr val="3366FF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err="1" smtClean="0"/>
              <a:t>Leake</a:t>
            </a:r>
            <a:r>
              <a:rPr lang="en-US" dirty="0" smtClean="0"/>
              <a:t>, J. </a:t>
            </a:r>
            <a:r>
              <a:rPr lang="en-US" dirty="0"/>
              <a:t>MSW Social Work &amp; Administration and Research, University of Windsor (</a:t>
            </a:r>
            <a:r>
              <a:rPr lang="en-US" dirty="0" smtClean="0"/>
              <a:t>1991)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dirty="0" smtClean="0">
                <a:solidFill>
                  <a:srgbClr val="0000FF"/>
                </a:solidFill>
              </a:rPr>
              <a:t>    </a:t>
            </a:r>
            <a:r>
              <a:rPr lang="en-US" u="sng" dirty="0" smtClean="0">
                <a:solidFill>
                  <a:srgbClr val="0000FF"/>
                </a:solidFill>
              </a:rPr>
              <a:t>http</a:t>
            </a:r>
            <a:r>
              <a:rPr lang="en-US" u="sng" dirty="0">
                <a:solidFill>
                  <a:srgbClr val="0000FF"/>
                </a:solidFill>
              </a:rPr>
              <a:t>://www.familyhomelessness.org/media/90.</a:t>
            </a:r>
            <a:r>
              <a:rPr lang="en-US" u="sng" dirty="0" smtClean="0">
                <a:solidFill>
                  <a:srgbClr val="0000FF"/>
                </a:solidFill>
              </a:rPr>
              <a:t>pdf</a:t>
            </a:r>
            <a:r>
              <a:rPr lang="en-US" u="sng" dirty="0">
                <a:solidFill>
                  <a:srgbClr val="0000FF"/>
                </a:solidFill>
              </a:rPr>
              <a:t> </a:t>
            </a:r>
            <a:r>
              <a:rPr lang="en-US" u="sng" dirty="0" smtClean="0">
                <a:solidFill>
                  <a:srgbClr val="0000FF"/>
                </a:solidFill>
              </a:rPr>
              <a:t> </a:t>
            </a:r>
            <a:endParaRPr lang="en-US" u="sng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Social Work?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SW is </a:t>
            </a:r>
            <a:r>
              <a:rPr lang="en-US" sz="2800" dirty="0"/>
              <a:t>a profession that purposes to improve well-being of </a:t>
            </a:r>
            <a:r>
              <a:rPr lang="en-US" sz="2800" dirty="0" smtClean="0"/>
              <a:t>the society</a:t>
            </a:r>
            <a:r>
              <a:rPr lang="en-US" sz="2800" dirty="0"/>
              <a:t>, especially, vulnerable </a:t>
            </a:r>
            <a:r>
              <a:rPr lang="en-US" sz="2800" dirty="0" smtClean="0"/>
              <a:t>population. </a:t>
            </a:r>
          </a:p>
        </p:txBody>
      </p:sp>
    </p:spTree>
    <p:extLst>
      <p:ext uri="{BB962C8B-B14F-4D97-AF65-F5344CB8AC3E}">
        <p14:creationId xmlns:p14="http://schemas.microsoft.com/office/powerpoint/2010/main" val="3451714640"/>
      </p:ext>
    </p:extLst>
  </p:cSld>
  <p:clrMapOvr>
    <a:masterClrMapping/>
  </p:clrMapOvr>
  <p:transition xmlns:p14="http://schemas.microsoft.com/office/powerpoint/2010/main"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304800" y="704850"/>
            <a:ext cx="8610600" cy="1962150"/>
          </a:xfrm>
        </p:spPr>
        <p:txBody>
          <a:bodyPr/>
          <a:lstStyle/>
          <a:p>
            <a:pPr algn="ctr"/>
            <a:r>
              <a:rPr lang="en-US" dirty="0" smtClean="0"/>
              <a:t>Why Social Work should be taught?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534400" cy="3733800"/>
          </a:xfrm>
        </p:spPr>
        <p:txBody>
          <a:bodyPr/>
          <a:lstStyle/>
          <a:p>
            <a:r>
              <a:rPr lang="en-US" sz="2800" dirty="0" smtClean="0"/>
              <a:t>To meet the needs of the vulnerable </a:t>
            </a:r>
            <a:r>
              <a:rPr lang="en-US" sz="2800" dirty="0" smtClean="0"/>
              <a:t>population</a:t>
            </a:r>
          </a:p>
          <a:p>
            <a:r>
              <a:rPr lang="en-US" sz="2800" dirty="0" smtClean="0"/>
              <a:t>For Social </a:t>
            </a:r>
            <a:r>
              <a:rPr lang="en-US" sz="2800" dirty="0" smtClean="0"/>
              <a:t>j</a:t>
            </a:r>
            <a:r>
              <a:rPr lang="en-US" sz="2800" dirty="0" smtClean="0"/>
              <a:t>ustice (human rights) 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58191048"/>
      </p:ext>
    </p:extLst>
  </p:cSld>
  <p:clrMapOvr>
    <a:masterClrMapping/>
  </p:clrMapOvr>
  <p:transition xmlns:p14="http://schemas.microsoft.com/office/powerpoint/2010/main"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676400"/>
          </a:xfrm>
        </p:spPr>
        <p:txBody>
          <a:bodyPr/>
          <a:lstStyle/>
          <a:p>
            <a:pPr algn="ctr"/>
            <a:r>
              <a:rPr lang="en-US" dirty="0" smtClean="0"/>
              <a:t>Social Work </a:t>
            </a:r>
            <a:r>
              <a:rPr lang="en-US" dirty="0"/>
              <a:t>Education </a:t>
            </a:r>
            <a:r>
              <a:rPr lang="en-US" dirty="0" smtClean="0"/>
              <a:t>abroad vs. Post-Soviet Countries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 </a:t>
            </a:r>
            <a:r>
              <a:rPr lang="en-US" dirty="0" smtClean="0"/>
              <a:t>USA</a:t>
            </a:r>
          </a:p>
          <a:p>
            <a:r>
              <a:rPr lang="en-US" dirty="0"/>
              <a:t> </a:t>
            </a:r>
            <a:r>
              <a:rPr lang="en-US" dirty="0" smtClean="0"/>
              <a:t>UK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Hungary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Azerbaijan</a:t>
            </a:r>
          </a:p>
        </p:txBody>
      </p:sp>
    </p:spTree>
    <p:extLst>
      <p:ext uri="{BB962C8B-B14F-4D97-AF65-F5344CB8AC3E}">
        <p14:creationId xmlns:p14="http://schemas.microsoft.com/office/powerpoint/2010/main" val="3766998511"/>
      </p:ext>
    </p:extLst>
  </p:cSld>
  <p:clrMapOvr>
    <a:masterClrMapping/>
  </p:clrMapOvr>
  <p:transition xmlns:p14="http://schemas.microsoft.com/office/powerpoint/2010/main"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676400"/>
          </a:xfrm>
        </p:spPr>
        <p:txBody>
          <a:bodyPr/>
          <a:lstStyle/>
          <a:p>
            <a:pPr algn="ctr"/>
            <a:r>
              <a:rPr lang="en-US" dirty="0"/>
              <a:t>Social Work Education in the USA, UK, Hungary vs. Post-Soviet Countries</a:t>
            </a:r>
            <a:endParaRPr lang="en-US" dirty="0" smtClean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749290"/>
              </p:ext>
            </p:extLst>
          </p:nvPr>
        </p:nvGraphicFramePr>
        <p:xfrm>
          <a:off x="15071432" y="40081200"/>
          <a:ext cx="680162" cy="43068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471882"/>
              </a:tblGrid>
              <a:tr h="897379">
                <a:tc>
                  <a:txBody>
                    <a:bodyPr/>
                    <a:lstStyle/>
                    <a:p>
                      <a:r>
                        <a:rPr lang="en-US" dirty="0" smtClean="0"/>
                        <a:t>USA,</a:t>
                      </a:r>
                      <a:r>
                        <a:rPr lang="en-US" baseline="0" dirty="0" smtClean="0"/>
                        <a:t> UK, Hungary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Aerbaijan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56223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Internships (hands-on experience &amp; gaining real-world experience through completing 1,200 field hours)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- - - - -</a:t>
                      </a:r>
                      <a:endParaRPr lang="en-US" dirty="0"/>
                    </a:p>
                  </a:txBody>
                  <a:tcPr/>
                </a:tc>
              </a:tr>
              <a:tr h="2106093">
                <a:tc>
                  <a:txBody>
                    <a:bodyPr/>
                    <a:lstStyle/>
                    <a:p>
                      <a:r>
                        <a:rPr lang="en-US" dirty="0" smtClean="0"/>
                        <a:t>Detailed feedback by field supervisors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- - - 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2895600"/>
            <a:ext cx="7543800" cy="419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r>
              <a:rPr lang="en-US" sz="2400" dirty="0"/>
              <a:t>Soft skills (essay writing, research skills, working in groups, etc.</a:t>
            </a:r>
            <a:r>
              <a:rPr lang="en-US" sz="2400" dirty="0" smtClean="0"/>
              <a:t>)</a:t>
            </a:r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r>
              <a:rPr lang="en-US" sz="2400" dirty="0"/>
              <a:t>Resources (libraries</a:t>
            </a:r>
            <a:r>
              <a:rPr lang="en-US" sz="2400" dirty="0" smtClean="0"/>
              <a:t>, access </a:t>
            </a:r>
            <a:r>
              <a:rPr lang="en-US" sz="2400" dirty="0"/>
              <a:t>to facilities, peer work, journals, books, etc.</a:t>
            </a:r>
            <a:r>
              <a:rPr lang="en-US" sz="2400" dirty="0" smtClean="0"/>
              <a:t>)</a:t>
            </a:r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r>
              <a:rPr lang="en-US" sz="2400" dirty="0"/>
              <a:t>Internships (hands-on experience &amp; gaining real-world experience through completing 1,200 field hours</a:t>
            </a:r>
            <a:r>
              <a:rPr lang="en-US" sz="2400" dirty="0" smtClean="0"/>
              <a:t>)</a:t>
            </a:r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r>
              <a:rPr lang="en-US" sz="2400" dirty="0"/>
              <a:t>Detailed feedback by field supervisors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79971"/>
      </p:ext>
    </p:extLst>
  </p:cSld>
  <p:clrMapOvr>
    <a:masterClrMapping/>
  </p:clrMapOvr>
  <p:transition xmlns:p14="http://schemas.microsoft.com/office/powerpoint/2010/main"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676400"/>
          </a:xfrm>
        </p:spPr>
        <p:txBody>
          <a:bodyPr/>
          <a:lstStyle/>
          <a:p>
            <a:pPr algn="ctr"/>
            <a:r>
              <a:rPr lang="en-US" dirty="0"/>
              <a:t>Social Work Education in the USA, UK, Hungary vs. Post-Soviet Countries</a:t>
            </a:r>
            <a:endParaRPr lang="en-US" dirty="0" smtClean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806834"/>
              </p:ext>
            </p:extLst>
          </p:nvPr>
        </p:nvGraphicFramePr>
        <p:xfrm>
          <a:off x="15071432" y="40081200"/>
          <a:ext cx="680162" cy="43068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471882"/>
              </a:tblGrid>
              <a:tr h="897379">
                <a:tc>
                  <a:txBody>
                    <a:bodyPr/>
                    <a:lstStyle/>
                    <a:p>
                      <a:r>
                        <a:rPr lang="en-US" dirty="0" smtClean="0"/>
                        <a:t>USA,</a:t>
                      </a:r>
                      <a:r>
                        <a:rPr lang="en-US" baseline="0" dirty="0" smtClean="0"/>
                        <a:t> UK, Hungary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Aerbaijan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56223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Internships (hands-on experience &amp; gaining real-world experience through completing 1,200 field hours)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- - - - -</a:t>
                      </a:r>
                      <a:endParaRPr lang="en-US" dirty="0"/>
                    </a:p>
                  </a:txBody>
                  <a:tcPr/>
                </a:tc>
              </a:tr>
              <a:tr h="2106093">
                <a:tc>
                  <a:txBody>
                    <a:bodyPr/>
                    <a:lstStyle/>
                    <a:p>
                      <a:r>
                        <a:rPr lang="en-US" dirty="0" smtClean="0"/>
                        <a:t>Detailed feedback by field supervisors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- - - 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2895600"/>
            <a:ext cx="7543800" cy="4007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t">
              <a:lnSpc>
                <a:spcPct val="130000"/>
              </a:lnSpc>
              <a:buFont typeface="Arial"/>
              <a:buChar char="•"/>
            </a:pPr>
            <a:r>
              <a:rPr lang="en-US" sz="2800" dirty="0"/>
              <a:t>Use creative approaches in teaching SW</a:t>
            </a:r>
          </a:p>
          <a:p>
            <a:pPr marL="457200" indent="-457200" fontAlgn="t">
              <a:lnSpc>
                <a:spcPct val="130000"/>
              </a:lnSpc>
              <a:buFont typeface="Arial"/>
              <a:buChar char="•"/>
            </a:pPr>
            <a:r>
              <a:rPr lang="en-US" sz="2800" dirty="0"/>
              <a:t>Seminars and </a:t>
            </a:r>
            <a:r>
              <a:rPr lang="en-US" sz="2800" dirty="0" smtClean="0"/>
              <a:t>trainings</a:t>
            </a:r>
          </a:p>
          <a:p>
            <a:pPr marL="457200" indent="-457200" fontAlgn="t">
              <a:lnSpc>
                <a:spcPct val="130000"/>
              </a:lnSpc>
              <a:buFont typeface="Arial"/>
              <a:buChar char="•"/>
            </a:pPr>
            <a:r>
              <a:rPr lang="en-US" sz="2800" dirty="0" smtClean="0"/>
              <a:t>Project </a:t>
            </a:r>
            <a:r>
              <a:rPr lang="en-US" sz="2800" dirty="0"/>
              <a:t>elaboration </a:t>
            </a:r>
            <a:endParaRPr lang="en-US" sz="2800" dirty="0" smtClean="0"/>
          </a:p>
          <a:p>
            <a:pPr marL="457200" indent="-457200" fontAlgn="t">
              <a:lnSpc>
                <a:spcPct val="130000"/>
              </a:lnSpc>
              <a:buFont typeface="Arial"/>
              <a:buChar char="•"/>
            </a:pPr>
            <a:r>
              <a:rPr lang="en-US" sz="2800" dirty="0"/>
              <a:t>Q</a:t>
            </a:r>
            <a:r>
              <a:rPr lang="en-US" sz="2800" dirty="0" smtClean="0"/>
              <a:t>ualified </a:t>
            </a:r>
            <a:r>
              <a:rPr lang="en-US" sz="2800" dirty="0"/>
              <a:t>and experienced social work </a:t>
            </a:r>
          </a:p>
          <a:p>
            <a:pPr fontAlgn="t">
              <a:lnSpc>
                <a:spcPct val="130000"/>
              </a:lnSpc>
            </a:pPr>
            <a:r>
              <a:rPr lang="en-US" sz="2800" dirty="0" smtClean="0"/>
              <a:t>     lecturers  </a:t>
            </a:r>
          </a:p>
          <a:p>
            <a:pPr marL="457200" indent="-457200" fontAlgn="t">
              <a:lnSpc>
                <a:spcPct val="130000"/>
              </a:lnSpc>
              <a:buFont typeface="Arial"/>
              <a:buChar char="•"/>
            </a:pPr>
            <a:r>
              <a:rPr lang="en-US" sz="2800" dirty="0" smtClean="0"/>
              <a:t>Crisis intervention 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640117"/>
      </p:ext>
    </p:extLst>
  </p:cSld>
  <p:clrMapOvr>
    <a:masterClrMapping/>
  </p:clrMapOvr>
  <p:transition xmlns:p14="http://schemas.microsoft.com/office/powerpoint/2010/main"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676400"/>
          </a:xfrm>
        </p:spPr>
        <p:txBody>
          <a:bodyPr/>
          <a:lstStyle/>
          <a:p>
            <a:pPr algn="ctr"/>
            <a:r>
              <a:rPr lang="en-US" dirty="0"/>
              <a:t>Social Work Education in the USA, UK, Hungary vs. Post-Soviet Countries</a:t>
            </a:r>
            <a:endParaRPr lang="en-US" dirty="0" smtClean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955528"/>
              </p:ext>
            </p:extLst>
          </p:nvPr>
        </p:nvGraphicFramePr>
        <p:xfrm>
          <a:off x="15071432" y="40081200"/>
          <a:ext cx="680162" cy="43068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471882"/>
              </a:tblGrid>
              <a:tr h="897379">
                <a:tc>
                  <a:txBody>
                    <a:bodyPr/>
                    <a:lstStyle/>
                    <a:p>
                      <a:r>
                        <a:rPr lang="en-US" dirty="0" smtClean="0"/>
                        <a:t>USA,</a:t>
                      </a:r>
                      <a:r>
                        <a:rPr lang="en-US" baseline="0" dirty="0" smtClean="0"/>
                        <a:t> UK, Hungary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Aerbaijan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56223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Internships (hands-on experience &amp; gaining real-world experience through completing 1,200 field hours)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- - - - -</a:t>
                      </a:r>
                      <a:endParaRPr lang="en-US" dirty="0"/>
                    </a:p>
                  </a:txBody>
                  <a:tcPr/>
                </a:tc>
              </a:tr>
              <a:tr h="2106093">
                <a:tc>
                  <a:txBody>
                    <a:bodyPr/>
                    <a:lstStyle/>
                    <a:p>
                      <a:r>
                        <a:rPr lang="en-US" dirty="0" smtClean="0"/>
                        <a:t>Detailed feedback by field supervisors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- - - 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2895600"/>
            <a:ext cx="8534400" cy="4819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auto">
              <a:lnSpc>
                <a:spcPct val="120000"/>
              </a:lnSpc>
              <a:buFont typeface="Arial"/>
              <a:buChar char="•"/>
            </a:pPr>
            <a:r>
              <a:rPr lang="en-US" sz="2400" dirty="0"/>
              <a:t>SW should be registered </a:t>
            </a:r>
            <a:r>
              <a:rPr lang="en-US" sz="2400" b="1" dirty="0"/>
              <a:t>(</a:t>
            </a:r>
            <a:r>
              <a:rPr lang="en-US" sz="2400" dirty="0"/>
              <a:t>UK</a:t>
            </a:r>
            <a:r>
              <a:rPr lang="en-US" sz="2400" b="1" dirty="0"/>
              <a:t>)</a:t>
            </a:r>
            <a:endParaRPr lang="en-US" sz="2400" dirty="0"/>
          </a:p>
          <a:p>
            <a:pPr marL="457200" indent="-457200" fontAlgn="auto">
              <a:lnSpc>
                <a:spcPct val="120000"/>
              </a:lnSpc>
              <a:buFont typeface="Arial"/>
              <a:buChar char="•"/>
            </a:pPr>
            <a:r>
              <a:rPr lang="en-US" sz="2400" dirty="0"/>
              <a:t>SW are employees of the local </a:t>
            </a:r>
            <a:r>
              <a:rPr lang="en-US" sz="2400" dirty="0" smtClean="0"/>
              <a:t>government (stable </a:t>
            </a:r>
            <a:r>
              <a:rPr lang="en-US" sz="2400" dirty="0" smtClean="0"/>
              <a:t>wages</a:t>
            </a:r>
            <a:r>
              <a:rPr lang="en-US" sz="2400" dirty="0"/>
              <a:t> </a:t>
            </a:r>
            <a:r>
              <a:rPr lang="en-US" sz="2400" dirty="0" smtClean="0"/>
              <a:t>– </a:t>
            </a:r>
            <a:r>
              <a:rPr lang="en-US" sz="2400" dirty="0" smtClean="0"/>
              <a:t>UK</a:t>
            </a:r>
            <a:r>
              <a:rPr lang="en-US" sz="2400" dirty="0" smtClean="0"/>
              <a:t>)</a:t>
            </a:r>
          </a:p>
          <a:p>
            <a:pPr marL="457200" indent="-457200" fontAlgn="auto">
              <a:lnSpc>
                <a:spcPct val="120000"/>
              </a:lnSpc>
              <a:buFont typeface="Arial"/>
              <a:buChar char="•"/>
            </a:pPr>
            <a:r>
              <a:rPr lang="en-US" sz="2400" dirty="0" smtClean="0"/>
              <a:t>Outstanding </a:t>
            </a:r>
            <a:r>
              <a:rPr lang="en-US" sz="2400" dirty="0"/>
              <a:t>professors </a:t>
            </a:r>
            <a:r>
              <a:rPr lang="en-US" sz="2400" dirty="0" smtClean="0"/>
              <a:t>in SW</a:t>
            </a:r>
            <a:endParaRPr lang="en-US" sz="2400" dirty="0"/>
          </a:p>
          <a:p>
            <a:pPr marL="457200" indent="-457200" fontAlgn="auto">
              <a:lnSpc>
                <a:spcPct val="120000"/>
              </a:lnSpc>
              <a:buFont typeface="Arial"/>
              <a:buChar char="•"/>
            </a:pPr>
            <a:r>
              <a:rPr lang="en-US" sz="2400" dirty="0" smtClean="0"/>
              <a:t>SW </a:t>
            </a:r>
            <a:r>
              <a:rPr lang="en-US" sz="2400" dirty="0"/>
              <a:t>students learn how to help families navigate government assistance programs (Hungary</a:t>
            </a:r>
            <a:r>
              <a:rPr lang="en-US" sz="2400" dirty="0" smtClean="0"/>
              <a:t>)</a:t>
            </a:r>
          </a:p>
          <a:p>
            <a:pPr marL="457200" indent="-457200" fontAlgn="auto">
              <a:lnSpc>
                <a:spcPct val="120000"/>
              </a:lnSpc>
              <a:buFont typeface="Arial"/>
              <a:buChar char="•"/>
            </a:pPr>
            <a:r>
              <a:rPr lang="en-US" sz="2400" dirty="0"/>
              <a:t>Assistance provided by SW students to individuals struggling with unemployment (Hungary) </a:t>
            </a:r>
          </a:p>
          <a:p>
            <a:pPr marL="457200" indent="-457200" fontAlgn="auto">
              <a:lnSpc>
                <a:spcPct val="120000"/>
              </a:lnSpc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4220601"/>
      </p:ext>
    </p:extLst>
  </p:cSld>
  <p:clrMapOvr>
    <a:masterClrMapping/>
  </p:clrMapOvr>
  <p:transition xmlns:p14="http://schemas.microsoft.com/office/powerpoint/2010/main"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676400"/>
          </a:xfrm>
        </p:spPr>
        <p:txBody>
          <a:bodyPr/>
          <a:lstStyle/>
          <a:p>
            <a:pPr algn="ctr"/>
            <a:r>
              <a:rPr lang="en-US" dirty="0"/>
              <a:t>Social Work Education in the USA, UK, Hungary vs. Post-Soviet Countries</a:t>
            </a:r>
            <a:endParaRPr lang="en-US" dirty="0" smtClean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606657"/>
              </p:ext>
            </p:extLst>
          </p:nvPr>
        </p:nvGraphicFramePr>
        <p:xfrm>
          <a:off x="15071432" y="40081200"/>
          <a:ext cx="680162" cy="43068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471882"/>
              </a:tblGrid>
              <a:tr h="897379">
                <a:tc>
                  <a:txBody>
                    <a:bodyPr/>
                    <a:lstStyle/>
                    <a:p>
                      <a:r>
                        <a:rPr lang="en-US" dirty="0" smtClean="0"/>
                        <a:t>USA,</a:t>
                      </a:r>
                      <a:r>
                        <a:rPr lang="en-US" baseline="0" dirty="0" smtClean="0"/>
                        <a:t> UK, Hungary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Aerbaijan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56223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Internships (hands-on experience &amp; gaining real-world experience through completing 1,200 field hours)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- - - - -</a:t>
                      </a:r>
                      <a:endParaRPr lang="en-US" dirty="0"/>
                    </a:p>
                  </a:txBody>
                  <a:tcPr/>
                </a:tc>
              </a:tr>
              <a:tr h="2106093">
                <a:tc>
                  <a:txBody>
                    <a:bodyPr/>
                    <a:lstStyle/>
                    <a:p>
                      <a:r>
                        <a:rPr lang="en-US" dirty="0" smtClean="0"/>
                        <a:t>Detailed feedback by field supervisors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- - - 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2895600"/>
            <a:ext cx="7543800" cy="280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lnSpc>
                <a:spcPct val="110000"/>
              </a:lnSpc>
              <a:buFont typeface="Arial"/>
              <a:buChar char="•"/>
            </a:pPr>
            <a:r>
              <a:rPr lang="en-US" sz="2400" dirty="0" smtClean="0"/>
              <a:t>Support provided for SW students to </a:t>
            </a:r>
            <a:r>
              <a:rPr lang="en-US" sz="2400" dirty="0"/>
              <a:t>make career planning decisions (Hungary</a:t>
            </a:r>
            <a:r>
              <a:rPr lang="en-US" sz="2400" dirty="0" smtClean="0"/>
              <a:t>)</a:t>
            </a:r>
          </a:p>
          <a:p>
            <a:pPr marL="285750" indent="-285750" fontAlgn="auto">
              <a:lnSpc>
                <a:spcPct val="110000"/>
              </a:lnSpc>
              <a:buFont typeface="Arial"/>
              <a:buChar char="•"/>
            </a:pPr>
            <a:endParaRPr lang="en-US" sz="2400" dirty="0" smtClean="0"/>
          </a:p>
          <a:p>
            <a:pPr marL="285750" indent="-285750" fontAlgn="auto">
              <a:lnSpc>
                <a:spcPct val="110000"/>
              </a:lnSpc>
              <a:buFont typeface="Arial"/>
              <a:buChar char="•"/>
            </a:pPr>
            <a:r>
              <a:rPr lang="en-US" sz="2400" dirty="0" smtClean="0"/>
              <a:t>Temporary </a:t>
            </a:r>
            <a:r>
              <a:rPr lang="en-US" sz="2400" dirty="0"/>
              <a:t>agency work offered to SW </a:t>
            </a:r>
            <a:r>
              <a:rPr lang="en-US" sz="2400" dirty="0" smtClean="0"/>
              <a:t>students</a:t>
            </a:r>
            <a:r>
              <a:rPr lang="en-US" sz="2400" dirty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organizations dealing with </a:t>
            </a:r>
            <a:r>
              <a:rPr lang="en-US" sz="2400" dirty="0" smtClean="0"/>
              <a:t>the youth </a:t>
            </a:r>
            <a:r>
              <a:rPr lang="en-US" sz="2400" dirty="0"/>
              <a:t>career orientation (Hungary</a:t>
            </a:r>
            <a:r>
              <a:rPr lang="en-US" sz="2400" dirty="0" smtClean="0"/>
              <a:t>)</a:t>
            </a: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027825"/>
      </p:ext>
    </p:extLst>
  </p:cSld>
  <p:clrMapOvr>
    <a:masterClrMapping/>
  </p:clrMapOvr>
  <p:transition xmlns:p14="http://schemas.microsoft.com/office/powerpoint/2010/main"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US" dirty="0"/>
              <a:t>Social Work Education in the USA, UK, Hungary vs. Post-Soviet Countries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5" name="Content Placeholder 4" descr="resources in SW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58" b="9958"/>
          <a:stretch>
            <a:fillRect/>
          </a:stretch>
        </p:blipFill>
        <p:spPr>
          <a:xfrm>
            <a:off x="3657600" y="2438400"/>
            <a:ext cx="5334000" cy="3475037"/>
          </a:xfrm>
        </p:spPr>
      </p:pic>
      <p:sp>
        <p:nvSpPr>
          <p:cNvPr id="2" name="Rectangle 1"/>
          <p:cNvSpPr/>
          <p:nvPr/>
        </p:nvSpPr>
        <p:spPr>
          <a:xfrm>
            <a:off x="457200" y="2971800"/>
            <a:ext cx="4495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q"/>
            </a:pPr>
            <a:r>
              <a:rPr lang="en-US" sz="2400" dirty="0"/>
              <a:t>Academic </a:t>
            </a:r>
            <a:r>
              <a:rPr lang="en-US" sz="2400" dirty="0" smtClean="0"/>
              <a:t>resources</a:t>
            </a:r>
          </a:p>
          <a:p>
            <a:endParaRPr lang="en-US" sz="2400" dirty="0"/>
          </a:p>
          <a:p>
            <a:pPr marL="285750" indent="-285750">
              <a:buFont typeface="Wingdings" charset="2"/>
              <a:buChar char="q"/>
            </a:pPr>
            <a:r>
              <a:rPr lang="en-US" sz="2400" dirty="0" smtClean="0"/>
              <a:t>Student/faculty </a:t>
            </a:r>
            <a:r>
              <a:rPr lang="en-US" sz="2400" dirty="0"/>
              <a:t>exchanges at partner institutions.</a:t>
            </a:r>
          </a:p>
        </p:txBody>
      </p:sp>
    </p:spTree>
    <p:extLst>
      <p:ext uri="{BB962C8B-B14F-4D97-AF65-F5344CB8AC3E}">
        <p14:creationId xmlns:p14="http://schemas.microsoft.com/office/powerpoint/2010/main" val="692500992"/>
      </p:ext>
    </p:extLst>
  </p:cSld>
  <p:clrMapOvr>
    <a:masterClrMapping/>
  </p:clrMapOvr>
  <p:transition xmlns:p14="http://schemas.microsoft.com/office/powerpoint/2010/main"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3857</TotalTime>
  <Words>1118</Words>
  <Application>Microsoft Macintosh PowerPoint</Application>
  <PresentationFormat>On-screen Show (4:3)</PresentationFormat>
  <Paragraphs>140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Social Work Education abroad vs. Azerbaijan  </vt:lpstr>
      <vt:lpstr>What is Social Work?</vt:lpstr>
      <vt:lpstr>Why Social Work should be taught?</vt:lpstr>
      <vt:lpstr>Social Work Education abroad vs. Post-Soviet Countries</vt:lpstr>
      <vt:lpstr>Social Work Education in the USA, UK, Hungary vs. Post-Soviet Countries</vt:lpstr>
      <vt:lpstr>Social Work Education in the USA, UK, Hungary vs. Post-Soviet Countries</vt:lpstr>
      <vt:lpstr>Social Work Education in the USA, UK, Hungary vs. Post-Soviet Countries</vt:lpstr>
      <vt:lpstr>Social Work Education in the USA, UK, Hungary vs. Post-Soviet Countries</vt:lpstr>
      <vt:lpstr>Social Work Education in the USA, UK, Hungary vs. Post-Soviet Countries</vt:lpstr>
      <vt:lpstr>Historical Roots of Social Work in Azerbaijan</vt:lpstr>
      <vt:lpstr>Social Work in Azerbaijan</vt:lpstr>
      <vt:lpstr>Social Work in Azerbaijan</vt:lpstr>
      <vt:lpstr>Social Work in Azerbaijan</vt:lpstr>
      <vt:lpstr>Solutions:</vt:lpstr>
      <vt:lpstr>PowerPoint Presentation</vt:lpstr>
      <vt:lpstr>Resources</vt:lpstr>
    </vt:vector>
  </TitlesOfParts>
  <Company>Dept of Justice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Heyen Christine P</dc:creator>
  <cp:lastModifiedBy>Mehriban Nasibova</cp:lastModifiedBy>
  <cp:revision>161</cp:revision>
  <cp:lastPrinted>2012-05-02T21:23:28Z</cp:lastPrinted>
  <dcterms:created xsi:type="dcterms:W3CDTF">2012-05-02T17:37:58Z</dcterms:created>
  <dcterms:modified xsi:type="dcterms:W3CDTF">2018-04-26T11:26:56Z</dcterms:modified>
</cp:coreProperties>
</file>