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60" r:id="rId5"/>
    <p:sldId id="258" r:id="rId6"/>
    <p:sldId id="259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46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FE903-1F36-DC45-A4F2-AB2E46799CE8}" type="datetimeFigureOut">
              <a:rPr lang="en-US" smtClean="0"/>
              <a:t>4/13/18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30A705-78F6-214B-B4C6-6F42F96EE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A705-78F6-214B-B4C6-6F42F96EE2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52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Social protection system of population cannot assess the efficiency of financial </a:t>
            </a:r>
            <a:r>
              <a:rPr lang="en-US" dirty="0" err="1" smtClean="0"/>
              <a:t>Сегодня</a:t>
            </a:r>
            <a:r>
              <a:rPr lang="en-US" dirty="0" smtClean="0"/>
              <a:t> </a:t>
            </a:r>
            <a:r>
              <a:rPr lang="en-US" dirty="0" err="1" smtClean="0"/>
              <a:t>органы</a:t>
            </a:r>
            <a:r>
              <a:rPr lang="en-US" dirty="0" smtClean="0"/>
              <a:t> </a:t>
            </a:r>
            <a:r>
              <a:rPr lang="en-US" dirty="0" err="1" smtClean="0"/>
              <a:t>социальной</a:t>
            </a:r>
            <a:r>
              <a:rPr lang="en-US" dirty="0" smtClean="0"/>
              <a:t> </a:t>
            </a:r>
            <a:r>
              <a:rPr lang="en-US" dirty="0" err="1" smtClean="0"/>
              <a:t>защиты</a:t>
            </a:r>
            <a:r>
              <a:rPr lang="en-US" dirty="0" smtClean="0"/>
              <a:t> </a:t>
            </a:r>
            <a:r>
              <a:rPr lang="en-US" dirty="0" err="1" smtClean="0"/>
              <a:t>населения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Кыргызстане</a:t>
            </a:r>
            <a:r>
              <a:rPr lang="en-US" dirty="0" smtClean="0"/>
              <a:t>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могут</a:t>
            </a:r>
            <a:r>
              <a:rPr lang="en-US" dirty="0" smtClean="0"/>
              <a:t> </a:t>
            </a:r>
            <a:r>
              <a:rPr lang="en-US" dirty="0" err="1" smtClean="0"/>
              <a:t>оценить</a:t>
            </a:r>
            <a:r>
              <a:rPr lang="en-US" dirty="0" smtClean="0"/>
              <a:t> </a:t>
            </a:r>
            <a:r>
              <a:rPr lang="en-US" dirty="0" err="1" smtClean="0"/>
              <a:t>эффективность</a:t>
            </a:r>
            <a:r>
              <a:rPr lang="en-US" dirty="0" smtClean="0"/>
              <a:t> </a:t>
            </a:r>
            <a:r>
              <a:rPr lang="en-US" dirty="0" err="1" smtClean="0"/>
              <a:t>расходования</a:t>
            </a:r>
            <a:r>
              <a:rPr lang="en-US" dirty="0" smtClean="0"/>
              <a:t> </a:t>
            </a:r>
            <a:r>
              <a:rPr lang="en-US" dirty="0" err="1" smtClean="0"/>
              <a:t>финансовых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, </a:t>
            </a:r>
            <a:r>
              <a:rPr lang="en-US" dirty="0" err="1" smtClean="0"/>
              <a:t>материальных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человеческих</a:t>
            </a:r>
            <a:r>
              <a:rPr lang="en-US" dirty="0" smtClean="0"/>
              <a:t> </a:t>
            </a:r>
            <a:r>
              <a:rPr lang="en-US" dirty="0" err="1" smtClean="0"/>
              <a:t>ресурсов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цели</a:t>
            </a:r>
            <a:r>
              <a:rPr lang="en-US" dirty="0" smtClean="0"/>
              <a:t> </a:t>
            </a:r>
            <a:r>
              <a:rPr lang="en-US" dirty="0" err="1" smtClean="0"/>
              <a:t>социального</a:t>
            </a:r>
            <a:r>
              <a:rPr lang="en-US" dirty="0" smtClean="0"/>
              <a:t> </a:t>
            </a:r>
            <a:r>
              <a:rPr lang="en-US" dirty="0" err="1" smtClean="0"/>
              <a:t>обслуживания</a:t>
            </a:r>
            <a:r>
              <a:rPr lang="en-US" dirty="0" smtClean="0"/>
              <a:t> </a:t>
            </a:r>
            <a:r>
              <a:rPr lang="en-US" dirty="0" err="1" smtClean="0"/>
              <a:t>населения</a:t>
            </a:r>
            <a:r>
              <a:rPr lang="en-US" dirty="0" smtClean="0"/>
              <a:t>. </a:t>
            </a:r>
            <a:r>
              <a:rPr lang="en-US" dirty="0" err="1" smtClean="0"/>
              <a:t>Граждане</a:t>
            </a:r>
            <a:r>
              <a:rPr lang="en-US" dirty="0" smtClean="0"/>
              <a:t>, </a:t>
            </a:r>
            <a:r>
              <a:rPr lang="en-US" dirty="0" err="1" smtClean="0"/>
              <a:t>получающие</a:t>
            </a:r>
            <a:r>
              <a:rPr lang="en-US" dirty="0" smtClean="0"/>
              <a:t> </a:t>
            </a:r>
            <a:r>
              <a:rPr lang="en-US" dirty="0" err="1" smtClean="0"/>
              <a:t>социальные</a:t>
            </a:r>
            <a:r>
              <a:rPr lang="en-US" dirty="0" smtClean="0"/>
              <a:t> </a:t>
            </a:r>
            <a:r>
              <a:rPr lang="en-US" dirty="0" err="1" smtClean="0"/>
              <a:t>услуги</a:t>
            </a:r>
            <a:r>
              <a:rPr lang="en-US" dirty="0" smtClean="0"/>
              <a:t>,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имеют</a:t>
            </a:r>
            <a:r>
              <a:rPr lang="en-US" dirty="0" smtClean="0"/>
              <a:t> </a:t>
            </a:r>
            <a:r>
              <a:rPr lang="en-US" dirty="0" err="1" smtClean="0"/>
              <a:t>представления</a:t>
            </a:r>
            <a:r>
              <a:rPr lang="en-US" dirty="0" smtClean="0"/>
              <a:t> </a:t>
            </a:r>
            <a:r>
              <a:rPr lang="en-US" dirty="0" err="1" smtClean="0"/>
              <a:t>о</a:t>
            </a:r>
            <a:r>
              <a:rPr lang="en-US" dirty="0" smtClean="0"/>
              <a:t> </a:t>
            </a:r>
            <a:r>
              <a:rPr lang="en-US" dirty="0" err="1" smtClean="0"/>
              <a:t>том</a:t>
            </a:r>
            <a:r>
              <a:rPr lang="en-US" dirty="0" smtClean="0"/>
              <a:t>,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каком</a:t>
            </a:r>
            <a:r>
              <a:rPr lang="en-US" dirty="0" smtClean="0"/>
              <a:t> </a:t>
            </a:r>
            <a:r>
              <a:rPr lang="en-US" dirty="0" err="1" smtClean="0"/>
              <a:t>объеме</a:t>
            </a:r>
            <a:r>
              <a:rPr lang="en-US" dirty="0" smtClean="0"/>
              <a:t>, </a:t>
            </a:r>
            <a:r>
              <a:rPr lang="en-US" dirty="0" err="1" smtClean="0"/>
              <a:t>содержании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какого</a:t>
            </a:r>
            <a:r>
              <a:rPr lang="en-US" dirty="0" smtClean="0"/>
              <a:t> </a:t>
            </a:r>
            <a:r>
              <a:rPr lang="en-US" dirty="0" err="1" smtClean="0"/>
              <a:t>качества</a:t>
            </a:r>
            <a:r>
              <a:rPr lang="en-US" dirty="0" smtClean="0"/>
              <a:t> </a:t>
            </a:r>
            <a:r>
              <a:rPr lang="en-US" dirty="0" err="1" smtClean="0"/>
              <a:t>эти</a:t>
            </a:r>
            <a:r>
              <a:rPr lang="en-US" dirty="0" smtClean="0"/>
              <a:t> </a:t>
            </a:r>
            <a:r>
              <a:rPr lang="en-US" dirty="0" err="1" smtClean="0"/>
              <a:t>услуги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им</a:t>
            </a:r>
            <a:r>
              <a:rPr lang="en-US" dirty="0" smtClean="0"/>
              <a:t> </a:t>
            </a:r>
            <a:r>
              <a:rPr lang="en-US" dirty="0" err="1" smtClean="0"/>
              <a:t>предоставляться</a:t>
            </a:r>
            <a:r>
              <a:rPr lang="en-US" dirty="0" smtClean="0"/>
              <a:t>. Managers of social service providers (state and municipal institutions) have no clear visions on development and improvement of social services agencies, which creates difficulties development of specific programs/projects of the agencies. Thus, improvement of the management system and efficiency of the social services are the core issues in this field (</a:t>
            </a:r>
            <a:r>
              <a:rPr lang="en-US" dirty="0" err="1" smtClean="0"/>
              <a:t>Таким</a:t>
            </a:r>
            <a:r>
              <a:rPr lang="en-US" dirty="0" smtClean="0"/>
              <a:t> </a:t>
            </a:r>
            <a:r>
              <a:rPr lang="en-US" dirty="0" err="1" smtClean="0"/>
              <a:t>образом</a:t>
            </a:r>
            <a:r>
              <a:rPr lang="en-US" dirty="0" smtClean="0"/>
              <a:t>, </a:t>
            </a:r>
            <a:r>
              <a:rPr lang="en-US" dirty="0" err="1" smtClean="0"/>
              <a:t>есть</a:t>
            </a:r>
            <a:r>
              <a:rPr lang="en-US" dirty="0" smtClean="0"/>
              <a:t> </a:t>
            </a:r>
            <a:r>
              <a:rPr lang="en-US" dirty="0" err="1" smtClean="0"/>
              <a:t>все</a:t>
            </a:r>
            <a:r>
              <a:rPr lang="en-US" dirty="0" smtClean="0"/>
              <a:t> </a:t>
            </a:r>
            <a:r>
              <a:rPr lang="en-US" dirty="0" err="1" smtClean="0"/>
              <a:t>основания</a:t>
            </a:r>
            <a:r>
              <a:rPr lang="en-US" dirty="0" smtClean="0"/>
              <a:t> </a:t>
            </a:r>
            <a:r>
              <a:rPr lang="en-US" dirty="0" err="1" smtClean="0"/>
              <a:t>утверждать</a:t>
            </a:r>
            <a:r>
              <a:rPr lang="en-US" dirty="0" smtClean="0"/>
              <a:t>, </a:t>
            </a:r>
            <a:r>
              <a:rPr lang="en-US" dirty="0" err="1" smtClean="0"/>
              <a:t>что</a:t>
            </a:r>
            <a:r>
              <a:rPr lang="en-US" dirty="0" smtClean="0"/>
              <a:t> </a:t>
            </a:r>
            <a:r>
              <a:rPr lang="en-US" dirty="0" err="1" smtClean="0"/>
              <a:t>в</a:t>
            </a:r>
            <a:r>
              <a:rPr lang="en-US" dirty="0" smtClean="0"/>
              <a:t> </a:t>
            </a:r>
            <a:r>
              <a:rPr lang="en-US" dirty="0" err="1" smtClean="0"/>
              <a:t>социальной</a:t>
            </a:r>
            <a:r>
              <a:rPr lang="en-US" dirty="0" smtClean="0"/>
              <a:t> </a:t>
            </a:r>
            <a:r>
              <a:rPr lang="en-US" dirty="0" err="1" smtClean="0"/>
              <a:t>сфере</a:t>
            </a:r>
            <a:r>
              <a:rPr lang="en-US" dirty="0" smtClean="0"/>
              <a:t> </a:t>
            </a:r>
            <a:r>
              <a:rPr lang="en-US" dirty="0" err="1" smtClean="0"/>
              <a:t>современного</a:t>
            </a:r>
            <a:r>
              <a:rPr lang="en-US" dirty="0" smtClean="0"/>
              <a:t> </a:t>
            </a:r>
            <a:r>
              <a:rPr lang="en-US" dirty="0" err="1" smtClean="0"/>
              <a:t>Кыргызстана</a:t>
            </a:r>
            <a:r>
              <a:rPr lang="en-US" dirty="0" smtClean="0"/>
              <a:t> </a:t>
            </a:r>
            <a:r>
              <a:rPr lang="en-US" dirty="0" err="1" smtClean="0"/>
              <a:t>существует</a:t>
            </a:r>
            <a:r>
              <a:rPr lang="en-US" dirty="0" smtClean="0"/>
              <a:t> </a:t>
            </a:r>
            <a:r>
              <a:rPr lang="en-US" dirty="0" err="1" smtClean="0"/>
              <a:t>проблема</a:t>
            </a:r>
            <a:r>
              <a:rPr lang="en-US" dirty="0" smtClean="0"/>
              <a:t> </a:t>
            </a:r>
            <a:r>
              <a:rPr lang="en-US" dirty="0" err="1" smtClean="0"/>
              <a:t>повышения</a:t>
            </a:r>
            <a:r>
              <a:rPr lang="en-US" dirty="0" smtClean="0"/>
              <a:t> </a:t>
            </a:r>
            <a:r>
              <a:rPr lang="en-US" dirty="0" err="1" smtClean="0"/>
              <a:t>управляемости</a:t>
            </a:r>
            <a:r>
              <a:rPr lang="en-US" dirty="0" smtClean="0"/>
              <a:t> </a:t>
            </a:r>
            <a:r>
              <a:rPr lang="en-US" dirty="0" err="1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эффективности</a:t>
            </a:r>
            <a:r>
              <a:rPr lang="en-US" dirty="0" smtClean="0"/>
              <a:t> </a:t>
            </a:r>
            <a:r>
              <a:rPr lang="en-US" dirty="0" err="1" smtClean="0"/>
              <a:t>системы</a:t>
            </a:r>
            <a:r>
              <a:rPr lang="en-US" dirty="0" smtClean="0"/>
              <a:t> </a:t>
            </a:r>
            <a:r>
              <a:rPr lang="en-US" dirty="0" err="1" smtClean="0"/>
              <a:t>социального</a:t>
            </a:r>
            <a:r>
              <a:rPr lang="en-US" dirty="0" smtClean="0"/>
              <a:t> </a:t>
            </a:r>
            <a:r>
              <a:rPr lang="en-US" dirty="0" err="1" smtClean="0"/>
              <a:t>обслуживания</a:t>
            </a:r>
            <a:r>
              <a:rPr lang="en-US" dirty="0" smtClean="0"/>
              <a:t>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0A705-78F6-214B-B4C6-6F42F96EE2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17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work education in Kyrgyzstan: challenges and achievements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Association of Social Work Alumni in the Kyrgyz Republic</a:t>
            </a:r>
          </a:p>
          <a:p>
            <a:r>
              <a:rPr lang="en-US" dirty="0" err="1" smtClean="0"/>
              <a:t>Ainuska</a:t>
            </a:r>
            <a:r>
              <a:rPr lang="en-US" dirty="0" smtClean="0"/>
              <a:t> </a:t>
            </a:r>
            <a:r>
              <a:rPr lang="en-US" dirty="0" err="1" smtClean="0"/>
              <a:t>Sheripkanova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summary about Kyrgyzstan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– 6.083 million (2016)</a:t>
            </a:r>
          </a:p>
          <a:p>
            <a:r>
              <a:rPr lang="en-US" dirty="0" smtClean="0"/>
              <a:t>Borders Uzbekistan, Kazakhstan, Tajikistan and China</a:t>
            </a:r>
          </a:p>
          <a:p>
            <a:r>
              <a:rPr lang="en-US" dirty="0" smtClean="0"/>
              <a:t>94 percent of its territory is covered with snow</a:t>
            </a:r>
          </a:p>
          <a:p>
            <a:r>
              <a:rPr lang="en-US" dirty="0" smtClean="0"/>
              <a:t>Official languages – Kyrgyz and Russian</a:t>
            </a:r>
          </a:p>
          <a:p>
            <a:r>
              <a:rPr lang="en-US" dirty="0" smtClean="0"/>
              <a:t>GDP per capita (nominal) – 1077.04 USD (2016)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Social Work Profession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Establishment of Social Work Department at Bishkek Humanitarian University in 1994</a:t>
            </a:r>
          </a:p>
          <a:p>
            <a:r>
              <a:rPr lang="en-US" dirty="0" smtClean="0"/>
              <a:t>With the initiative of Association of Social Workers of the KR and Ministry of Labor and Social Development in 1998 social work was registered as a profession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1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framework on regulation of social work profession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Constitution of the Kyrgyz Republic</a:t>
            </a:r>
            <a:endParaRPr lang="ru-RU" dirty="0" smtClean="0"/>
          </a:p>
          <a:p>
            <a:r>
              <a:rPr lang="en-US" dirty="0"/>
              <a:t>Social workers in </a:t>
            </a:r>
            <a:r>
              <a:rPr lang="en-US" dirty="0" smtClean="0"/>
              <a:t>Kyrgyzstan </a:t>
            </a:r>
            <a:r>
              <a:rPr lang="en-US" dirty="0"/>
              <a:t>were first brought into statutory professional regulation in </a:t>
            </a:r>
            <a:r>
              <a:rPr lang="en-US" dirty="0" smtClean="0"/>
              <a:t>2012</a:t>
            </a:r>
            <a:r>
              <a:rPr lang="en-US" dirty="0"/>
              <a:t> </a:t>
            </a:r>
            <a:r>
              <a:rPr lang="en-US" dirty="0" smtClean="0"/>
              <a:t>(sets </a:t>
            </a:r>
            <a:r>
              <a:rPr lang="en-US" dirty="0"/>
              <a:t>and promote standards of conduct and practice for the profession; maintain a register of professionals who met the standards; hold to account those who failed to adhere to the standards; and ensure high standards of education for social </a:t>
            </a:r>
            <a:r>
              <a:rPr lang="en-US" dirty="0" smtClean="0"/>
              <a:t>workers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Code of ethics of social workers</a:t>
            </a:r>
          </a:p>
          <a:p>
            <a:r>
              <a:rPr lang="en-US" dirty="0" smtClean="0"/>
              <a:t>Other relevant regulations and legislation of the Kyrgyz Republic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58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Accredited institutions for training of social work specialists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Kyrgyz National University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Bachelor’s degree, 4 years)</a:t>
            </a:r>
            <a:endParaRPr lang="en-US" dirty="0" smtClean="0"/>
          </a:p>
          <a:p>
            <a:r>
              <a:rPr lang="en-US" dirty="0" smtClean="0"/>
              <a:t>Bishkek Humanitarian University </a:t>
            </a:r>
            <a:r>
              <a:rPr lang="ru-RU" dirty="0"/>
              <a:t>(</a:t>
            </a:r>
            <a:r>
              <a:rPr lang="en-US" dirty="0"/>
              <a:t>Bachelor’s </a:t>
            </a:r>
            <a:r>
              <a:rPr lang="en-US" dirty="0" smtClean="0"/>
              <a:t>and Master’s degree)</a:t>
            </a:r>
          </a:p>
          <a:p>
            <a:r>
              <a:rPr lang="en-US" dirty="0" smtClean="0"/>
              <a:t>Osh State University </a:t>
            </a:r>
            <a:r>
              <a:rPr lang="ru-RU" dirty="0"/>
              <a:t>(</a:t>
            </a:r>
            <a:r>
              <a:rPr lang="en-US" dirty="0"/>
              <a:t>Bachelor’s degree, 4 years)</a:t>
            </a:r>
            <a:endParaRPr lang="en-US" dirty="0" smtClean="0"/>
          </a:p>
          <a:p>
            <a:r>
              <a:rPr lang="en-US" dirty="0" err="1" smtClean="0"/>
              <a:t>Zhalalabad</a:t>
            </a:r>
            <a:r>
              <a:rPr lang="en-US" dirty="0" smtClean="0"/>
              <a:t> University</a:t>
            </a:r>
            <a:r>
              <a:rPr lang="ru-RU" dirty="0"/>
              <a:t> (</a:t>
            </a:r>
            <a:r>
              <a:rPr lang="en-US" dirty="0"/>
              <a:t>Bachelor’s degree, 4 years)</a:t>
            </a:r>
            <a:endParaRPr lang="en-US" dirty="0" smtClean="0"/>
          </a:p>
          <a:p>
            <a:r>
              <a:rPr lang="en-US" dirty="0" smtClean="0"/>
              <a:t>Pedagogical University named after I. </a:t>
            </a:r>
            <a:r>
              <a:rPr lang="en-US" dirty="0" err="1" smtClean="0"/>
              <a:t>Arabaev</a:t>
            </a:r>
            <a:r>
              <a:rPr lang="en-US" dirty="0" smtClean="0"/>
              <a:t> </a:t>
            </a:r>
            <a:r>
              <a:rPr lang="ru-RU" dirty="0"/>
              <a:t>(</a:t>
            </a:r>
            <a:r>
              <a:rPr lang="en-US" dirty="0"/>
              <a:t>Bachelor’s and Master’s degree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Institute of Social Development and Entrepreneurship</a:t>
            </a:r>
            <a:r>
              <a:rPr lang="ru-RU" dirty="0" smtClean="0"/>
              <a:t> (</a:t>
            </a:r>
            <a:r>
              <a:rPr lang="en-US" dirty="0" smtClean="0"/>
              <a:t>Bachelor’s degree, 4 years)</a:t>
            </a:r>
            <a:endParaRPr lang="ru-RU" dirty="0" smtClean="0"/>
          </a:p>
          <a:p>
            <a:r>
              <a:rPr lang="en-US" dirty="0" smtClean="0"/>
              <a:t>International University of Kyrgyzstan </a:t>
            </a:r>
            <a:r>
              <a:rPr lang="ru-RU" dirty="0" smtClean="0"/>
              <a:t>(</a:t>
            </a:r>
            <a:r>
              <a:rPr lang="en-US" dirty="0"/>
              <a:t>Bachelor’s and Master’s degree)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Role of local and international organizations in training of social work specialists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 civil society organizations are acting as implementers of professional development trainings for social workers</a:t>
            </a:r>
            <a:r>
              <a:rPr lang="ru-RU" dirty="0" smtClean="0"/>
              <a:t> (</a:t>
            </a:r>
            <a:r>
              <a:rPr lang="en-US" dirty="0" smtClean="0"/>
              <a:t>quality and impact of these trainings, qualifications of the trainers are questionable)</a:t>
            </a:r>
          </a:p>
          <a:p>
            <a:r>
              <a:rPr lang="en-US" dirty="0" smtClean="0"/>
              <a:t>International organizations mainly act as donors and fund various social work related trainings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504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social work education in Kyrgyzstan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Gap between education, training and practice application</a:t>
            </a:r>
          </a:p>
          <a:p>
            <a:r>
              <a:rPr lang="en-US" dirty="0" smtClean="0"/>
              <a:t>High turnover (low wages, low status of social work in the country)</a:t>
            </a:r>
          </a:p>
          <a:p>
            <a:r>
              <a:rPr lang="en-US" dirty="0" smtClean="0"/>
              <a:t>Lack of professional support and guidance of social work specialists in state and municipal organizations/supervision;</a:t>
            </a:r>
          </a:p>
          <a:p>
            <a:r>
              <a:rPr lang="en-US" dirty="0" smtClean="0"/>
              <a:t>Lack of the third cycle of education in social work in Kyrgyzstan</a:t>
            </a:r>
          </a:p>
          <a:p>
            <a:r>
              <a:rPr lang="en-US" dirty="0" smtClean="0"/>
              <a:t>The professional community is not commissioned to establish the standards.</a:t>
            </a:r>
          </a:p>
          <a:p>
            <a:r>
              <a:rPr lang="en-US" dirty="0" smtClean="0"/>
              <a:t>Absence of one centralized educational institution which could examine the knowledge and skills of social workers and provide licensing and further professional career development or in-service training for state and municipal social workers without specific social work education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61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of social work education in Kyrgyzstan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Universities, non-profit organizations and state social institutions closely cooperate to fill the gap in social work education, training and practice application</a:t>
            </a:r>
          </a:p>
          <a:p>
            <a:r>
              <a:rPr lang="en-US" dirty="0" smtClean="0"/>
              <a:t>Social Work Alumni Association of the Kyrgyz Republic (development of structured professional development courses for social workers on relevant topics, research center/think tank)</a:t>
            </a:r>
          </a:p>
          <a:p>
            <a:r>
              <a:rPr lang="en-US" dirty="0" smtClean="0"/>
              <a:t>Social work education should adapt a business model</a:t>
            </a:r>
          </a:p>
          <a:p>
            <a:r>
              <a:rPr lang="en-US" dirty="0" smtClean="0"/>
              <a:t>Leadership and management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2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 of SW education in Kyrgyzstan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Guidelines on status of a social worker developed by Ministry of Labor and Social Development of the Kyrgyz Republic in December 2017 (under consideration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Outsourcing of state social services (crisis shelters, training of foster families, care for children with disability etc.)</a:t>
            </a:r>
          </a:p>
          <a:p>
            <a:r>
              <a:rPr lang="en-US" dirty="0" smtClean="0"/>
              <a:t>Increased understanding of social work as a profession among the general public </a:t>
            </a:r>
          </a:p>
          <a:p>
            <a:r>
              <a:rPr lang="en-US" dirty="0" smtClean="0"/>
              <a:t>Stable wages of social workers working in state and municipal institutions (local self-governance, schools) in Kyrgyzstan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253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18793</TotalTime>
  <Words>734</Words>
  <Application>Microsoft Macintosh PowerPoint</Application>
  <PresentationFormat>Widescreen</PresentationFormat>
  <Paragraphs>49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Wingdings 3</vt:lpstr>
      <vt:lpstr>Arial</vt:lpstr>
      <vt:lpstr>Wisp</vt:lpstr>
      <vt:lpstr>Social work education in Kyrgyzstan: challenges and achievements</vt:lpstr>
      <vt:lpstr>Short summary about Kyrgyzstan</vt:lpstr>
      <vt:lpstr>Development of Social Work Profession</vt:lpstr>
      <vt:lpstr>Legal framework on regulation of social work profession</vt:lpstr>
      <vt:lpstr>Accredited institutions for training of social work specialists</vt:lpstr>
      <vt:lpstr>Role of local and international organizations in training of social work specialists</vt:lpstr>
      <vt:lpstr>Challenges of social work education in Kyrgyzstan </vt:lpstr>
      <vt:lpstr>Challenges of social work education in Kyrgyzstan</vt:lpstr>
      <vt:lpstr>Achievements of SW education in Kyrgyzstan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work education in Kyrgyzstan: challenges and opportunities</dc:title>
  <dc:creator>Microsoft Office User</dc:creator>
  <cp:lastModifiedBy>Microsoft Office User</cp:lastModifiedBy>
  <cp:revision>62</cp:revision>
  <dcterms:created xsi:type="dcterms:W3CDTF">2018-04-13T09:36:59Z</dcterms:created>
  <dcterms:modified xsi:type="dcterms:W3CDTF">2018-04-26T10:50:24Z</dcterms:modified>
</cp:coreProperties>
</file>