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dp" ContentType="image/vnd.ms-photo"/>
  <Default Extension="jp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3" r:id="rId1"/>
  </p:sldMasterIdLst>
  <p:notesMasterIdLst>
    <p:notesMasterId r:id="rId20"/>
  </p:notesMasterIdLst>
  <p:sldIdLst>
    <p:sldId id="256" r:id="rId2"/>
    <p:sldId id="269" r:id="rId3"/>
    <p:sldId id="279" r:id="rId4"/>
    <p:sldId id="277" r:id="rId5"/>
    <p:sldId id="262" r:id="rId6"/>
    <p:sldId id="276" r:id="rId7"/>
    <p:sldId id="266" r:id="rId8"/>
    <p:sldId id="260" r:id="rId9"/>
    <p:sldId id="259" r:id="rId10"/>
    <p:sldId id="261" r:id="rId11"/>
    <p:sldId id="267" r:id="rId12"/>
    <p:sldId id="268" r:id="rId13"/>
    <p:sldId id="272" r:id="rId14"/>
    <p:sldId id="273" r:id="rId15"/>
    <p:sldId id="274" r:id="rId16"/>
    <p:sldId id="263" r:id="rId17"/>
    <p:sldId id="280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D27"/>
    <a:srgbClr val="F50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591"/>
  </p:normalViewPr>
  <p:slideViewPr>
    <p:cSldViewPr snapToGrid="0" snapToObjects="1">
      <p:cViewPr>
        <p:scale>
          <a:sx n="90" d="100"/>
          <a:sy n="90" d="100"/>
        </p:scale>
        <p:origin x="1080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3B641-13D7-C040-8671-DF01982F4931}" type="datetimeFigureOut">
              <a:rPr lang="en-US" smtClean="0"/>
              <a:t>4/6/18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C9B1C-D44E-F04B-9E50-8DDF0FE37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94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9B1C-D44E-F04B-9E50-8DDF0FE371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27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Molecular biologist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9B1C-D44E-F04B-9E50-8DDF0FE371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AE7C805-4D63-394B-9D4D-52001CFF7D44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F5A2086-3F6A-3F4C-90B1-52315FEA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8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24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58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584200"/>
            <a:ext cx="8420100" cy="56896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361302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 smtClean="0">
                <a:ln w="12700">
                  <a:solidFill>
                    <a:schemeClr val="bg1"/>
                  </a:solidFill>
                </a:ln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Science in Social Work: </a:t>
            </a:r>
            <a:r>
              <a:rPr lang="en-US" sz="4000" b="1" dirty="0" smtClean="0">
                <a:ln w="12700">
                  <a:solidFill>
                    <a:schemeClr val="bg1"/>
                  </a:solidFill>
                </a:ln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4000" b="1" dirty="0" smtClean="0">
                <a:ln w="12700">
                  <a:solidFill>
                    <a:schemeClr val="bg1"/>
                  </a:solidFill>
                </a:ln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en-US" sz="4000" b="1" dirty="0" smtClean="0">
                <a:ln w="12700">
                  <a:solidFill>
                    <a:schemeClr val="bg1"/>
                  </a:solidFill>
                </a:ln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Perspective </a:t>
            </a:r>
            <a:r>
              <a:rPr lang="en-US" sz="4000" b="1" dirty="0" smtClean="0">
                <a:ln w="12700">
                  <a:solidFill>
                    <a:schemeClr val="bg1"/>
                  </a:solidFill>
                </a:ln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from </a:t>
            </a:r>
            <a:r>
              <a:rPr lang="en-US" sz="4000" b="1" dirty="0" smtClean="0">
                <a:ln w="12700">
                  <a:solidFill>
                    <a:schemeClr val="bg1"/>
                  </a:solidFill>
                </a:ln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4000" b="1" dirty="0" smtClean="0">
                <a:ln w="12700">
                  <a:solidFill>
                    <a:schemeClr val="bg1"/>
                  </a:solidFill>
                </a:ln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en-US" sz="4000" b="1" dirty="0" smtClean="0">
                <a:ln w="12700">
                  <a:solidFill>
                    <a:schemeClr val="bg1"/>
                  </a:solidFill>
                </a:ln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rPr>
              <a:t>the United States</a:t>
            </a:r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Kohinoor Bangla"/>
                <a:cs typeface="Kohinoor Bangla"/>
              </a:rPr>
              <a:t/>
            </a:r>
            <a:b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Kohinoor Bangla"/>
                <a:cs typeface="Kohinoor Bangla"/>
              </a:rPr>
            </a:br>
            <a:endParaRPr lang="en-US" sz="4800" b="1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Kohinoor Bangla"/>
              <a:cs typeface="Kohinoor Bangl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7450" y="4972050"/>
            <a:ext cx="6000749" cy="1520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 smtClean="0">
                <a:ln w="3175">
                  <a:solidFill>
                    <a:schemeClr val="bg1"/>
                  </a:solidFill>
                </a:ln>
                <a:solidFill>
                  <a:srgbClr val="C00000"/>
                </a:solidFill>
                <a:latin typeface="Verdana" charset="0"/>
                <a:ea typeface="Verdana" charset="0"/>
                <a:cs typeface="Verdana" charset="0"/>
              </a:rPr>
              <a:t>Justin </a:t>
            </a:r>
            <a:r>
              <a:rPr lang="en-US" b="1" dirty="0" err="1" smtClean="0">
                <a:ln w="3175">
                  <a:solidFill>
                    <a:schemeClr val="bg1"/>
                  </a:solidFill>
                </a:ln>
                <a:solidFill>
                  <a:srgbClr val="C00000"/>
                </a:solidFill>
                <a:latin typeface="Verdana" charset="0"/>
                <a:ea typeface="Verdana" charset="0"/>
                <a:cs typeface="Verdana" charset="0"/>
              </a:rPr>
              <a:t>Grotelueschen</a:t>
            </a:r>
            <a:endParaRPr lang="en-US" b="1" dirty="0">
              <a:ln w="3175">
                <a:solidFill>
                  <a:schemeClr val="bg1"/>
                </a:solidFill>
              </a:ln>
              <a:solidFill>
                <a:srgbClr val="C00000"/>
              </a:solidFill>
              <a:latin typeface="Verdana" charset="0"/>
              <a:ea typeface="Verdana" charset="0"/>
              <a:cs typeface="Verdana" charset="0"/>
            </a:endParaRPr>
          </a:p>
          <a:p>
            <a:pPr>
              <a:lnSpc>
                <a:spcPct val="100000"/>
              </a:lnSpc>
            </a:pPr>
            <a:r>
              <a:rPr lang="en-US" b="1" dirty="0" smtClean="0">
                <a:ln w="3175">
                  <a:solidFill>
                    <a:schemeClr val="bg1"/>
                  </a:solidFill>
                </a:ln>
                <a:solidFill>
                  <a:srgbClr val="C00000"/>
                </a:solidFill>
                <a:latin typeface="Verdana" charset="0"/>
                <a:ea typeface="Verdana" charset="0"/>
                <a:cs typeface="Verdana" charset="0"/>
              </a:rPr>
              <a:t>Licensed Social Worker (Virginia, Iowa)</a:t>
            </a:r>
            <a:endParaRPr lang="en-US" b="1" dirty="0">
              <a:ln w="3175">
                <a:solidFill>
                  <a:schemeClr val="bg1"/>
                </a:solidFill>
              </a:ln>
              <a:solidFill>
                <a:srgbClr val="C0000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795" y="308608"/>
            <a:ext cx="7483229" cy="110585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Verdana" charset="0"/>
                <a:ea typeface="Verdana" charset="0"/>
                <a:cs typeface="Verdana" charset="0"/>
              </a:rPr>
              <a:t>NiMH: U.S. Model Lacks Science</a:t>
            </a:r>
            <a:endParaRPr lang="en-US" sz="36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17796" y="1800225"/>
            <a:ext cx="7740404" cy="435133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>
                <a:latin typeface="Kohinoor Bangla"/>
                <a:cs typeface="Kohinoor Bangla"/>
              </a:rPr>
              <a:t>Research </a:t>
            </a:r>
            <a:r>
              <a:rPr lang="en-US" sz="2600" b="1" dirty="0" smtClean="0">
                <a:latin typeface="Kohinoor Bangla"/>
                <a:cs typeface="Kohinoor Bangla"/>
              </a:rPr>
              <a:t>education is lacking </a:t>
            </a:r>
            <a:r>
              <a:rPr lang="en-US" sz="2600" dirty="0" smtClean="0">
                <a:latin typeface="Kohinoor Bangla"/>
                <a:cs typeface="Kohinoor Bangla"/>
              </a:rPr>
              <a:t>at all levels</a:t>
            </a:r>
          </a:p>
          <a:p>
            <a:endParaRPr lang="en-US" sz="2600" dirty="0">
              <a:latin typeface="Kohinoor Bangla"/>
              <a:cs typeface="Kohinoor Bangla"/>
            </a:endParaRPr>
          </a:p>
          <a:p>
            <a:r>
              <a:rPr lang="en-US" sz="2600" dirty="0">
                <a:latin typeface="Kohinoor Bangla"/>
                <a:cs typeface="Kohinoor Bangla"/>
              </a:rPr>
              <a:t>R</a:t>
            </a:r>
            <a:r>
              <a:rPr lang="en-US" sz="2600" dirty="0" smtClean="0">
                <a:latin typeface="Kohinoor Bangla"/>
                <a:cs typeface="Kohinoor Bangla"/>
              </a:rPr>
              <a:t>esearch training is </a:t>
            </a:r>
            <a:r>
              <a:rPr lang="en-US" sz="2600" b="1" dirty="0" smtClean="0">
                <a:latin typeface="Kohinoor Bangla"/>
                <a:cs typeface="Kohinoor Bangla"/>
              </a:rPr>
              <a:t>inadequate at doctoral level</a:t>
            </a:r>
          </a:p>
          <a:p>
            <a:endParaRPr lang="en-US" sz="2600" dirty="0">
              <a:latin typeface="Kohinoor Bangla"/>
              <a:cs typeface="Kohinoor Bangla"/>
            </a:endParaRPr>
          </a:p>
          <a:p>
            <a:r>
              <a:rPr lang="en-US" sz="2600" dirty="0" smtClean="0">
                <a:latin typeface="Kohinoor Bangla"/>
                <a:cs typeface="Kohinoor Bangla"/>
              </a:rPr>
              <a:t>Research </a:t>
            </a:r>
            <a:r>
              <a:rPr lang="en-US" sz="2600" b="1" dirty="0" smtClean="0">
                <a:latin typeface="Kohinoor Bangla"/>
                <a:cs typeface="Kohinoor Bangla"/>
              </a:rPr>
              <a:t>funding is “grossly inadequate”</a:t>
            </a:r>
          </a:p>
          <a:p>
            <a:endParaRPr lang="en-US" sz="2600" dirty="0">
              <a:latin typeface="Kohinoor Bangla"/>
              <a:cs typeface="Kohinoor Bangla"/>
            </a:endParaRPr>
          </a:p>
          <a:p>
            <a:r>
              <a:rPr lang="en-US" sz="2600" dirty="0" smtClean="0">
                <a:latin typeface="Kohinoor Bangla"/>
                <a:cs typeface="Kohinoor Bangla"/>
              </a:rPr>
              <a:t>Few social work researchers end up </a:t>
            </a:r>
            <a:r>
              <a:rPr lang="en-US" sz="2600" dirty="0" smtClean="0">
                <a:latin typeface="Kohinoor Bangla"/>
                <a:cs typeface="Kohinoor Bangla"/>
              </a:rPr>
              <a:t/>
            </a:r>
            <a:br>
              <a:rPr lang="en-US" sz="2600" dirty="0" smtClean="0">
                <a:latin typeface="Kohinoor Bangla"/>
                <a:cs typeface="Kohinoor Bangla"/>
              </a:rPr>
            </a:br>
            <a:r>
              <a:rPr lang="en-US" sz="2600" dirty="0" smtClean="0">
                <a:latin typeface="Kohinoor Bangla"/>
                <a:cs typeface="Kohinoor Bangla"/>
              </a:rPr>
              <a:t>on national </a:t>
            </a:r>
            <a:r>
              <a:rPr lang="en-US" sz="2600" b="1" dirty="0" smtClean="0">
                <a:latin typeface="Kohinoor Bangla"/>
                <a:cs typeface="Kohinoor Bangla"/>
              </a:rPr>
              <a:t>panels that determine </a:t>
            </a:r>
            <a:r>
              <a:rPr lang="en-US" sz="2600" b="1" dirty="0" smtClean="0">
                <a:latin typeface="Kohinoor Bangla"/>
                <a:cs typeface="Kohinoor Bangla"/>
              </a:rPr>
              <a:t/>
            </a:r>
            <a:br>
              <a:rPr lang="en-US" sz="2600" b="1" dirty="0" smtClean="0">
                <a:latin typeface="Kohinoor Bangla"/>
                <a:cs typeface="Kohinoor Bangla"/>
              </a:rPr>
            </a:br>
            <a:r>
              <a:rPr lang="en-US" sz="2600" b="1" dirty="0" smtClean="0">
                <a:latin typeface="Kohinoor Bangla"/>
                <a:cs typeface="Kohinoor Bangla"/>
              </a:rPr>
              <a:t>research </a:t>
            </a:r>
            <a:r>
              <a:rPr lang="en-US" sz="2600" b="1" dirty="0" smtClean="0">
                <a:latin typeface="Kohinoor Bangla"/>
                <a:cs typeface="Kohinoor Bangla"/>
              </a:rPr>
              <a:t>priorities, policies</a:t>
            </a:r>
            <a:r>
              <a:rPr lang="en-US" sz="2600" b="1" dirty="0" smtClean="0">
                <a:latin typeface="Kohinoor Bangla"/>
                <a:cs typeface="Kohinoor Bangla"/>
              </a:rPr>
              <a:t>, </a:t>
            </a:r>
            <a:r>
              <a:rPr lang="en-US" sz="2600" b="1" dirty="0" smtClean="0">
                <a:latin typeface="Kohinoor Bangla"/>
                <a:cs typeface="Kohinoor Bangla"/>
              </a:rPr>
              <a:t>funding decisions</a:t>
            </a:r>
          </a:p>
        </p:txBody>
      </p:sp>
    </p:spTree>
    <p:extLst>
      <p:ext uri="{BB962C8B-B14F-4D97-AF65-F5344CB8AC3E}">
        <p14:creationId xmlns:p14="http://schemas.microsoft.com/office/powerpoint/2010/main" val="337606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4" y="371482"/>
            <a:ext cx="7558658" cy="1314450"/>
          </a:xfrm>
        </p:spPr>
        <p:txBody>
          <a:bodyPr>
            <a:noAutofit/>
          </a:bodyPr>
          <a:lstStyle/>
          <a:p>
            <a:r>
              <a:rPr lang="en-US" sz="3500" dirty="0" smtClean="0">
                <a:latin typeface="Verdana" charset="0"/>
                <a:ea typeface="Verdana" charset="0"/>
                <a:cs typeface="Verdana" charset="0"/>
              </a:rPr>
              <a:t>Today: Four </a:t>
            </a:r>
            <a:r>
              <a:rPr lang="en-US" sz="3500" dirty="0" smtClean="0">
                <a:latin typeface="Verdana" charset="0"/>
                <a:ea typeface="Verdana" charset="0"/>
                <a:cs typeface="Verdana" charset="0"/>
              </a:rPr>
              <a:t>Relationships Between </a:t>
            </a:r>
            <a:r>
              <a:rPr lang="en-US" sz="3500" dirty="0" smtClean="0">
                <a:latin typeface="Verdana" charset="0"/>
                <a:ea typeface="Verdana" charset="0"/>
                <a:cs typeface="Verdana" charset="0"/>
              </a:rPr>
              <a:t>Science and Practice</a:t>
            </a:r>
            <a:endParaRPr lang="en-US" sz="35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57226" y="5366666"/>
            <a:ext cx="8029573" cy="98333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200" b="1" i="1" dirty="0" err="1">
                <a:latin typeface="Kohinoor Bangla"/>
                <a:cs typeface="Kohinoor Bangla"/>
              </a:rPr>
              <a:t>Gredig</a:t>
            </a:r>
            <a:r>
              <a:rPr lang="en-US" sz="1200" b="1" i="1" dirty="0">
                <a:latin typeface="Kohinoor Bangla"/>
                <a:cs typeface="Kohinoor Bangla"/>
              </a:rPr>
              <a:t>, D., and Marsh, J. “Improving Intervention and Practice”</a:t>
            </a:r>
            <a:endParaRPr lang="en-US" sz="1200" dirty="0">
              <a:latin typeface="Kohinoor Bangla"/>
              <a:cs typeface="Kohinoor Bangla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369663"/>
              </p:ext>
            </p:extLst>
          </p:nvPr>
        </p:nvGraphicFramePr>
        <p:xfrm>
          <a:off x="657227" y="1848556"/>
          <a:ext cx="7558657" cy="318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8682"/>
                <a:gridCol w="1887322"/>
                <a:gridCol w="1506444"/>
                <a:gridCol w="2406209"/>
              </a:tblGrid>
              <a:tr h="1171222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Knowledge </a:t>
                      </a:r>
                    </a:p>
                    <a:p>
                      <a:r>
                        <a:rPr lang="en-US" sz="2000" b="1" dirty="0" smtClean="0"/>
                        <a:t>Transfer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Action</a:t>
                      </a:r>
                      <a:r>
                        <a:rPr lang="en-US" sz="2000" b="1" baseline="0" dirty="0" smtClean="0"/>
                        <a:t> </a:t>
                      </a:r>
                    </a:p>
                    <a:p>
                      <a:r>
                        <a:rPr lang="en-US" sz="2000" b="1" baseline="0" dirty="0" smtClean="0"/>
                        <a:t>Research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Evidence-based Practice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Reflective Professionalism</a:t>
                      </a:r>
                      <a:endParaRPr lang="en-US" sz="2000" b="1" dirty="0"/>
                    </a:p>
                  </a:txBody>
                  <a:tcPr/>
                </a:tc>
              </a:tr>
              <a:tr h="201280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Research results transferred</a:t>
                      </a:r>
                      <a:r>
                        <a:rPr lang="en-US" sz="2000" baseline="0" dirty="0" smtClean="0"/>
                        <a:t> directly to guide practice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Research</a:t>
                      </a:r>
                      <a:r>
                        <a:rPr lang="en-US" sz="2000" baseline="0" dirty="0" smtClean="0"/>
                        <a:t> and</a:t>
                      </a:r>
                      <a:r>
                        <a:rPr lang="en-US" sz="2000" dirty="0" smtClean="0"/>
                        <a:t> practice are </a:t>
                      </a:r>
                      <a:r>
                        <a:rPr lang="en-US" sz="2000" dirty="0" smtClean="0"/>
                        <a:t>intertwined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smtClean="0"/>
                        <a:t>aimed at social change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Evidence guides practice decisions,</a:t>
                      </a:r>
                      <a:r>
                        <a:rPr lang="en-US" sz="2000" baseline="0" dirty="0" smtClean="0"/>
                        <a:t> improves practice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Evidence interprets service user problems, find solutions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33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20" y="365760"/>
            <a:ext cx="7552664" cy="1325562"/>
          </a:xfrm>
        </p:spPr>
        <p:txBody>
          <a:bodyPr>
            <a:noAutofit/>
          </a:bodyPr>
          <a:lstStyle/>
          <a:p>
            <a:r>
              <a:rPr lang="en-US" sz="3500" dirty="0">
                <a:latin typeface="Verdana" charset="0"/>
                <a:ea typeface="Verdana" charset="0"/>
                <a:cs typeface="Verdana" charset="0"/>
              </a:rPr>
              <a:t>Today: Four Relationships Between Science and Practice</a:t>
            </a:r>
            <a:endParaRPr lang="en-US" sz="3500" dirty="0"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63600"/>
              </p:ext>
            </p:extLst>
          </p:nvPr>
        </p:nvGraphicFramePr>
        <p:xfrm>
          <a:off x="663221" y="1834842"/>
          <a:ext cx="7094892" cy="35944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5873"/>
                <a:gridCol w="3489019"/>
              </a:tblGrid>
              <a:tr h="41580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Knowledge </a:t>
                      </a:r>
                      <a:r>
                        <a:rPr lang="en-US" sz="1800" b="1" dirty="0" smtClean="0"/>
                        <a:t>Transfer</a:t>
                      </a:r>
                      <a:endParaRPr lang="en-US" sz="1800" b="1" dirty="0"/>
                    </a:p>
                  </a:txBody>
                  <a:tcPr/>
                </a:tc>
              </a:tr>
              <a:tr h="71952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Does it improve practice?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Research results transferred</a:t>
                      </a:r>
                      <a:r>
                        <a:rPr lang="en-US" sz="1800" baseline="0" dirty="0" smtClean="0"/>
                        <a:t> directly to guide practice</a:t>
                      </a:r>
                      <a:endParaRPr lang="en-US" sz="1800" dirty="0"/>
                    </a:p>
                  </a:txBody>
                  <a:tcPr/>
                </a:tc>
              </a:tr>
              <a:tr h="100266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What type of knowledge</a:t>
                      </a:r>
                      <a:r>
                        <a:rPr lang="en-US" sz="1800" b="1" baseline="0" dirty="0" smtClean="0"/>
                        <a:t> is foregrounded?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Conditions</a:t>
                      </a:r>
                      <a:r>
                        <a:rPr lang="en-US" sz="1800" baseline="0" dirty="0" smtClean="0"/>
                        <a:t> leading to social problems, societal function of social work</a:t>
                      </a:r>
                      <a:endParaRPr lang="en-US" sz="1800" dirty="0"/>
                    </a:p>
                  </a:txBody>
                  <a:tcPr/>
                </a:tc>
              </a:tr>
              <a:tr h="73690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Values and ethics </a:t>
                      </a:r>
                      <a:r>
                        <a:rPr lang="mr-IN" sz="1800" b="1" dirty="0" smtClean="0"/>
                        <a:t>–</a:t>
                      </a:r>
                      <a:r>
                        <a:rPr lang="en-US" sz="1800" b="1" dirty="0" smtClean="0"/>
                        <a:t> </a:t>
                      </a:r>
                      <a:br>
                        <a:rPr lang="en-US" sz="1800" b="1" dirty="0" smtClean="0"/>
                      </a:br>
                      <a:r>
                        <a:rPr lang="en-US" sz="1800" b="1" dirty="0" smtClean="0"/>
                        <a:t>part </a:t>
                      </a:r>
                      <a:r>
                        <a:rPr lang="en-US" sz="1800" b="1" dirty="0" smtClean="0"/>
                        <a:t>of</a:t>
                      </a:r>
                      <a:r>
                        <a:rPr lang="en-US" sz="1800" b="1" baseline="0" dirty="0" smtClean="0"/>
                        <a:t> the model?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Minimally</a:t>
                      </a:r>
                      <a:endParaRPr lang="en-US" sz="1800" dirty="0"/>
                    </a:p>
                  </a:txBody>
                  <a:tcPr/>
                </a:tc>
              </a:tr>
              <a:tr h="71952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Who ultimately makes decisions?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Social</a:t>
                      </a:r>
                      <a:r>
                        <a:rPr lang="en-US" sz="1800" baseline="0" dirty="0" smtClean="0"/>
                        <a:t> workers alone, as experts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6"/>
          <p:cNvSpPr txBox="1">
            <a:spLocks/>
          </p:cNvSpPr>
          <p:nvPr/>
        </p:nvSpPr>
        <p:spPr>
          <a:xfrm>
            <a:off x="663220" y="5785556"/>
            <a:ext cx="8023579" cy="564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200" b="1" i="1" dirty="0" err="1">
                <a:latin typeface="Kohinoor Bangla"/>
                <a:cs typeface="Kohinoor Bangla"/>
              </a:rPr>
              <a:t>Gredig</a:t>
            </a:r>
            <a:r>
              <a:rPr lang="en-US" sz="1200" b="1" i="1" dirty="0">
                <a:latin typeface="Kohinoor Bangla"/>
                <a:cs typeface="Kohinoor Bangla"/>
              </a:rPr>
              <a:t>, D., and Marsh, J. “Improving Intervention and Practice”</a:t>
            </a:r>
            <a:endParaRPr lang="en-US" sz="1200" dirty="0">
              <a:latin typeface="Kohinoor Bangla"/>
              <a:cs typeface="Kohinoor Bangla"/>
            </a:endParaRPr>
          </a:p>
        </p:txBody>
      </p:sp>
    </p:spTree>
    <p:extLst>
      <p:ext uri="{BB962C8B-B14F-4D97-AF65-F5344CB8AC3E}">
        <p14:creationId xmlns:p14="http://schemas.microsoft.com/office/powerpoint/2010/main" val="1842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20" y="365760"/>
            <a:ext cx="7552664" cy="1325562"/>
          </a:xfrm>
        </p:spPr>
        <p:txBody>
          <a:bodyPr>
            <a:noAutofit/>
          </a:bodyPr>
          <a:lstStyle/>
          <a:p>
            <a:r>
              <a:rPr lang="en-US" sz="3500" dirty="0">
                <a:latin typeface="Verdana" charset="0"/>
                <a:ea typeface="Verdana" charset="0"/>
                <a:cs typeface="Verdana" charset="0"/>
              </a:rPr>
              <a:t>Today: Four Relationships Between Science and Practice</a:t>
            </a:r>
            <a:endParaRPr lang="en-US" sz="35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63220" y="5785556"/>
            <a:ext cx="8023579" cy="56444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200" b="1" i="1" dirty="0" err="1">
                <a:latin typeface="Kohinoor Bangla"/>
                <a:cs typeface="Kohinoor Bangla"/>
              </a:rPr>
              <a:t>Gredig</a:t>
            </a:r>
            <a:r>
              <a:rPr lang="en-US" sz="1200" b="1" i="1" dirty="0">
                <a:latin typeface="Kohinoor Bangla"/>
                <a:cs typeface="Kohinoor Bangla"/>
              </a:rPr>
              <a:t>, D., and Marsh, J. “Improving Intervention and Practice”</a:t>
            </a:r>
            <a:endParaRPr lang="en-US" sz="1200" dirty="0">
              <a:latin typeface="Kohinoor Bangla"/>
              <a:cs typeface="Kohinoor Bangla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09936"/>
              </p:ext>
            </p:extLst>
          </p:nvPr>
        </p:nvGraphicFramePr>
        <p:xfrm>
          <a:off x="663221" y="1834842"/>
          <a:ext cx="7094892" cy="3631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5873"/>
                <a:gridCol w="3489019"/>
              </a:tblGrid>
              <a:tr h="39324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Action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baseline="0" dirty="0" smtClean="0"/>
                        <a:t>Research</a:t>
                      </a:r>
                      <a:endParaRPr lang="en-US" sz="1800" b="1" dirty="0"/>
                    </a:p>
                  </a:txBody>
                  <a:tcPr/>
                </a:tc>
              </a:tr>
              <a:tr h="86479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Does it improve practice?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Research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and</a:t>
                      </a:r>
                      <a:r>
                        <a:rPr lang="en-US" sz="1800" dirty="0" smtClean="0"/>
                        <a:t> practice </a:t>
                      </a:r>
                      <a:r>
                        <a:rPr lang="en-US" sz="1800" dirty="0" smtClean="0"/>
                        <a:t>are </a:t>
                      </a:r>
                      <a:r>
                        <a:rPr lang="en-US" sz="1800" dirty="0" smtClean="0"/>
                        <a:t>intertwined</a:t>
                      </a:r>
                      <a:r>
                        <a:rPr lang="en-US" sz="1800" baseline="0" dirty="0" smtClean="0"/>
                        <a:t>, aimed at social change</a:t>
                      </a:r>
                      <a:endParaRPr lang="en-US" sz="1800" dirty="0"/>
                    </a:p>
                  </a:txBody>
                  <a:tcPr/>
                </a:tc>
              </a:tr>
              <a:tr h="72942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What type of knowledge</a:t>
                      </a:r>
                      <a:r>
                        <a:rPr lang="en-US" sz="1800" b="1" baseline="0" dirty="0" smtClean="0"/>
                        <a:t> is foregrounded?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Research relevant to</a:t>
                      </a:r>
                      <a:r>
                        <a:rPr lang="en-US" sz="1800" baseline="0" dirty="0" smtClean="0"/>
                        <a:t> planning for action</a:t>
                      </a:r>
                      <a:endParaRPr lang="en-US" sz="1800" dirty="0"/>
                    </a:p>
                  </a:txBody>
                  <a:tcPr/>
                </a:tc>
              </a:tr>
              <a:tr h="86479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Values and ethics </a:t>
                      </a:r>
                      <a:r>
                        <a:rPr lang="mr-IN" sz="1800" b="1" dirty="0" smtClean="0"/>
                        <a:t>–</a:t>
                      </a:r>
                      <a:r>
                        <a:rPr lang="en-US" sz="1800" b="1" dirty="0" smtClean="0"/>
                        <a:t> </a:t>
                      </a:r>
                      <a:br>
                        <a:rPr lang="en-US" sz="1800" b="1" dirty="0" smtClean="0"/>
                      </a:br>
                      <a:r>
                        <a:rPr lang="en-US" sz="1800" b="1" dirty="0" smtClean="0"/>
                        <a:t>part </a:t>
                      </a:r>
                      <a:r>
                        <a:rPr lang="en-US" sz="1800" b="1" dirty="0" smtClean="0"/>
                        <a:t>of</a:t>
                      </a:r>
                      <a:r>
                        <a:rPr lang="en-US" sz="1800" b="1" baseline="0" dirty="0" smtClean="0"/>
                        <a:t> the model?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Both set prior to research</a:t>
                      </a:r>
                      <a:r>
                        <a:rPr lang="en-US" sz="1800" baseline="0" dirty="0" smtClean="0"/>
                        <a:t> and action: self-determination and liberation</a:t>
                      </a:r>
                      <a:endParaRPr lang="en-US" sz="1800" dirty="0"/>
                    </a:p>
                  </a:txBody>
                  <a:tcPr/>
                </a:tc>
              </a:tr>
              <a:tr h="68048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Who ultimately makes decisions?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Researchers and practitioners through</a:t>
                      </a:r>
                      <a:r>
                        <a:rPr lang="en-US" sz="1800" baseline="0" dirty="0" smtClean="0"/>
                        <a:t> mutual discourse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39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20" y="365760"/>
            <a:ext cx="7552664" cy="1325562"/>
          </a:xfrm>
        </p:spPr>
        <p:txBody>
          <a:bodyPr>
            <a:noAutofit/>
          </a:bodyPr>
          <a:lstStyle/>
          <a:p>
            <a:r>
              <a:rPr lang="en-US" sz="3500" dirty="0">
                <a:latin typeface="Verdana" charset="0"/>
                <a:ea typeface="Verdana" charset="0"/>
                <a:cs typeface="Verdana" charset="0"/>
              </a:rPr>
              <a:t>Today: Four Relationships Between Science and Practice</a:t>
            </a:r>
            <a:endParaRPr lang="en-US" sz="35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63220" y="5785556"/>
            <a:ext cx="8023579" cy="56444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200" b="1" i="1" dirty="0" err="1">
                <a:latin typeface="Kohinoor Bangla"/>
                <a:cs typeface="Kohinoor Bangla"/>
              </a:rPr>
              <a:t>Gredig</a:t>
            </a:r>
            <a:r>
              <a:rPr lang="en-US" sz="1200" b="1" i="1" dirty="0">
                <a:latin typeface="Kohinoor Bangla"/>
                <a:cs typeface="Kohinoor Bangla"/>
              </a:rPr>
              <a:t>, D., and Marsh, J. “Improving Intervention and Practice”</a:t>
            </a:r>
            <a:endParaRPr lang="en-US" sz="1200" dirty="0">
              <a:latin typeface="Kohinoor Bangla"/>
              <a:cs typeface="Kohinoor Bangla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996578"/>
              </p:ext>
            </p:extLst>
          </p:nvPr>
        </p:nvGraphicFramePr>
        <p:xfrm>
          <a:off x="663221" y="1834842"/>
          <a:ext cx="7094892" cy="3582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5873"/>
                <a:gridCol w="3489019"/>
              </a:tblGrid>
              <a:tr h="39324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Evidence-based Practice</a:t>
                      </a:r>
                      <a:endParaRPr lang="en-US" sz="1800" b="1" dirty="0"/>
                    </a:p>
                  </a:txBody>
                  <a:tcPr/>
                </a:tc>
              </a:tr>
              <a:tr h="86479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Does it improve practice?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Evidence guides practice decisions,</a:t>
                      </a:r>
                      <a:r>
                        <a:rPr lang="en-US" sz="1800" baseline="0" dirty="0" smtClean="0"/>
                        <a:t> improves practice</a:t>
                      </a:r>
                      <a:endParaRPr lang="en-US" sz="1800" dirty="0"/>
                    </a:p>
                  </a:txBody>
                  <a:tcPr/>
                </a:tc>
              </a:tr>
              <a:tr h="72942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What type of knowledge</a:t>
                      </a:r>
                      <a:r>
                        <a:rPr lang="en-US" sz="1800" b="1" baseline="0" dirty="0" smtClean="0"/>
                        <a:t> is foregrounded?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Scientifically</a:t>
                      </a:r>
                      <a:r>
                        <a:rPr lang="en-US" sz="1800" baseline="0" dirty="0" smtClean="0"/>
                        <a:t> generated data on interventions + outcomes</a:t>
                      </a:r>
                      <a:endParaRPr lang="en-US" sz="1800" dirty="0"/>
                    </a:p>
                  </a:txBody>
                  <a:tcPr/>
                </a:tc>
              </a:tr>
              <a:tr h="86479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Values and ethics </a:t>
                      </a:r>
                      <a:r>
                        <a:rPr lang="mr-IN" sz="1800" b="1" dirty="0" smtClean="0"/>
                        <a:t>–</a:t>
                      </a:r>
                      <a:r>
                        <a:rPr lang="en-US" sz="1800" b="1" dirty="0" smtClean="0"/>
                        <a:t> </a:t>
                      </a:r>
                      <a:br>
                        <a:rPr lang="en-US" sz="1800" b="1" dirty="0" smtClean="0"/>
                      </a:br>
                      <a:r>
                        <a:rPr lang="en-US" sz="1800" b="1" dirty="0" smtClean="0"/>
                        <a:t>part </a:t>
                      </a:r>
                      <a:r>
                        <a:rPr lang="en-US" sz="1800" b="1" dirty="0" smtClean="0"/>
                        <a:t>of</a:t>
                      </a:r>
                      <a:r>
                        <a:rPr lang="en-US" sz="1800" b="1" baseline="0" dirty="0" smtClean="0"/>
                        <a:t> the model?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Service user values</a:t>
                      </a:r>
                      <a:r>
                        <a:rPr lang="en-US" sz="1800" baseline="0" dirty="0" smtClean="0"/>
                        <a:t> and professional ethics explicitly considered</a:t>
                      </a:r>
                      <a:endParaRPr lang="en-US" sz="1800" dirty="0"/>
                    </a:p>
                  </a:txBody>
                  <a:tcPr/>
                </a:tc>
              </a:tr>
              <a:tr h="68048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Who ultimately makes decisions?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Service users and practitioners collaborate to decide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4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20" y="365760"/>
            <a:ext cx="7552664" cy="1325562"/>
          </a:xfrm>
        </p:spPr>
        <p:txBody>
          <a:bodyPr>
            <a:noAutofit/>
          </a:bodyPr>
          <a:lstStyle/>
          <a:p>
            <a:r>
              <a:rPr lang="en-US" sz="3500" dirty="0">
                <a:latin typeface="Verdana" charset="0"/>
                <a:ea typeface="Verdana" charset="0"/>
                <a:cs typeface="Verdana" charset="0"/>
              </a:rPr>
              <a:t>Today: Four Relationships Between Science and Practice</a:t>
            </a:r>
            <a:endParaRPr lang="en-US" sz="35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63220" y="5785556"/>
            <a:ext cx="8023579" cy="56444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200" b="1" i="1" dirty="0" err="1" smtClean="0">
                <a:latin typeface="Kohinoor Bangla"/>
                <a:cs typeface="Kohinoor Bangla"/>
              </a:rPr>
              <a:t>Gredig</a:t>
            </a:r>
            <a:r>
              <a:rPr lang="en-US" sz="1200" b="1" i="1" dirty="0">
                <a:latin typeface="Kohinoor Bangla"/>
                <a:cs typeface="Kohinoor Bangla"/>
              </a:rPr>
              <a:t>, D., and Marsh, J. “Improving Intervention and Practice</a:t>
            </a:r>
            <a:r>
              <a:rPr lang="en-US" sz="1200" b="1" i="1" dirty="0" smtClean="0">
                <a:latin typeface="Kohinoor Bangla"/>
                <a:cs typeface="Kohinoor Bangla"/>
              </a:rPr>
              <a:t>”</a:t>
            </a:r>
            <a:endParaRPr lang="en-US" sz="1200" dirty="0">
              <a:latin typeface="Kohinoor Bangla"/>
              <a:cs typeface="Kohinoor Bangla"/>
            </a:endParaRPr>
          </a:p>
          <a:p>
            <a:endParaRPr lang="en-US" sz="1200" dirty="0" smtClean="0">
              <a:latin typeface="Kohinoor Bangla"/>
              <a:cs typeface="Kohinoor Bangla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22207"/>
              </p:ext>
            </p:extLst>
          </p:nvPr>
        </p:nvGraphicFramePr>
        <p:xfrm>
          <a:off x="663221" y="1834842"/>
          <a:ext cx="7094892" cy="3767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5873"/>
                <a:gridCol w="3489019"/>
              </a:tblGrid>
              <a:tr h="39324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Reflective Professionalism</a:t>
                      </a:r>
                      <a:endParaRPr lang="en-US" sz="1800" b="1" dirty="0"/>
                    </a:p>
                  </a:txBody>
                  <a:tcPr/>
                </a:tc>
              </a:tr>
              <a:tr h="86479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Does it improve practice?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Evidence interprets service user problems, find solutions</a:t>
                      </a:r>
                      <a:endParaRPr lang="en-US" sz="1800" dirty="0"/>
                    </a:p>
                  </a:txBody>
                  <a:tcPr/>
                </a:tc>
              </a:tr>
              <a:tr h="72942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What type of knowledge</a:t>
                      </a:r>
                      <a:r>
                        <a:rPr lang="en-US" sz="1800" b="1" baseline="0" dirty="0" smtClean="0"/>
                        <a:t> is foregrounded?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Knowledge for understanding nature of problem,</a:t>
                      </a:r>
                      <a:r>
                        <a:rPr lang="en-US" sz="1800" baseline="0" dirty="0" smtClean="0"/>
                        <a:t> plan of action</a:t>
                      </a:r>
                      <a:endParaRPr lang="en-US" sz="1800" dirty="0"/>
                    </a:p>
                  </a:txBody>
                  <a:tcPr/>
                </a:tc>
              </a:tr>
              <a:tr h="86479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Values and ethics </a:t>
                      </a:r>
                      <a:r>
                        <a:rPr lang="mr-IN" sz="1800" b="1" dirty="0" smtClean="0"/>
                        <a:t>–</a:t>
                      </a:r>
                      <a:r>
                        <a:rPr lang="en-US" sz="1800" b="1" dirty="0" smtClean="0"/>
                        <a:t> </a:t>
                      </a:r>
                      <a:br>
                        <a:rPr lang="en-US" sz="1800" b="1" dirty="0" smtClean="0"/>
                      </a:br>
                      <a:r>
                        <a:rPr lang="en-US" sz="1800" b="1" dirty="0" smtClean="0"/>
                        <a:t>part </a:t>
                      </a:r>
                      <a:r>
                        <a:rPr lang="en-US" sz="1800" b="1" dirty="0" smtClean="0"/>
                        <a:t>of</a:t>
                      </a:r>
                      <a:r>
                        <a:rPr lang="en-US" sz="1800" b="1" baseline="0" dirty="0" smtClean="0"/>
                        <a:t> the model?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Attention to service user perspective and values,</a:t>
                      </a:r>
                      <a:r>
                        <a:rPr lang="en-US" sz="1800" baseline="0" dirty="0" smtClean="0"/>
                        <a:t> also professional ethics</a:t>
                      </a:r>
                      <a:endParaRPr lang="en-US" sz="1800" dirty="0"/>
                    </a:p>
                  </a:txBody>
                  <a:tcPr/>
                </a:tc>
              </a:tr>
              <a:tr h="68048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Who ultimately makes decisions?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Service users and practitioners collaborate to decide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10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5728"/>
            <a:ext cx="7515796" cy="112014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Verdana" charset="0"/>
                <a:ea typeface="Verdana" charset="0"/>
                <a:cs typeface="Verdana" charset="0"/>
              </a:rPr>
              <a:t>Future Considerations</a:t>
            </a:r>
            <a:endParaRPr lang="en-US" sz="36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00088" y="1828801"/>
            <a:ext cx="6800850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Kohinoor Bangla"/>
                <a:cs typeface="Kohinoor Bangla"/>
              </a:rPr>
              <a:t>Social </a:t>
            </a:r>
            <a:r>
              <a:rPr lang="en-US" sz="2600" dirty="0">
                <a:latin typeface="Kohinoor Bangla"/>
                <a:cs typeface="Kohinoor Bangla"/>
              </a:rPr>
              <a:t>work is </a:t>
            </a:r>
            <a:r>
              <a:rPr lang="en-US" sz="2600" b="1" dirty="0">
                <a:latin typeface="Kohinoor Bangla"/>
                <a:cs typeface="Kohinoor Bangla"/>
              </a:rPr>
              <a:t>not a “unitary profession” </a:t>
            </a:r>
            <a:r>
              <a:rPr lang="en-US" sz="2600" dirty="0">
                <a:latin typeface="Kohinoor Bangla"/>
                <a:cs typeface="Kohinoor Bangla"/>
              </a:rPr>
              <a:t>(drawing from psychology, sociology, psychiatry) and therefore has</a:t>
            </a:r>
            <a:r>
              <a:rPr lang="en-US" sz="2600" b="1" dirty="0">
                <a:latin typeface="Kohinoor Bangla"/>
                <a:cs typeface="Kohinoor Bangla"/>
              </a:rPr>
              <a:t> </a:t>
            </a:r>
            <a:r>
              <a:rPr lang="en-US" sz="2600" b="1" dirty="0" smtClean="0">
                <a:latin typeface="Kohinoor Bangla"/>
                <a:cs typeface="Kohinoor Bangla"/>
              </a:rPr>
              <a:t/>
            </a:r>
            <a:br>
              <a:rPr lang="en-US" sz="2600" b="1" dirty="0" smtClean="0">
                <a:latin typeface="Kohinoor Bangla"/>
                <a:cs typeface="Kohinoor Bangla"/>
              </a:rPr>
            </a:br>
            <a:r>
              <a:rPr lang="en-US" sz="2600" b="1" dirty="0" smtClean="0">
                <a:latin typeface="Kohinoor Bangla"/>
                <a:cs typeface="Kohinoor Bangla"/>
              </a:rPr>
              <a:t>no </a:t>
            </a:r>
            <a:r>
              <a:rPr lang="en-US" sz="2600" b="1" dirty="0">
                <a:latin typeface="Kohinoor Bangla"/>
                <a:cs typeface="Kohinoor Bangla"/>
              </a:rPr>
              <a:t>unified narrative in the field</a:t>
            </a:r>
            <a:r>
              <a:rPr lang="en-US" sz="2600" dirty="0">
                <a:latin typeface="Kohinoor Bangla"/>
                <a:cs typeface="Kohinoor Bangla"/>
              </a:rPr>
              <a:t>. </a:t>
            </a:r>
            <a:r>
              <a:rPr lang="en-US" sz="2600" dirty="0" smtClean="0">
                <a:latin typeface="Kohinoor Bangla"/>
                <a:cs typeface="Kohinoor Bangla"/>
              </a:rPr>
              <a:t/>
            </a:r>
            <a:br>
              <a:rPr lang="en-US" sz="2600" dirty="0" smtClean="0">
                <a:latin typeface="Kohinoor Bangla"/>
                <a:cs typeface="Kohinoor Bangla"/>
              </a:rPr>
            </a:br>
            <a:endParaRPr lang="en-US" sz="2600" dirty="0" smtClean="0">
              <a:latin typeface="Kohinoor Bangla"/>
              <a:cs typeface="Kohinoor Bangla"/>
            </a:endParaRPr>
          </a:p>
          <a:p>
            <a:pPr marL="0" indent="0">
              <a:buNone/>
            </a:pPr>
            <a:r>
              <a:rPr lang="en-US" sz="2600" dirty="0" smtClean="0">
                <a:latin typeface="Kohinoor Bangla"/>
                <a:cs typeface="Kohinoor Bangla"/>
              </a:rPr>
              <a:t>Perhaps </a:t>
            </a:r>
            <a:r>
              <a:rPr lang="en-US" sz="2600" dirty="0">
                <a:latin typeface="Kohinoor Bangla"/>
                <a:cs typeface="Kohinoor Bangla"/>
              </a:rPr>
              <a:t>social work is </a:t>
            </a:r>
            <a:r>
              <a:rPr lang="en-US" sz="2600" b="1" dirty="0">
                <a:latin typeface="Kohinoor Bangla"/>
                <a:cs typeface="Kohinoor Bangla"/>
              </a:rPr>
              <a:t>best understood by recognizing the different paradigms </a:t>
            </a:r>
            <a:r>
              <a:rPr lang="en-US" sz="2600" dirty="0" smtClean="0">
                <a:latin typeface="Kohinoor Bangla"/>
                <a:cs typeface="Kohinoor Bangla"/>
              </a:rPr>
              <a:t>in which </a:t>
            </a:r>
            <a:r>
              <a:rPr lang="en-US" sz="2600" dirty="0">
                <a:latin typeface="Kohinoor Bangla"/>
                <a:cs typeface="Kohinoor Bangla"/>
              </a:rPr>
              <a:t>social workers function? </a:t>
            </a:r>
            <a:r>
              <a:rPr lang="en-US" sz="2600" dirty="0" smtClean="0">
                <a:latin typeface="Kohinoor Bangla"/>
                <a:cs typeface="Kohinoor Bangla"/>
              </a:rPr>
              <a:t/>
            </a:r>
            <a:br>
              <a:rPr lang="en-US" sz="2600" dirty="0" smtClean="0">
                <a:latin typeface="Kohinoor Bangla"/>
                <a:cs typeface="Kohinoor Bangla"/>
              </a:rPr>
            </a:br>
            <a:r>
              <a:rPr lang="en-US" sz="2600" dirty="0" smtClean="0">
                <a:latin typeface="Kohinoor Bangla"/>
                <a:cs typeface="Kohinoor Bangla"/>
              </a:rPr>
              <a:t>(</a:t>
            </a:r>
            <a:r>
              <a:rPr lang="en-US" sz="2600" dirty="0">
                <a:latin typeface="Kohinoor Bangla"/>
                <a:cs typeface="Kohinoor Bangla"/>
              </a:rPr>
              <a:t>Bradley and </a:t>
            </a:r>
            <a:r>
              <a:rPr lang="en-US" sz="2600" dirty="0" err="1" smtClean="0">
                <a:latin typeface="Kohinoor Bangla"/>
                <a:cs typeface="Kohinoor Bangla"/>
              </a:rPr>
              <a:t>Moxley</a:t>
            </a:r>
            <a:r>
              <a:rPr lang="en-US" sz="2600" dirty="0" smtClean="0">
                <a:latin typeface="Kohinoor Bangla"/>
                <a:cs typeface="Kohinoor Bangla"/>
              </a:rPr>
              <a:t>, 2016)</a:t>
            </a:r>
            <a:r>
              <a:rPr lang="en-US" sz="2600" dirty="0" smtClean="0">
                <a:latin typeface="Kohinoor Bangla"/>
                <a:cs typeface="Kohinoor Bangla"/>
              </a:rPr>
              <a:t/>
            </a:r>
            <a:br>
              <a:rPr lang="en-US" sz="2600" dirty="0" smtClean="0">
                <a:latin typeface="Kohinoor Bangla"/>
                <a:cs typeface="Kohinoor Bangla"/>
              </a:rPr>
            </a:br>
            <a:endParaRPr lang="en-US" sz="2600" dirty="0" smtClean="0">
              <a:latin typeface="Kohinoor Bangla"/>
              <a:cs typeface="Kohinoor Bangla"/>
            </a:endParaRPr>
          </a:p>
          <a:p>
            <a:endParaRPr lang="en-US" sz="2600" dirty="0" smtClean="0">
              <a:latin typeface="Kohinoor Bangla"/>
              <a:cs typeface="Kohinoor Bangla"/>
            </a:endParaRPr>
          </a:p>
        </p:txBody>
      </p:sp>
    </p:spTree>
    <p:extLst>
      <p:ext uri="{BB962C8B-B14F-4D97-AF65-F5344CB8AC3E}">
        <p14:creationId xmlns:p14="http://schemas.microsoft.com/office/powerpoint/2010/main" val="11368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5728"/>
            <a:ext cx="7515796" cy="112014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Verdana" charset="0"/>
                <a:ea typeface="Verdana" charset="0"/>
                <a:cs typeface="Verdana" charset="0"/>
              </a:rPr>
              <a:t>Future Recommendations</a:t>
            </a:r>
            <a:endParaRPr lang="en-US" sz="36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00088" y="1828801"/>
            <a:ext cx="6800850" cy="4351337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Kohinoor Bangla"/>
                <a:cs typeface="Kohinoor Bangla"/>
              </a:rPr>
              <a:t>The process of knowledge transfer (“implementation science”) must </a:t>
            </a:r>
            <a:r>
              <a:rPr lang="en-US" sz="2600" b="1" dirty="0">
                <a:latin typeface="Kohinoor Bangla"/>
                <a:cs typeface="Kohinoor Bangla"/>
              </a:rPr>
              <a:t>link empirical research to clinical practice </a:t>
            </a:r>
            <a:r>
              <a:rPr lang="en-US" sz="2600" dirty="0">
                <a:latin typeface="Kohinoor Bangla"/>
                <a:cs typeface="Kohinoor Bangla"/>
              </a:rPr>
              <a:t>(</a:t>
            </a:r>
            <a:r>
              <a:rPr lang="en-US" sz="2600" dirty="0" err="1">
                <a:latin typeface="Kohinoor Bangla"/>
                <a:cs typeface="Kohinoor Bangla"/>
              </a:rPr>
              <a:t>Cabassa</a:t>
            </a:r>
            <a:r>
              <a:rPr lang="en-US" sz="2600" dirty="0">
                <a:latin typeface="Kohinoor Bangla"/>
                <a:cs typeface="Kohinoor Bangla"/>
              </a:rPr>
              <a:t>, 2016)</a:t>
            </a:r>
            <a:br>
              <a:rPr lang="en-US" sz="2600" dirty="0">
                <a:latin typeface="Kohinoor Bangla"/>
                <a:cs typeface="Kohinoor Bangla"/>
              </a:rPr>
            </a:br>
            <a:endParaRPr lang="en-US" sz="2600" dirty="0">
              <a:latin typeface="Kohinoor Bangla"/>
              <a:cs typeface="Kohinoor Bangla"/>
            </a:endParaRPr>
          </a:p>
          <a:p>
            <a:r>
              <a:rPr lang="en-US" sz="2600" b="1" dirty="0">
                <a:latin typeface="Kohinoor Bangla"/>
                <a:cs typeface="Kohinoor Bangla"/>
              </a:rPr>
              <a:t>Practitioners who do not conduct research need formal channels </a:t>
            </a:r>
            <a:r>
              <a:rPr lang="en-US" sz="2600" dirty="0">
                <a:latin typeface="Kohinoor Bangla"/>
                <a:cs typeface="Kohinoor Bangla"/>
              </a:rPr>
              <a:t>to convey practice observations, contribute to knowledge base (Kirk and Reid, 2002</a:t>
            </a:r>
            <a:r>
              <a:rPr lang="en-US" sz="2600" dirty="0" smtClean="0">
                <a:latin typeface="Kohinoor Bangla"/>
                <a:cs typeface="Kohinoor Bangla"/>
              </a:rPr>
              <a:t>)</a:t>
            </a:r>
            <a:r>
              <a:rPr lang="en-US" sz="2600" dirty="0" smtClean="0">
                <a:latin typeface="Kohinoor Bangla"/>
                <a:cs typeface="Kohinoor Bangla"/>
              </a:rPr>
              <a:t/>
            </a:r>
            <a:br>
              <a:rPr lang="en-US" sz="2600" dirty="0" smtClean="0">
                <a:latin typeface="Kohinoor Bangla"/>
                <a:cs typeface="Kohinoor Bangla"/>
              </a:rPr>
            </a:br>
            <a:endParaRPr lang="en-US" sz="2600" dirty="0" smtClean="0">
              <a:latin typeface="Kohinoor Bangla"/>
              <a:cs typeface="Kohinoor Bangla"/>
            </a:endParaRPr>
          </a:p>
          <a:p>
            <a:endParaRPr lang="en-US" sz="2600" dirty="0" smtClean="0">
              <a:latin typeface="Kohinoor Bangla"/>
              <a:cs typeface="Kohinoor Bangla"/>
            </a:endParaRPr>
          </a:p>
        </p:txBody>
      </p:sp>
    </p:spTree>
    <p:extLst>
      <p:ext uri="{BB962C8B-B14F-4D97-AF65-F5344CB8AC3E}">
        <p14:creationId xmlns:p14="http://schemas.microsoft.com/office/powerpoint/2010/main" val="197237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58000"/>
                    </a14:imgEffect>
                    <a14:imgEffect>
                      <a14:brightnessContrast brigh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584200"/>
            <a:ext cx="8072438" cy="56896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09" y="265744"/>
            <a:ext cx="7430071" cy="1034415"/>
          </a:xfrm>
        </p:spPr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C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itations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1510" y="1443039"/>
            <a:ext cx="7272340" cy="4637084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Kohinoor Bangla"/>
                <a:cs typeface="Kohinoor Bangla"/>
              </a:rPr>
              <a:t>Brady, S.R., and </a:t>
            </a:r>
            <a:r>
              <a:rPr lang="en-US" sz="2000" dirty="0" err="1" smtClean="0">
                <a:latin typeface="Kohinoor Bangla"/>
                <a:cs typeface="Kohinoor Bangla"/>
              </a:rPr>
              <a:t>Moxley</a:t>
            </a:r>
            <a:r>
              <a:rPr lang="en-US" sz="2000" dirty="0" smtClean="0">
                <a:latin typeface="Kohinoor Bangla"/>
                <a:cs typeface="Kohinoor Bangla"/>
              </a:rPr>
              <a:t>, D. </a:t>
            </a:r>
            <a:r>
              <a:rPr lang="en-US" sz="2000" dirty="0" smtClean="0">
                <a:latin typeface="Kohinoor Bangla"/>
                <a:cs typeface="Kohinoor Bangla"/>
              </a:rPr>
              <a:t>(2016). Plurality </a:t>
            </a:r>
            <a:r>
              <a:rPr lang="en-US" sz="2000" dirty="0" smtClean="0">
                <a:latin typeface="Kohinoor Bangla"/>
                <a:cs typeface="Kohinoor Bangla"/>
              </a:rPr>
              <a:t>and Fragmentation in Social Work: Analyzing the Implications of Flexner Using a Philosophy of Science Perspective. </a:t>
            </a:r>
          </a:p>
          <a:p>
            <a:r>
              <a:rPr lang="en-US" sz="2000" dirty="0" err="1">
                <a:latin typeface="Kohinoor Bangla"/>
                <a:cs typeface="Kohinoor Bangla"/>
              </a:rPr>
              <a:t>Cabassa</a:t>
            </a:r>
            <a:r>
              <a:rPr lang="en-US" sz="2000" dirty="0">
                <a:latin typeface="Kohinoor Bangla"/>
                <a:cs typeface="Kohinoor Bangla"/>
              </a:rPr>
              <a:t>, L. J. </a:t>
            </a:r>
            <a:r>
              <a:rPr lang="en-US" sz="2000" dirty="0" smtClean="0">
                <a:latin typeface="Kohinoor Bangla"/>
                <a:cs typeface="Kohinoor Bangla"/>
              </a:rPr>
              <a:t>(2016). Implementation </a:t>
            </a:r>
            <a:r>
              <a:rPr lang="en-US" sz="2000" dirty="0">
                <a:latin typeface="Kohinoor Bangla"/>
                <a:cs typeface="Kohinoor Bangla"/>
              </a:rPr>
              <a:t>Science: Why it Matters for the Future of Social Work</a:t>
            </a:r>
            <a:r>
              <a:rPr lang="en-US" sz="2000" dirty="0" smtClean="0">
                <a:latin typeface="Kohinoor Bangla"/>
                <a:cs typeface="Kohinoor Bangla"/>
              </a:rPr>
              <a:t>.</a:t>
            </a:r>
          </a:p>
          <a:p>
            <a:r>
              <a:rPr lang="en-US" sz="2000" dirty="0" err="1">
                <a:latin typeface="Kohinoor Bangla"/>
                <a:cs typeface="Kohinoor Bangla"/>
              </a:rPr>
              <a:t>Ehrenreich</a:t>
            </a:r>
            <a:r>
              <a:rPr lang="en-US" sz="2000" dirty="0">
                <a:latin typeface="Kohinoor Bangla"/>
                <a:cs typeface="Kohinoor Bangla"/>
              </a:rPr>
              <a:t>, J. The Altruistic Imagination: A History of Social Work and Social Policy. </a:t>
            </a:r>
            <a:r>
              <a:rPr lang="en-US" sz="2000" dirty="0" smtClean="0">
                <a:latin typeface="Kohinoor Bangla"/>
                <a:cs typeface="Kohinoor Bangla"/>
              </a:rPr>
              <a:t>Cornell </a:t>
            </a:r>
            <a:r>
              <a:rPr lang="en-US" sz="2000" dirty="0">
                <a:latin typeface="Kohinoor Bangla"/>
                <a:cs typeface="Kohinoor Bangla"/>
              </a:rPr>
              <a:t>U. Press</a:t>
            </a:r>
            <a:r>
              <a:rPr lang="en-US" sz="2000" dirty="0" smtClean="0">
                <a:latin typeface="Kohinoor Bangla"/>
                <a:cs typeface="Kohinoor Bangla"/>
              </a:rPr>
              <a:t>.</a:t>
            </a:r>
          </a:p>
          <a:p>
            <a:r>
              <a:rPr lang="en-US" sz="2000" dirty="0" err="1" smtClean="0">
                <a:latin typeface="Kohinoor Bangla"/>
                <a:cs typeface="Kohinoor Bangla"/>
              </a:rPr>
              <a:t>Gredig</a:t>
            </a:r>
            <a:r>
              <a:rPr lang="en-US" sz="2000" dirty="0" smtClean="0">
                <a:latin typeface="Kohinoor Bangla"/>
                <a:cs typeface="Kohinoor Bangla"/>
              </a:rPr>
              <a:t>, D., and Marsh, J. “Improving Intervention and Practice” - Sage Handbook of Social Work Research.</a:t>
            </a:r>
          </a:p>
          <a:p>
            <a:r>
              <a:rPr lang="en-US" sz="2000" dirty="0">
                <a:latin typeface="Kohinoor Bangla"/>
                <a:cs typeface="Kohinoor Bangla"/>
              </a:rPr>
              <a:t>Kirk, S.A., and Reid, W.J. </a:t>
            </a:r>
            <a:r>
              <a:rPr lang="en-US" sz="2000" dirty="0" smtClean="0">
                <a:latin typeface="Kohinoor Bangla"/>
                <a:cs typeface="Kohinoor Bangla"/>
              </a:rPr>
              <a:t>(2002) Science </a:t>
            </a:r>
            <a:r>
              <a:rPr lang="en-US" sz="2000" dirty="0">
                <a:latin typeface="Kohinoor Bangla"/>
                <a:cs typeface="Kohinoor Bangla"/>
              </a:rPr>
              <a:t>and Social Work: A Critical Appraisal. </a:t>
            </a:r>
            <a:r>
              <a:rPr lang="en-US" sz="2000" dirty="0" smtClean="0">
                <a:latin typeface="Kohinoor Bangla"/>
                <a:cs typeface="Kohinoor Bangla"/>
              </a:rPr>
              <a:t>Columbia </a:t>
            </a:r>
            <a:r>
              <a:rPr lang="en-US" sz="2000" dirty="0">
                <a:latin typeface="Kohinoor Bangla"/>
                <a:cs typeface="Kohinoor Bangla"/>
              </a:rPr>
              <a:t>U. Press</a:t>
            </a:r>
            <a:r>
              <a:rPr lang="en-US" sz="2000" dirty="0" smtClean="0">
                <a:latin typeface="Kohinoor Bangla"/>
                <a:cs typeface="Kohinoor Bangla"/>
              </a:rPr>
              <a:t>.</a:t>
            </a:r>
            <a:endParaRPr lang="en-US" sz="2000" dirty="0">
              <a:latin typeface="Kohinoor Bangla"/>
              <a:cs typeface="Kohinoor Bangla"/>
            </a:endParaRPr>
          </a:p>
          <a:p>
            <a:r>
              <a:rPr lang="en-US" sz="2000" dirty="0" smtClean="0">
                <a:latin typeface="Kohinoor Bangla"/>
                <a:cs typeface="Kohinoor Bangla"/>
              </a:rPr>
              <a:t>Yadav, R. (</a:t>
            </a:r>
            <a:r>
              <a:rPr lang="en-US" sz="2000" dirty="0" err="1" smtClean="0">
                <a:latin typeface="Kohinoor Bangla"/>
                <a:cs typeface="Kohinoor Bangla"/>
              </a:rPr>
              <a:t>n.d.</a:t>
            </a:r>
            <a:r>
              <a:rPr lang="en-US" sz="2000" dirty="0" smtClean="0">
                <a:latin typeface="Kohinoor Bangla"/>
                <a:cs typeface="Kohinoor Bangla"/>
              </a:rPr>
              <a:t>) Social Work Science (PPT). </a:t>
            </a:r>
            <a:r>
              <a:rPr lang="en-US" sz="2000" dirty="0" smtClean="0">
                <a:latin typeface="Kohinoor Bangla"/>
                <a:cs typeface="Kohinoor Bangla"/>
              </a:rPr>
              <a:t>Retrieved </a:t>
            </a:r>
            <a:r>
              <a:rPr lang="en-US" sz="2000" dirty="0">
                <a:latin typeface="Kohinoor Bangla"/>
                <a:cs typeface="Kohinoor Bangla"/>
              </a:rPr>
              <a:t>from </a:t>
            </a:r>
            <a:r>
              <a:rPr lang="en-US" sz="2000" dirty="0" smtClean="0">
                <a:latin typeface="Kohinoor Bangla"/>
                <a:cs typeface="Kohinoor Bangla"/>
              </a:rPr>
              <a:t>https://</a:t>
            </a:r>
            <a:r>
              <a:rPr lang="en-US" sz="2000" dirty="0" err="1" smtClean="0">
                <a:latin typeface="Kohinoor Bangla"/>
                <a:cs typeface="Kohinoor Bangla"/>
              </a:rPr>
              <a:t>www.slideshare.net</a:t>
            </a:r>
            <a:r>
              <a:rPr lang="en-US" sz="2000" dirty="0" smtClean="0">
                <a:latin typeface="Kohinoor Bangla"/>
                <a:cs typeface="Kohinoor Bangla"/>
              </a:rPr>
              <a:t>/</a:t>
            </a:r>
            <a:r>
              <a:rPr lang="en-US" sz="2000" dirty="0" err="1" smtClean="0">
                <a:latin typeface="Kohinoor Bangla"/>
                <a:cs typeface="Kohinoor Bangla"/>
              </a:rPr>
              <a:t>raazsw</a:t>
            </a:r>
            <a:r>
              <a:rPr lang="en-US" sz="2000" dirty="0" smtClean="0">
                <a:latin typeface="Kohinoor Bangla"/>
                <a:cs typeface="Kohinoor Bangla"/>
              </a:rPr>
              <a:t>/social-work-science</a:t>
            </a:r>
            <a:endParaRPr lang="en-US" sz="2000" dirty="0">
              <a:latin typeface="Kohinoor Bangla"/>
              <a:cs typeface="Kohinoor Bangla"/>
            </a:endParaRPr>
          </a:p>
        </p:txBody>
      </p:sp>
    </p:spTree>
    <p:extLst>
      <p:ext uri="{BB962C8B-B14F-4D97-AF65-F5344CB8AC3E}">
        <p14:creationId xmlns:p14="http://schemas.microsoft.com/office/powerpoint/2010/main" val="240029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6" y="285750"/>
            <a:ext cx="7415784" cy="1171575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Social Work + Science: Simple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>
              <a:latin typeface="Kohinoor Bangla"/>
              <a:cs typeface="Kohinoor Bangla"/>
            </a:endParaRPr>
          </a:p>
          <a:p>
            <a:endParaRPr lang="en-US" sz="2400" dirty="0">
              <a:latin typeface="Kohinoor Bangla"/>
              <a:cs typeface="Kohinoor Bangl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" y="1270000"/>
            <a:ext cx="9144000" cy="4303059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5984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6" y="285750"/>
            <a:ext cx="7415784" cy="11715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Social Work + Science: Simple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>
              <a:latin typeface="Kohinoor Bangla"/>
              <a:cs typeface="Kohinoor Bangla"/>
            </a:endParaRPr>
          </a:p>
          <a:p>
            <a:endParaRPr lang="en-US" sz="2400" dirty="0">
              <a:latin typeface="Kohinoor Bangla"/>
              <a:cs typeface="Kohinoor Bangl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050" y="1600199"/>
            <a:ext cx="7769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Kohinoor Bangla"/>
                <a:cs typeface="Kohinoor Bangla"/>
              </a:rPr>
              <a:t>Gathering of Knowledge (</a:t>
            </a:r>
            <a:r>
              <a:rPr lang="en-US" sz="2400" dirty="0" smtClean="0">
                <a:latin typeface="Kohinoor Bangla"/>
                <a:cs typeface="Kohinoor Bangla"/>
              </a:rPr>
              <a:t>Assessment)</a:t>
            </a:r>
            <a:endParaRPr lang="en-US" sz="2400" dirty="0">
              <a:latin typeface="Kohinoor Bangla"/>
              <a:cs typeface="Kohinoor Bangla"/>
            </a:endParaRP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Kohinoor Bangla"/>
                <a:cs typeface="Kohinoor Bangla"/>
              </a:rPr>
              <a:t>Application </a:t>
            </a:r>
            <a:r>
              <a:rPr lang="en-US" sz="2400" dirty="0" smtClean="0">
                <a:latin typeface="Kohinoor Bangla"/>
                <a:cs typeface="Kohinoor Bangla"/>
              </a:rPr>
              <a:t>of Knowledge (Intervention</a:t>
            </a:r>
            <a:r>
              <a:rPr lang="en-US" sz="2400" dirty="0" smtClean="0">
                <a:latin typeface="Kohinoor Bangla"/>
                <a:cs typeface="Kohinoor Bangla"/>
              </a:rPr>
              <a:t>)</a:t>
            </a:r>
            <a:endParaRPr lang="en-US" sz="2400" dirty="0" smtClean="0">
              <a:latin typeface="Kohinoor Bangla"/>
              <a:cs typeface="Kohinoor Bangla"/>
            </a:endParaRPr>
          </a:p>
        </p:txBody>
      </p:sp>
      <p:pic>
        <p:nvPicPr>
          <p:cNvPr id="7" name="Content Placeholder 5" descr="social work science.p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399" b="5316"/>
          <a:stretch/>
        </p:blipFill>
        <p:spPr>
          <a:xfrm>
            <a:off x="800101" y="3274377"/>
            <a:ext cx="6580010" cy="317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4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6" y="242886"/>
            <a:ext cx="7829550" cy="12142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Verdana" charset="0"/>
                <a:ea typeface="Verdana" charset="0"/>
                <a:cs typeface="Verdana" charset="0"/>
              </a:rPr>
              <a:t>Social Work + Science: Simple?</a:t>
            </a:r>
            <a:endParaRPr lang="en-US" sz="36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>
              <a:latin typeface="Kohinoor Bangla"/>
              <a:cs typeface="Kohinoor Bangla"/>
            </a:endParaRPr>
          </a:p>
          <a:p>
            <a:endParaRPr lang="en-US" sz="2400" dirty="0">
              <a:latin typeface="Kohinoor Bangla"/>
              <a:cs typeface="Kohinoor Bangl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661631"/>
            <a:ext cx="7029450" cy="43455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46404" y="6162642"/>
            <a:ext cx="525322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1" dirty="0">
                <a:latin typeface="Kohinoor Bangla"/>
                <a:cs typeface="Kohinoor Bangla"/>
              </a:rPr>
              <a:t>Yadav, R. (</a:t>
            </a:r>
            <a:r>
              <a:rPr lang="en-US" sz="1200" b="1" i="1" dirty="0" err="1">
                <a:latin typeface="Kohinoor Bangla"/>
                <a:cs typeface="Kohinoor Bangla"/>
              </a:rPr>
              <a:t>n.d.</a:t>
            </a:r>
            <a:r>
              <a:rPr lang="en-US" sz="1200" b="1" i="1" dirty="0">
                <a:latin typeface="Kohinoor Bangla"/>
                <a:cs typeface="Kohinoor Bangla"/>
              </a:rPr>
              <a:t>) Social Work </a:t>
            </a:r>
            <a:r>
              <a:rPr lang="en-US" sz="1200" b="1" i="1" dirty="0" smtClean="0">
                <a:latin typeface="Kohinoor Bangla"/>
                <a:cs typeface="Kohinoor Bangla"/>
              </a:rPr>
              <a:t>Science.</a:t>
            </a:r>
            <a:endParaRPr lang="en-US" sz="1200" b="1" i="1" dirty="0">
              <a:latin typeface="Kohinoor Bangla"/>
              <a:cs typeface="Kohinoor Bangla"/>
            </a:endParaRPr>
          </a:p>
        </p:txBody>
      </p:sp>
    </p:spTree>
    <p:extLst>
      <p:ext uri="{BB962C8B-B14F-4D97-AF65-F5344CB8AC3E}">
        <p14:creationId xmlns:p14="http://schemas.microsoft.com/office/powerpoint/2010/main" val="53409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660" y="600077"/>
            <a:ext cx="7886700" cy="87153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Verdana" charset="0"/>
                <a:ea typeface="Verdana" charset="0"/>
                <a:cs typeface="Verdana" charset="0"/>
              </a:rPr>
              <a:t>U.S. Social </a:t>
            </a:r>
            <a:r>
              <a:rPr lang="en-US" sz="3200" dirty="0" smtClean="0">
                <a:latin typeface="Verdana" charset="0"/>
                <a:ea typeface="Verdana" charset="0"/>
                <a:cs typeface="Verdana" charset="0"/>
              </a:rPr>
              <a:t>Work: Early </a:t>
            </a:r>
            <a:r>
              <a:rPr lang="en-US" sz="3200" dirty="0">
                <a:latin typeface="Verdana" charset="0"/>
                <a:ea typeface="Verdana" charset="0"/>
                <a:cs typeface="Verdana" charset="0"/>
              </a:rPr>
              <a:t>20</a:t>
            </a:r>
            <a:r>
              <a:rPr lang="en-US" sz="3200" baseline="30000" dirty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3200" dirty="0">
                <a:latin typeface="Verdana" charset="0"/>
                <a:ea typeface="Verdana" charset="0"/>
                <a:cs typeface="Verdana" charset="0"/>
              </a:rPr>
              <a:t>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1" y="1943100"/>
            <a:ext cx="4086224" cy="446528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i="1" dirty="0" smtClean="0">
                <a:latin typeface="Kohinoor Bangla"/>
                <a:cs typeface="Kohinoor Bangla"/>
              </a:rPr>
              <a:t>Abraham </a:t>
            </a:r>
            <a:r>
              <a:rPr lang="en-US" sz="2200" i="1" dirty="0" smtClean="0">
                <a:latin typeface="Kohinoor Bangla"/>
                <a:cs typeface="Kohinoor Bangla"/>
              </a:rPr>
              <a:t>Flexner, Assistant Secretary, </a:t>
            </a:r>
            <a:r>
              <a:rPr lang="en-US" sz="2200" i="1" dirty="0" smtClean="0">
                <a:latin typeface="Kohinoor Bangla"/>
                <a:cs typeface="Kohinoor Bangla"/>
              </a:rPr>
              <a:t>General Education </a:t>
            </a:r>
            <a:r>
              <a:rPr lang="en-US" sz="2200" i="1" dirty="0" smtClean="0">
                <a:latin typeface="Kohinoor Bangla"/>
                <a:cs typeface="Kohinoor Bangla"/>
              </a:rPr>
              <a:t>Board, NYC, </a:t>
            </a:r>
            <a:r>
              <a:rPr lang="en-US" sz="2200" i="1" dirty="0" smtClean="0">
                <a:latin typeface="Kohinoor Bangla"/>
                <a:cs typeface="Kohinoor Bangla"/>
              </a:rPr>
              <a:t>1915:</a:t>
            </a:r>
            <a:r>
              <a:rPr lang="en-US" sz="2200" dirty="0">
                <a:latin typeface="Kohinoor Bangla"/>
                <a:cs typeface="Kohinoor Bangla"/>
              </a:rPr>
              <a:t> </a:t>
            </a:r>
            <a:r>
              <a:rPr lang="en-US" sz="2200" dirty="0" smtClean="0">
                <a:latin typeface="Kohinoor Bangla"/>
                <a:cs typeface="Kohinoor Bangla"/>
              </a:rPr>
              <a:t/>
            </a:r>
            <a:br>
              <a:rPr lang="en-US" sz="2200" dirty="0" smtClean="0">
                <a:latin typeface="Kohinoor Bangla"/>
                <a:cs typeface="Kohinoor Bangla"/>
              </a:rPr>
            </a:br>
            <a:endParaRPr lang="en-US" sz="2200" dirty="0" smtClean="0">
              <a:latin typeface="Kohinoor Bangla"/>
              <a:cs typeface="Kohinoor Bangl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i="1" dirty="0" smtClean="0">
                <a:latin typeface="Kohinoor Bangla"/>
                <a:cs typeface="Kohinoor Bangla"/>
              </a:rPr>
              <a:t>“</a:t>
            </a:r>
            <a:r>
              <a:rPr lang="en-US" sz="2200" i="1" dirty="0">
                <a:latin typeface="Kohinoor Bangla"/>
                <a:cs typeface="Kohinoor Bangla"/>
              </a:rPr>
              <a:t>Is Social Work a Profession?” </a:t>
            </a:r>
            <a:r>
              <a:rPr lang="en-US" sz="2200" dirty="0" smtClean="0">
                <a:latin typeface="Kohinoor Bangla"/>
                <a:cs typeface="Kohinoor Bangla"/>
              </a:rPr>
              <a:t>Social </a:t>
            </a:r>
            <a:r>
              <a:rPr lang="en-US" sz="2200" dirty="0" smtClean="0">
                <a:latin typeface="Kohinoor Bangla"/>
                <a:cs typeface="Kohinoor Bangla"/>
              </a:rPr>
              <a:t>work will become a genuine profession with interplay between </a:t>
            </a:r>
            <a:r>
              <a:rPr lang="en-US" sz="2200" dirty="0" smtClean="0">
                <a:latin typeface="Kohinoor Bangla"/>
                <a:cs typeface="Kohinoor Bangla"/>
              </a:rPr>
              <a:t/>
            </a:r>
            <a:br>
              <a:rPr lang="en-US" sz="2200" dirty="0" smtClean="0">
                <a:latin typeface="Kohinoor Bangla"/>
                <a:cs typeface="Kohinoor Bangla"/>
              </a:rPr>
            </a:br>
            <a:r>
              <a:rPr lang="en-US" sz="2200" b="1" dirty="0" smtClean="0">
                <a:latin typeface="Kohinoor Bangla"/>
                <a:cs typeface="Kohinoor Bangla"/>
              </a:rPr>
              <a:t>theory</a:t>
            </a:r>
            <a:r>
              <a:rPr lang="en-US" sz="2200" dirty="0" smtClean="0">
                <a:latin typeface="Kohinoor Bangla"/>
                <a:cs typeface="Kohinoor Bangla"/>
              </a:rPr>
              <a:t>, </a:t>
            </a:r>
            <a:r>
              <a:rPr lang="en-US" sz="2200" b="1" dirty="0" smtClean="0">
                <a:latin typeface="Kohinoor Bangla"/>
                <a:cs typeface="Kohinoor Bangla"/>
              </a:rPr>
              <a:t>research</a:t>
            </a:r>
            <a:r>
              <a:rPr lang="en-US" sz="2200" dirty="0" smtClean="0">
                <a:latin typeface="Kohinoor Bangla"/>
                <a:cs typeface="Kohinoor Bangla"/>
              </a:rPr>
              <a:t>, </a:t>
            </a:r>
            <a:r>
              <a:rPr lang="en-US" sz="2200" dirty="0" smtClean="0">
                <a:latin typeface="Kohinoor Bangla"/>
                <a:cs typeface="Kohinoor Bangla"/>
              </a:rPr>
              <a:t/>
            </a:r>
            <a:br>
              <a:rPr lang="en-US" sz="2200" dirty="0" smtClean="0">
                <a:latin typeface="Kohinoor Bangla"/>
                <a:cs typeface="Kohinoor Bangla"/>
              </a:rPr>
            </a:br>
            <a:r>
              <a:rPr lang="en-US" sz="2200" b="1" dirty="0" smtClean="0">
                <a:latin typeface="Kohinoor Bangla"/>
                <a:cs typeface="Kohinoor Bangla"/>
              </a:rPr>
              <a:t>education</a:t>
            </a:r>
            <a:r>
              <a:rPr lang="en-US" sz="2200" dirty="0" smtClean="0">
                <a:latin typeface="Kohinoor Bangla"/>
                <a:cs typeface="Kohinoor Bangla"/>
              </a:rPr>
              <a:t>, + </a:t>
            </a:r>
            <a:r>
              <a:rPr lang="en-US" sz="2200" b="1" dirty="0" smtClean="0">
                <a:latin typeface="Kohinoor Bangla"/>
                <a:cs typeface="Kohinoor Bangla"/>
              </a:rPr>
              <a:t>practice</a:t>
            </a:r>
            <a:endParaRPr lang="en-US" sz="2200" b="1" dirty="0" smtClean="0">
              <a:latin typeface="Kohinoor Bangla"/>
              <a:cs typeface="Kohinoor Bangl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482" y="2002718"/>
            <a:ext cx="2836949" cy="355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7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660" y="671512"/>
            <a:ext cx="7886700" cy="828676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Verdana" charset="0"/>
                <a:ea typeface="Verdana" charset="0"/>
                <a:cs typeface="Verdana" charset="0"/>
              </a:rPr>
              <a:t>U.S. Social Work: Early 20</a:t>
            </a:r>
            <a:r>
              <a:rPr lang="en-US" sz="3200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3200" dirty="0" smtClean="0">
                <a:latin typeface="Verdana" charset="0"/>
                <a:ea typeface="Verdana" charset="0"/>
                <a:cs typeface="Verdana" charset="0"/>
              </a:rPr>
              <a:t> Century</a:t>
            </a:r>
            <a:endParaRPr lang="en-US" sz="3200" dirty="0">
              <a:latin typeface="Kohinoor Bangla"/>
              <a:cs typeface="Kohinoor Bangl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1" y="1957388"/>
            <a:ext cx="3729037" cy="43862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i="1" dirty="0" smtClean="0">
                <a:latin typeface="Kohinoor Bangla"/>
                <a:cs typeface="Kohinoor Bangla"/>
              </a:rPr>
              <a:t>Maurice </a:t>
            </a:r>
            <a:r>
              <a:rPr lang="en-US" sz="2200" i="1" dirty="0" err="1" smtClean="0">
                <a:latin typeface="Kohinoor Bangla"/>
                <a:cs typeface="Kohinoor Bangla"/>
              </a:rPr>
              <a:t>Karpf</a:t>
            </a:r>
            <a:r>
              <a:rPr lang="en-US" sz="2200" i="1" dirty="0" smtClean="0">
                <a:latin typeface="Kohinoor Bangla"/>
                <a:cs typeface="Kohinoor Bangla"/>
              </a:rPr>
              <a:t>, Austrian-born social worker, psychologist. First extensive study </a:t>
            </a:r>
            <a:r>
              <a:rPr lang="en-US" sz="2200" i="1" dirty="0">
                <a:latin typeface="Kohinoor Bangla"/>
                <a:cs typeface="Kohinoor Bangla"/>
              </a:rPr>
              <a:t>of social work practice, 1931</a:t>
            </a:r>
            <a:r>
              <a:rPr lang="en-US" sz="2200" dirty="0">
                <a:latin typeface="Kohinoor Bangla"/>
                <a:cs typeface="Kohinoor Bangla"/>
              </a:rPr>
              <a:t>: </a:t>
            </a:r>
            <a:endParaRPr lang="en-US" sz="2200" dirty="0" smtClean="0">
              <a:latin typeface="Kohinoor Bangla"/>
              <a:cs typeface="Kohinoor Bangla"/>
            </a:endParaRPr>
          </a:p>
          <a:p>
            <a:pPr marL="0" indent="0">
              <a:buNone/>
            </a:pPr>
            <a:r>
              <a:rPr lang="en-US" sz="2200" dirty="0">
                <a:latin typeface="Kohinoor Bangla"/>
                <a:cs typeface="Kohinoor Bangla"/>
              </a:rPr>
              <a:t/>
            </a:r>
            <a:br>
              <a:rPr lang="en-US" sz="2200" dirty="0">
                <a:latin typeface="Kohinoor Bangla"/>
                <a:cs typeface="Kohinoor Bangla"/>
              </a:rPr>
            </a:br>
            <a:r>
              <a:rPr lang="en-US" sz="2200" dirty="0">
                <a:latin typeface="Kohinoor Bangla"/>
                <a:cs typeface="Kohinoor Bangla"/>
              </a:rPr>
              <a:t>Social workers use </a:t>
            </a:r>
            <a:r>
              <a:rPr lang="en-US" sz="2200" dirty="0" smtClean="0">
                <a:latin typeface="Kohinoor Bangla"/>
                <a:cs typeface="Kohinoor Bangla"/>
              </a:rPr>
              <a:t/>
            </a:r>
            <a:br>
              <a:rPr lang="en-US" sz="2200" dirty="0" smtClean="0">
                <a:latin typeface="Kohinoor Bangla"/>
                <a:cs typeface="Kohinoor Bangla"/>
              </a:rPr>
            </a:br>
            <a:r>
              <a:rPr lang="en-US" sz="2200" dirty="0" smtClean="0">
                <a:latin typeface="Kohinoor Bangla"/>
                <a:cs typeface="Kohinoor Bangla"/>
              </a:rPr>
              <a:t>science </a:t>
            </a:r>
            <a:r>
              <a:rPr lang="en-US" sz="2200" dirty="0">
                <a:latin typeface="Kohinoor Bangla"/>
                <a:cs typeface="Kohinoor Bangla"/>
              </a:rPr>
              <a:t>(psychiatry) </a:t>
            </a:r>
            <a:r>
              <a:rPr lang="en-US" sz="2200" dirty="0" smtClean="0">
                <a:latin typeface="Kohinoor Bangla"/>
                <a:cs typeface="Kohinoor Bangla"/>
              </a:rPr>
              <a:t>as </a:t>
            </a:r>
            <a:r>
              <a:rPr lang="en-US" sz="2200" dirty="0">
                <a:latin typeface="Kohinoor Bangla"/>
                <a:cs typeface="Kohinoor Bangla"/>
              </a:rPr>
              <a:t>a </a:t>
            </a:r>
            <a:r>
              <a:rPr lang="en-US" sz="2200" dirty="0" smtClean="0">
                <a:latin typeface="Kohinoor Bangla"/>
                <a:cs typeface="Kohinoor Bangla"/>
              </a:rPr>
              <a:t/>
            </a:r>
            <a:br>
              <a:rPr lang="en-US" sz="2200" dirty="0" smtClean="0">
                <a:latin typeface="Kohinoor Bangla"/>
                <a:cs typeface="Kohinoor Bangla"/>
              </a:rPr>
            </a:br>
            <a:r>
              <a:rPr lang="en-US" sz="2200" dirty="0" smtClean="0">
                <a:latin typeface="Kohinoor Bangla"/>
                <a:cs typeface="Kohinoor Bangla"/>
              </a:rPr>
              <a:t>diagnostic </a:t>
            </a:r>
            <a:r>
              <a:rPr lang="en-US" sz="2200" dirty="0">
                <a:latin typeface="Kohinoor Bangla"/>
                <a:cs typeface="Kohinoor Bangla"/>
              </a:rPr>
              <a:t>tool, but </a:t>
            </a:r>
            <a:r>
              <a:rPr lang="en-US" sz="2200" dirty="0" smtClean="0">
                <a:latin typeface="Kohinoor Bangla"/>
                <a:cs typeface="Kohinoor Bangla"/>
              </a:rPr>
              <a:t>use </a:t>
            </a:r>
            <a:r>
              <a:rPr lang="en-US" sz="2200" dirty="0">
                <a:latin typeface="Kohinoor Bangla"/>
                <a:cs typeface="Kohinoor Bangla"/>
              </a:rPr>
              <a:t>“</a:t>
            </a:r>
            <a:r>
              <a:rPr lang="en-US" sz="2200" b="1" dirty="0">
                <a:latin typeface="Kohinoor Bangla"/>
                <a:cs typeface="Kohinoor Bangla"/>
              </a:rPr>
              <a:t>common sense </a:t>
            </a:r>
            <a:r>
              <a:rPr lang="en-US" sz="2200" b="1" dirty="0" smtClean="0">
                <a:latin typeface="Kohinoor Bangla"/>
                <a:cs typeface="Kohinoor Bangla"/>
              </a:rPr>
              <a:t/>
            </a:r>
            <a:br>
              <a:rPr lang="en-US" sz="2200" b="1" dirty="0" smtClean="0">
                <a:latin typeface="Kohinoor Bangla"/>
                <a:cs typeface="Kohinoor Bangla"/>
              </a:rPr>
            </a:br>
            <a:r>
              <a:rPr lang="en-US" sz="2200" b="1" dirty="0" smtClean="0">
                <a:latin typeface="Kohinoor Bangla"/>
                <a:cs typeface="Kohinoor Bangla"/>
              </a:rPr>
              <a:t>concepts and judgments</a:t>
            </a:r>
            <a:r>
              <a:rPr lang="en-US" sz="2200" dirty="0">
                <a:latin typeface="Kohinoor Bangla"/>
                <a:cs typeface="Kohinoor Bangla"/>
              </a:rPr>
              <a:t>” </a:t>
            </a:r>
            <a:r>
              <a:rPr lang="en-US" sz="2200" dirty="0" smtClean="0">
                <a:latin typeface="Kohinoor Bangla"/>
                <a:cs typeface="Kohinoor Bangla"/>
              </a:rPr>
              <a:t>for </a:t>
            </a:r>
            <a:r>
              <a:rPr lang="en-US" sz="2200" dirty="0">
                <a:latin typeface="Kohinoor Bangla"/>
                <a:cs typeface="Kohinoor Bangla"/>
              </a:rPr>
              <a:t>daily </a:t>
            </a:r>
            <a:r>
              <a:rPr lang="en-US" sz="2200" dirty="0" smtClean="0">
                <a:latin typeface="Kohinoor Bangla"/>
                <a:cs typeface="Kohinoor Bangla"/>
              </a:rPr>
              <a:t>practice</a:t>
            </a:r>
            <a:endParaRPr lang="en-US" sz="2200" dirty="0">
              <a:latin typeface="Kohinoor Bangla"/>
              <a:cs typeface="Kohinoor Bangl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438" y="1836383"/>
            <a:ext cx="3305170" cy="427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658" y="776111"/>
            <a:ext cx="7815262" cy="110984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U.S. Social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Work: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Throughout 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20</a:t>
            </a:r>
            <a:r>
              <a:rPr lang="en-US" baseline="30000" dirty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Century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1417638"/>
            <a:ext cx="7072313" cy="4708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>
                <a:latin typeface="Kohinoor Bangla"/>
                <a:cs typeface="Kohinoor Bangla"/>
              </a:rPr>
              <a:t/>
            </a:r>
            <a:br>
              <a:rPr lang="en-US" sz="2400" i="1" dirty="0" smtClean="0">
                <a:latin typeface="Kohinoor Bangla"/>
                <a:cs typeface="Kohinoor Bangla"/>
              </a:rPr>
            </a:br>
            <a:endParaRPr lang="en-US" sz="2400" i="1" dirty="0" smtClean="0">
              <a:latin typeface="Kohinoor Bangla"/>
              <a:cs typeface="Kohinoor Bangla"/>
            </a:endParaRPr>
          </a:p>
          <a:p>
            <a:r>
              <a:rPr lang="en-US" sz="2800" dirty="0" smtClean="0">
                <a:latin typeface="Kohinoor Bangla"/>
                <a:cs typeface="Kohinoor Bangla"/>
              </a:rPr>
              <a:t>Belief that services are more effective and clients better served if practice is based on “</a:t>
            </a:r>
            <a:r>
              <a:rPr lang="en-US" sz="2800" b="1" dirty="0" smtClean="0">
                <a:latin typeface="Kohinoor Bangla"/>
                <a:cs typeface="Kohinoor Bangla"/>
              </a:rPr>
              <a:t>sound foundations</a:t>
            </a:r>
            <a:r>
              <a:rPr lang="en-US" sz="2800" dirty="0" smtClean="0">
                <a:latin typeface="Kohinoor Bangla"/>
                <a:cs typeface="Kohinoor Bangla"/>
              </a:rPr>
              <a:t>”</a:t>
            </a:r>
            <a:br>
              <a:rPr lang="en-US" sz="2800" dirty="0" smtClean="0">
                <a:latin typeface="Kohinoor Bangla"/>
                <a:cs typeface="Kohinoor Bangla"/>
              </a:rPr>
            </a:br>
            <a:endParaRPr lang="en-US" sz="2800" dirty="0" smtClean="0">
              <a:latin typeface="Kohinoor Bangla"/>
              <a:cs typeface="Kohinoor Bangla"/>
            </a:endParaRPr>
          </a:p>
          <a:p>
            <a:r>
              <a:rPr lang="en-US" sz="2800" dirty="0" smtClean="0">
                <a:latin typeface="Kohinoor Bangla"/>
                <a:cs typeface="Kohinoor Bangla"/>
              </a:rPr>
              <a:t>Belief that production of science announces social work publicly as a </a:t>
            </a:r>
            <a:r>
              <a:rPr lang="en-US" sz="2800" b="1" dirty="0" smtClean="0">
                <a:latin typeface="Kohinoor Bangla"/>
                <a:cs typeface="Kohinoor Bangla"/>
              </a:rPr>
              <a:t>credible</a:t>
            </a:r>
            <a:r>
              <a:rPr lang="en-US" sz="2800" dirty="0" smtClean="0">
                <a:latin typeface="Kohinoor Bangla"/>
                <a:cs typeface="Kohinoor Bangla"/>
              </a:rPr>
              <a:t> profession</a:t>
            </a:r>
          </a:p>
          <a:p>
            <a:pPr marL="0" indent="0">
              <a:buNone/>
            </a:pPr>
            <a:endParaRPr lang="en-US" sz="2400" dirty="0" smtClean="0">
              <a:latin typeface="Kohinoor Bangla"/>
              <a:cs typeface="Kohinoor Bangla"/>
            </a:endParaRPr>
          </a:p>
          <a:p>
            <a:pPr lvl="1"/>
            <a:endParaRPr lang="en-US" sz="2400" dirty="0">
              <a:latin typeface="Kohinoor Bangla"/>
              <a:cs typeface="Kohinoor Bangla"/>
            </a:endParaRPr>
          </a:p>
          <a:p>
            <a:endParaRPr lang="en-US" sz="2400" dirty="0">
              <a:latin typeface="Kohinoor Bangla"/>
              <a:cs typeface="Kohinoor Bangla"/>
            </a:endParaRPr>
          </a:p>
        </p:txBody>
      </p:sp>
    </p:spTree>
    <p:extLst>
      <p:ext uri="{BB962C8B-B14F-4D97-AF65-F5344CB8AC3E}">
        <p14:creationId xmlns:p14="http://schemas.microsoft.com/office/powerpoint/2010/main" val="208299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0"/>
            <a:ext cx="3386932" cy="338693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8657" y="776110"/>
            <a:ext cx="7786687" cy="110983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U.S. Social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Work: 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dirty="0">
                <a:latin typeface="Verdana" charset="0"/>
                <a:ea typeface="Verdana" charset="0"/>
                <a:cs typeface="Verdana" charset="0"/>
              </a:rPr>
            </a:b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Late 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20</a:t>
            </a:r>
            <a:r>
              <a:rPr lang="en-US" baseline="30000" dirty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 Century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71500" y="2144889"/>
            <a:ext cx="7158039" cy="3981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Kohinoor Bangla"/>
                <a:cs typeface="Kohinoor Bangla"/>
              </a:rPr>
              <a:t>   1991 </a:t>
            </a:r>
            <a:r>
              <a:rPr lang="en-US" sz="3200" dirty="0">
                <a:latin typeface="Kohinoor Bangla"/>
                <a:cs typeface="Kohinoor Bangla"/>
              </a:rPr>
              <a:t>NIMH Task </a:t>
            </a:r>
            <a:r>
              <a:rPr lang="en-US" sz="3200" dirty="0" smtClean="0">
                <a:latin typeface="Kohinoor Bangla"/>
                <a:cs typeface="Kohinoor Bangla"/>
              </a:rPr>
              <a:t>Force</a:t>
            </a:r>
            <a:br>
              <a:rPr lang="en-US" sz="3200" dirty="0" smtClean="0">
                <a:latin typeface="Kohinoor Bangla"/>
                <a:cs typeface="Kohinoor Bangla"/>
              </a:rPr>
            </a:br>
            <a:endParaRPr lang="en-US" sz="3200" dirty="0" smtClean="0">
              <a:latin typeface="Kohinoor Bangla"/>
              <a:cs typeface="Kohinoor Bangla"/>
            </a:endParaRPr>
          </a:p>
          <a:p>
            <a:pPr lvl="1"/>
            <a:r>
              <a:rPr lang="en-US" sz="2400" dirty="0" smtClean="0">
                <a:latin typeface="Kohinoor Bangla"/>
                <a:cs typeface="Kohinoor Bangla"/>
              </a:rPr>
              <a:t>The m</a:t>
            </a:r>
            <a:r>
              <a:rPr lang="en-US" sz="2400" dirty="0" smtClean="0">
                <a:latin typeface="Kohinoor Bangla"/>
                <a:cs typeface="Kohinoor Bangla"/>
              </a:rPr>
              <a:t>ost </a:t>
            </a:r>
            <a:r>
              <a:rPr lang="en-US" sz="2400" dirty="0">
                <a:latin typeface="Kohinoor Bangla"/>
                <a:cs typeface="Kohinoor Bangla"/>
              </a:rPr>
              <a:t>comprehensive </a:t>
            </a:r>
            <a:r>
              <a:rPr lang="en-US" sz="2400" dirty="0" smtClean="0">
                <a:latin typeface="Kohinoor Bangla"/>
                <a:cs typeface="Kohinoor Bangla"/>
              </a:rPr>
              <a:t/>
            </a:r>
            <a:br>
              <a:rPr lang="en-US" sz="2400" dirty="0" smtClean="0">
                <a:latin typeface="Kohinoor Bangla"/>
                <a:cs typeface="Kohinoor Bangla"/>
              </a:rPr>
            </a:br>
            <a:r>
              <a:rPr lang="en-US" sz="2400" b="1" dirty="0" smtClean="0">
                <a:latin typeface="Kohinoor Bangla"/>
                <a:cs typeface="Kohinoor Bangla"/>
              </a:rPr>
              <a:t>analysis </a:t>
            </a:r>
            <a:r>
              <a:rPr lang="en-US" sz="2400" b="1" dirty="0">
                <a:latin typeface="Kohinoor Bangla"/>
                <a:cs typeface="Kohinoor Bangla"/>
              </a:rPr>
              <a:t>of </a:t>
            </a:r>
            <a:r>
              <a:rPr lang="en-US" sz="2400" b="1" dirty="0" smtClean="0">
                <a:latin typeface="Kohinoor Bangla"/>
                <a:cs typeface="Kohinoor Bangla"/>
              </a:rPr>
              <a:t>social work</a:t>
            </a:r>
            <a:r>
              <a:rPr lang="en-US" sz="2400" b="1" dirty="0" smtClean="0">
                <a:latin typeface="Kohinoor Bangla"/>
                <a:cs typeface="Kohinoor Bangla"/>
              </a:rPr>
              <a:t> </a:t>
            </a:r>
            <a:r>
              <a:rPr lang="en-US" sz="2400" b="1" dirty="0">
                <a:latin typeface="Kohinoor Bangla"/>
                <a:cs typeface="Kohinoor Bangla"/>
              </a:rPr>
              <a:t>research</a:t>
            </a:r>
            <a:r>
              <a:rPr lang="en-US" sz="2400" dirty="0">
                <a:latin typeface="Kohinoor Bangla"/>
                <a:cs typeface="Kohinoor Bangla"/>
              </a:rPr>
              <a:t> </a:t>
            </a:r>
            <a:r>
              <a:rPr lang="en-US" sz="2400" dirty="0" smtClean="0">
                <a:latin typeface="Kohinoor Bangla"/>
                <a:cs typeface="Kohinoor Bangla"/>
              </a:rPr>
              <a:t>to date</a:t>
            </a:r>
            <a:r>
              <a:rPr lang="en-US" sz="2400" dirty="0" smtClean="0">
                <a:latin typeface="Kohinoor Bangla"/>
                <a:cs typeface="Kohinoor Bangla"/>
              </a:rPr>
              <a:t/>
            </a:r>
            <a:br>
              <a:rPr lang="en-US" sz="2400" dirty="0" smtClean="0">
                <a:latin typeface="Kohinoor Bangla"/>
                <a:cs typeface="Kohinoor Bangla"/>
              </a:rPr>
            </a:br>
            <a:endParaRPr lang="en-US" sz="2400" dirty="0" smtClean="0">
              <a:latin typeface="Kohinoor Bangla"/>
              <a:cs typeface="Kohinoor Bangla"/>
            </a:endParaRPr>
          </a:p>
          <a:p>
            <a:pPr lvl="1"/>
            <a:r>
              <a:rPr lang="en-US" sz="2400" dirty="0" smtClean="0">
                <a:latin typeface="Kohinoor Bangla"/>
                <a:cs typeface="Kohinoor Bangla"/>
              </a:rPr>
              <a:t>Re-analyzed data from 20+ </a:t>
            </a:r>
            <a:r>
              <a:rPr lang="en-US" sz="2400" b="1" dirty="0" smtClean="0">
                <a:latin typeface="Kohinoor Bangla"/>
                <a:cs typeface="Kohinoor Bangla"/>
              </a:rPr>
              <a:t>studies</a:t>
            </a:r>
            <a:r>
              <a:rPr lang="en-US" sz="2400" dirty="0" smtClean="0">
                <a:latin typeface="Kohinoor Bangla"/>
                <a:cs typeface="Kohinoor Bangla"/>
              </a:rPr>
              <a:t>; reviewed </a:t>
            </a:r>
            <a:r>
              <a:rPr lang="en-US" sz="2400" b="1" dirty="0" smtClean="0">
                <a:latin typeface="Kohinoor Bangla"/>
                <a:cs typeface="Kohinoor Bangla"/>
              </a:rPr>
              <a:t>journal articles</a:t>
            </a:r>
            <a:r>
              <a:rPr lang="en-US" sz="2400" dirty="0" smtClean="0">
                <a:latin typeface="Kohinoor Bangla"/>
                <a:cs typeface="Kohinoor Bangla"/>
              </a:rPr>
              <a:t>; reviewed </a:t>
            </a:r>
            <a:r>
              <a:rPr lang="en-US" sz="2400" b="1" dirty="0" smtClean="0">
                <a:latin typeface="Kohinoor Bangla"/>
                <a:cs typeface="Kohinoor Bangla"/>
              </a:rPr>
              <a:t>course syllabi</a:t>
            </a:r>
            <a:r>
              <a:rPr lang="en-US" sz="2400" dirty="0" smtClean="0">
                <a:latin typeface="Kohinoor Bangla"/>
                <a:cs typeface="Kohinoor Bangla"/>
              </a:rPr>
              <a:t>; </a:t>
            </a:r>
            <a:r>
              <a:rPr lang="en-US" sz="2400" dirty="0" smtClean="0">
                <a:latin typeface="Kohinoor Bangla"/>
                <a:cs typeface="Kohinoor Bangla"/>
              </a:rPr>
              <a:t>surveyed </a:t>
            </a:r>
            <a:r>
              <a:rPr lang="en-US" sz="2400" dirty="0" smtClean="0">
                <a:latin typeface="Kohinoor Bangla"/>
                <a:cs typeface="Kohinoor Bangla"/>
              </a:rPr>
              <a:t>CVs</a:t>
            </a:r>
            <a:r>
              <a:rPr lang="en-US" sz="2400" b="1" dirty="0" smtClean="0">
                <a:latin typeface="Kohinoor Bangla"/>
                <a:cs typeface="Kohinoor Bangla"/>
              </a:rPr>
              <a:t> </a:t>
            </a:r>
            <a:r>
              <a:rPr lang="en-US" sz="2400" dirty="0" smtClean="0">
                <a:latin typeface="Kohinoor Bangla"/>
                <a:cs typeface="Kohinoor Bangla"/>
              </a:rPr>
              <a:t>of </a:t>
            </a:r>
            <a:r>
              <a:rPr lang="en-US" sz="2400" b="1" dirty="0" smtClean="0">
                <a:latin typeface="Kohinoor Bangla"/>
                <a:cs typeface="Kohinoor Bangla"/>
              </a:rPr>
              <a:t>faculty</a:t>
            </a:r>
            <a:r>
              <a:rPr lang="en-US" sz="2400" dirty="0" smtClean="0">
                <a:latin typeface="Kohinoor Bangla"/>
                <a:cs typeface="Kohinoor Bangla"/>
              </a:rPr>
              <a:t>; interviewed </a:t>
            </a:r>
            <a:r>
              <a:rPr lang="en-US" sz="2400" dirty="0" smtClean="0">
                <a:latin typeface="Kohinoor Bangla"/>
                <a:cs typeface="Kohinoor Bangla"/>
              </a:rPr>
              <a:t/>
            </a:r>
            <a:br>
              <a:rPr lang="en-US" sz="2400" dirty="0" smtClean="0">
                <a:latin typeface="Kohinoor Bangla"/>
                <a:cs typeface="Kohinoor Bangla"/>
              </a:rPr>
            </a:br>
            <a:r>
              <a:rPr lang="en-US" sz="2400" b="1" dirty="0" smtClean="0">
                <a:latin typeface="Kohinoor Bangla"/>
                <a:cs typeface="Kohinoor Bangla"/>
              </a:rPr>
              <a:t>doctoral students</a:t>
            </a:r>
            <a:r>
              <a:rPr lang="en-US" sz="2400" dirty="0" smtClean="0">
                <a:latin typeface="Kohinoor Bangla"/>
                <a:cs typeface="Kohinoor Bangla"/>
              </a:rPr>
              <a:t> and </a:t>
            </a:r>
            <a:r>
              <a:rPr lang="en-US" sz="2400" b="1" dirty="0" smtClean="0">
                <a:latin typeface="Kohinoor Bangla"/>
                <a:cs typeface="Kohinoor Bangla"/>
              </a:rPr>
              <a:t>deans</a:t>
            </a:r>
            <a:r>
              <a:rPr lang="en-US" sz="2400" dirty="0" smtClean="0">
                <a:latin typeface="Kohinoor Bangla"/>
                <a:cs typeface="Kohinoor Bangla"/>
              </a:rPr>
              <a:t>; examined </a:t>
            </a:r>
            <a:r>
              <a:rPr lang="en-US" sz="2400" dirty="0" smtClean="0">
                <a:latin typeface="Kohinoor Bangla"/>
                <a:cs typeface="Kohinoor Bangla"/>
              </a:rPr>
              <a:t/>
            </a:r>
            <a:br>
              <a:rPr lang="en-US" sz="2400" dirty="0" smtClean="0">
                <a:latin typeface="Kohinoor Bangla"/>
                <a:cs typeface="Kohinoor Bangla"/>
              </a:rPr>
            </a:br>
            <a:r>
              <a:rPr lang="en-US" sz="2400" b="1" dirty="0" smtClean="0">
                <a:latin typeface="Kohinoor Bangla"/>
                <a:cs typeface="Kohinoor Bangla"/>
              </a:rPr>
              <a:t>sources </a:t>
            </a:r>
            <a:r>
              <a:rPr lang="en-US" sz="2400" b="1" dirty="0" smtClean="0">
                <a:latin typeface="Kohinoor Bangla"/>
                <a:cs typeface="Kohinoor Bangla"/>
              </a:rPr>
              <a:t>and patterns of research funding</a:t>
            </a:r>
          </a:p>
        </p:txBody>
      </p:sp>
    </p:spTree>
    <p:extLst>
      <p:ext uri="{BB962C8B-B14F-4D97-AF65-F5344CB8AC3E}">
        <p14:creationId xmlns:p14="http://schemas.microsoft.com/office/powerpoint/2010/main" val="8003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337184"/>
            <a:ext cx="7600949" cy="1077278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Verdana" charset="0"/>
                <a:ea typeface="Verdana" charset="0"/>
                <a:cs typeface="Verdana" charset="0"/>
              </a:rPr>
              <a:t>NiMH: U.S</a:t>
            </a:r>
            <a:r>
              <a:rPr lang="en-US" sz="3600" dirty="0" smtClean="0">
                <a:latin typeface="Verdana" charset="0"/>
                <a:ea typeface="Verdana" charset="0"/>
                <a:cs typeface="Verdana" charset="0"/>
              </a:rPr>
              <a:t>. Model Lacks </a:t>
            </a:r>
            <a:r>
              <a:rPr lang="en-US" sz="3600" dirty="0" smtClean="0">
                <a:latin typeface="Verdana" charset="0"/>
                <a:ea typeface="Verdana" charset="0"/>
                <a:cs typeface="Verdana" charset="0"/>
              </a:rPr>
              <a:t>Science</a:t>
            </a:r>
            <a:endParaRPr lang="en-US" sz="36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14375" y="1828801"/>
            <a:ext cx="7000875" cy="4351337"/>
          </a:xfrm>
        </p:spPr>
        <p:txBody>
          <a:bodyPr>
            <a:normAutofit fontScale="92500"/>
          </a:bodyPr>
          <a:lstStyle/>
          <a:p>
            <a:r>
              <a:rPr lang="en-US" sz="2600" dirty="0" smtClean="0">
                <a:latin typeface="Kohinoor Bangla"/>
                <a:cs typeface="Kohinoor Bangla"/>
              </a:rPr>
              <a:t>1985-1991: approx. </a:t>
            </a:r>
            <a:r>
              <a:rPr lang="en-US" sz="2600" b="1" dirty="0" smtClean="0">
                <a:latin typeface="Kohinoor Bangla"/>
                <a:cs typeface="Kohinoor Bangla"/>
              </a:rPr>
              <a:t>400,000 members </a:t>
            </a:r>
            <a:r>
              <a:rPr lang="en-US" sz="2600" dirty="0" smtClean="0">
                <a:latin typeface="Kohinoor Bangla"/>
                <a:cs typeface="Kohinoor Bangla"/>
              </a:rPr>
              <a:t>in </a:t>
            </a:r>
            <a:r>
              <a:rPr lang="en-US" sz="2600" dirty="0" smtClean="0">
                <a:latin typeface="Kohinoor Bangla"/>
                <a:cs typeface="Kohinoor Bangla"/>
              </a:rPr>
              <a:t>NASW, </a:t>
            </a:r>
            <a:r>
              <a:rPr lang="en-US" sz="2600" b="1" dirty="0" smtClean="0">
                <a:latin typeface="Kohinoor Bangla"/>
                <a:cs typeface="Kohinoor Bangla"/>
              </a:rPr>
              <a:t>only </a:t>
            </a:r>
            <a:r>
              <a:rPr lang="en-US" sz="2600" b="1" dirty="0" smtClean="0">
                <a:latin typeface="Kohinoor Bangla"/>
                <a:cs typeface="Kohinoor Bangla"/>
              </a:rPr>
              <a:t>900 </a:t>
            </a:r>
            <a:r>
              <a:rPr lang="en-US" sz="2600" dirty="0" smtClean="0">
                <a:latin typeface="Kohinoor Bangla"/>
                <a:cs typeface="Kohinoor Bangla"/>
              </a:rPr>
              <a:t>of them producing original research</a:t>
            </a:r>
            <a:br>
              <a:rPr lang="en-US" sz="2600" dirty="0" smtClean="0">
                <a:latin typeface="Kohinoor Bangla"/>
                <a:cs typeface="Kohinoor Bangla"/>
              </a:rPr>
            </a:br>
            <a:endParaRPr lang="en-US" sz="2600" dirty="0" smtClean="0">
              <a:latin typeface="Kohinoor Bangla"/>
              <a:cs typeface="Kohinoor Bangla"/>
            </a:endParaRPr>
          </a:p>
          <a:p>
            <a:r>
              <a:rPr lang="en-US" sz="2600" dirty="0" smtClean="0">
                <a:latin typeface="Kohinoor Bangla"/>
                <a:cs typeface="Kohinoor Bangla"/>
              </a:rPr>
              <a:t>Those who publish </a:t>
            </a:r>
            <a:r>
              <a:rPr lang="en-US" sz="2600" b="1" dirty="0" smtClean="0">
                <a:latin typeface="Kohinoor Bangla"/>
                <a:cs typeface="Kohinoor Bangla"/>
              </a:rPr>
              <a:t>do not publish often </a:t>
            </a:r>
            <a:r>
              <a:rPr lang="en-US" sz="2600" dirty="0" smtClean="0">
                <a:latin typeface="Kohinoor Bangla"/>
                <a:cs typeface="Kohinoor Bangla"/>
              </a:rPr>
              <a:t>and </a:t>
            </a:r>
            <a:r>
              <a:rPr lang="en-US" sz="2600" dirty="0" smtClean="0">
                <a:latin typeface="Kohinoor Bangla"/>
                <a:cs typeface="Kohinoor Bangla"/>
              </a:rPr>
              <a:t>showcase </a:t>
            </a:r>
            <a:r>
              <a:rPr lang="en-US" sz="2600" b="1" dirty="0" smtClean="0">
                <a:latin typeface="Kohinoor Bangla"/>
                <a:cs typeface="Kohinoor Bangla"/>
              </a:rPr>
              <a:t>limited research skills</a:t>
            </a:r>
            <a:r>
              <a:rPr lang="en-US" sz="2600" dirty="0" smtClean="0">
                <a:latin typeface="Kohinoor Bangla"/>
                <a:cs typeface="Kohinoor Bangla"/>
              </a:rPr>
              <a:t/>
            </a:r>
            <a:br>
              <a:rPr lang="en-US" sz="2600" dirty="0" smtClean="0">
                <a:latin typeface="Kohinoor Bangla"/>
                <a:cs typeface="Kohinoor Bangla"/>
              </a:rPr>
            </a:br>
            <a:endParaRPr lang="en-US" sz="2600" dirty="0" smtClean="0">
              <a:latin typeface="Kohinoor Bangla"/>
              <a:cs typeface="Kohinoor Bangla"/>
            </a:endParaRPr>
          </a:p>
          <a:p>
            <a:r>
              <a:rPr lang="en-US" sz="2600" dirty="0" smtClean="0">
                <a:latin typeface="Kohinoor Bangla"/>
                <a:cs typeface="Kohinoor Bangla"/>
              </a:rPr>
              <a:t>Researchers </a:t>
            </a:r>
            <a:r>
              <a:rPr lang="en-US" sz="2600" b="1" dirty="0" smtClean="0">
                <a:latin typeface="Kohinoor Bangla"/>
                <a:cs typeface="Kohinoor Bangla"/>
              </a:rPr>
              <a:t>aren’t answering questions </a:t>
            </a:r>
            <a:r>
              <a:rPr lang="en-US" sz="2600" b="1" dirty="0" smtClean="0">
                <a:latin typeface="Kohinoor Bangla"/>
                <a:cs typeface="Kohinoor Bangla"/>
              </a:rPr>
              <a:t/>
            </a:r>
            <a:br>
              <a:rPr lang="en-US" sz="2600" b="1" dirty="0" smtClean="0">
                <a:latin typeface="Kohinoor Bangla"/>
                <a:cs typeface="Kohinoor Bangla"/>
              </a:rPr>
            </a:br>
            <a:r>
              <a:rPr lang="en-US" sz="2600" b="1" dirty="0" smtClean="0">
                <a:latin typeface="Kohinoor Bangla"/>
                <a:cs typeface="Kohinoor Bangla"/>
              </a:rPr>
              <a:t>that </a:t>
            </a:r>
            <a:r>
              <a:rPr lang="en-US" sz="2600" b="1" dirty="0" smtClean="0">
                <a:latin typeface="Kohinoor Bangla"/>
                <a:cs typeface="Kohinoor Bangla"/>
              </a:rPr>
              <a:t>practitioners </a:t>
            </a:r>
            <a:r>
              <a:rPr lang="en-US" sz="2600" b="1" dirty="0" smtClean="0">
                <a:latin typeface="Kohinoor Bangla"/>
                <a:cs typeface="Kohinoor Bangla"/>
              </a:rPr>
              <a:t>want </a:t>
            </a:r>
            <a:r>
              <a:rPr lang="en-US" sz="2600" b="1" dirty="0" smtClean="0">
                <a:latin typeface="Kohinoor Bangla"/>
                <a:cs typeface="Kohinoor Bangla"/>
              </a:rPr>
              <a:t>answered</a:t>
            </a:r>
            <a:r>
              <a:rPr lang="en-US" sz="2600" dirty="0" smtClean="0">
                <a:latin typeface="Kohinoor Bangla"/>
                <a:cs typeface="Kohinoor Bangla"/>
              </a:rPr>
              <a:t/>
            </a:r>
            <a:br>
              <a:rPr lang="en-US" sz="2600" dirty="0" smtClean="0">
                <a:latin typeface="Kohinoor Bangla"/>
                <a:cs typeface="Kohinoor Bangla"/>
              </a:rPr>
            </a:br>
            <a:endParaRPr lang="en-US" sz="2600" dirty="0" smtClean="0">
              <a:latin typeface="Kohinoor Bangla"/>
              <a:cs typeface="Kohinoor Bangla"/>
            </a:endParaRPr>
          </a:p>
          <a:p>
            <a:r>
              <a:rPr lang="en-US" sz="2600" b="1" dirty="0" smtClean="0">
                <a:latin typeface="Kohinoor Bangla"/>
                <a:cs typeface="Kohinoor Bangla"/>
              </a:rPr>
              <a:t>Limited d</a:t>
            </a:r>
            <a:r>
              <a:rPr lang="en-US" sz="2600" b="1" dirty="0" smtClean="0">
                <a:latin typeface="Kohinoor Bangla"/>
                <a:cs typeface="Kohinoor Bangla"/>
              </a:rPr>
              <a:t>issemination </a:t>
            </a:r>
            <a:r>
              <a:rPr lang="en-US" sz="2600" dirty="0" smtClean="0">
                <a:latin typeface="Kohinoor Bangla"/>
                <a:cs typeface="Kohinoor Bangla"/>
              </a:rPr>
              <a:t>of </a:t>
            </a:r>
            <a:r>
              <a:rPr lang="en-US" sz="2600" dirty="0" smtClean="0">
                <a:latin typeface="Kohinoor Bangla"/>
                <a:cs typeface="Kohinoor Bangla"/>
              </a:rPr>
              <a:t>research</a:t>
            </a:r>
            <a:endParaRPr lang="en-US" sz="2600" dirty="0">
              <a:latin typeface="Kohinoor Bangla"/>
              <a:cs typeface="Kohinoor Bangla"/>
            </a:endParaRPr>
          </a:p>
        </p:txBody>
      </p:sp>
    </p:spTree>
    <p:extLst>
      <p:ext uri="{BB962C8B-B14F-4D97-AF65-F5344CB8AC3E}">
        <p14:creationId xmlns:p14="http://schemas.microsoft.com/office/powerpoint/2010/main" val="354455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5029</TotalTime>
  <Words>741</Words>
  <Application>Microsoft Macintosh PowerPoint</Application>
  <PresentationFormat>On-screen Show (4:3)</PresentationFormat>
  <Paragraphs>109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Calibri</vt:lpstr>
      <vt:lpstr>Century Schoolbook</vt:lpstr>
      <vt:lpstr>Kohinoor Bangla</vt:lpstr>
      <vt:lpstr>Mangal</vt:lpstr>
      <vt:lpstr>Verdana</vt:lpstr>
      <vt:lpstr>Wingdings 2</vt:lpstr>
      <vt:lpstr>Arial</vt:lpstr>
      <vt:lpstr>View</vt:lpstr>
      <vt:lpstr>Science in Social Work:  Perspective from  the United States </vt:lpstr>
      <vt:lpstr>Social Work + Science: Simple</vt:lpstr>
      <vt:lpstr>Social Work + Science: Simple</vt:lpstr>
      <vt:lpstr>Social Work + Science: Simple?</vt:lpstr>
      <vt:lpstr>U.S. Social Work: Early 20th Century</vt:lpstr>
      <vt:lpstr>U.S. Social Work: Early 20th Century</vt:lpstr>
      <vt:lpstr>U.S. Social Work:  Throughout 20th Century</vt:lpstr>
      <vt:lpstr>U.S. Social Work:  Late 20th Century</vt:lpstr>
      <vt:lpstr>NiMH: U.S. Model Lacks Science</vt:lpstr>
      <vt:lpstr>NiMH: U.S. Model Lacks Science</vt:lpstr>
      <vt:lpstr>Today: Four Relationships Between Science and Practice</vt:lpstr>
      <vt:lpstr>Today: Four Relationships Between Science and Practice</vt:lpstr>
      <vt:lpstr>Today: Four Relationships Between Science and Practice</vt:lpstr>
      <vt:lpstr>Today: Four Relationships Between Science and Practice</vt:lpstr>
      <vt:lpstr>Today: Four Relationships Between Science and Practice</vt:lpstr>
      <vt:lpstr>Future Considerations</vt:lpstr>
      <vt:lpstr>Future Recommendations</vt:lpstr>
      <vt:lpstr>Citations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in Social Work: Perspective from the USA</dc:title>
  <dc:creator>Justin</dc:creator>
  <cp:lastModifiedBy>Gina Grotelueschen</cp:lastModifiedBy>
  <cp:revision>87</cp:revision>
  <dcterms:created xsi:type="dcterms:W3CDTF">2017-11-06T10:06:14Z</dcterms:created>
  <dcterms:modified xsi:type="dcterms:W3CDTF">2018-04-06T10:08:20Z</dcterms:modified>
</cp:coreProperties>
</file>