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1BE54D0-B473-4333-BA3F-8D99ECCE0C73}">
          <p14:sldIdLst>
            <p14:sldId id="256"/>
            <p14:sldId id="257"/>
            <p14:sldId id="258"/>
            <p14:sldId id="259"/>
            <p14:sldId id="260"/>
            <p14:sldId id="262"/>
            <p14:sldId id="263"/>
            <p14:sldId id="264"/>
            <p14:sldId id="265"/>
            <p14:sldId id="266"/>
            <p14:sldId id="267"/>
            <p14:sldId id="268"/>
            <p14:sldId id="269"/>
            <p14:sldId id="27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dim Moldovan" initials="VM" lastIdx="8" clrIdx="0">
    <p:extLst>
      <p:ext uri="{19B8F6BF-5375-455C-9EA6-DF929625EA0E}">
        <p15:presenceInfo xmlns:p15="http://schemas.microsoft.com/office/powerpoint/2012/main" userId="baf64376b177608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8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4-25T09:14:23.459" idx="1">
    <p:pos x="10" y="10"/>
    <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8-04-25T09:23:40.979" idx="2">
    <p:pos x="10" y="10"/>
    <p:text>The social work profession enobles the world with an aspiration for human relations that are based on higher ideals, the ideology that is infused with respect for humanity, honesty, and harmony.</p:text>
    <p:extLst>
      <p:ext uri="{C676402C-5697-4E1C-873F-D02D1690AC5C}">
        <p15:threadingInfo xmlns:p15="http://schemas.microsoft.com/office/powerpoint/2012/main" timeZoneBias="24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8-04-25T09:25:44.713" idx="3">
    <p:pos x="10" y="10"/>
    <p:text>The social work profession is famously considered to be values-based,meaning that professional ethics is not an afterthought but represent the very foundation of the profession. The departure point of all professional social work actions is its value system. The arrival point of evaluation and assessment is once again the value system and the overwhelming question - how congruent the outcomes of social work activities are with social work values?</p:text>
    <p:extLst>
      <p:ext uri="{C676402C-5697-4E1C-873F-D02D1690AC5C}">
        <p15:threadingInfo xmlns:p15="http://schemas.microsoft.com/office/powerpoint/2012/main" timeZoneBias="24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8-04-25T09:28:04.324" idx="4">
    <p:pos x="10" y="10"/>
    <p:text>The growing gap between the lofty values of the social work profession and realities of social work practice is widely acknowledged. While giving lip service to macro-level practice goals, social workers mainly dwell in the realm of micro-level practice where they function as agents of social control, persistently modifying individual behaviors in the service social norms.</p:text>
    <p:extLst>
      <p:ext uri="{C676402C-5697-4E1C-873F-D02D1690AC5C}">
        <p15:threadingInfo xmlns:p15="http://schemas.microsoft.com/office/powerpoint/2012/main" timeZoneBias="24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18-04-25T09:32:26.406" idx="5">
    <p:pos x="10" y="10"/>
    <p:text>While the social work profession drifts away from its core values, global social problems are becoming more pressing than ever and the call on the social work profession to address these problems is deafening.</p:text>
    <p:extLst>
      <p:ext uri="{C676402C-5697-4E1C-873F-D02D1690AC5C}">
        <p15:threadingInfo xmlns:p15="http://schemas.microsoft.com/office/powerpoint/2012/main" timeZoneBias="24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18-04-26T00:48:26.895" idx="6">
    <p:pos x="10" y="10"/>
    <p:text>Read the slide</p:text>
    <p:extLst>
      <p:ext uri="{C676402C-5697-4E1C-873F-D02D1690AC5C}">
        <p15:threadingInfo xmlns:p15="http://schemas.microsoft.com/office/powerpoint/2012/main" timeZoneBias="24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18-04-26T00:48:34.960" idx="7">
    <p:pos x="10" y="10"/>
    <p:text>Jane Addams, the founder of the social work movement in the United States was one of the most active and successful pacifist of her era. She founded the Anti-War/Anti-Imperialist party that was instrumental in keeping the United States out of the World War I until 1917.</p:text>
    <p:extLst>
      <p:ext uri="{C676402C-5697-4E1C-873F-D02D1690AC5C}">
        <p15:threadingInfo xmlns:p15="http://schemas.microsoft.com/office/powerpoint/2012/main" timeZoneBias="24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18-04-26T00:50:52.175" idx="8">
    <p:pos x="10" y="10"/>
    <p:text>The contemporary relevance of social work to global calamities, such as war and environmental degradation is  social work profession's ethical stance, Social Work immutable values that are nowadays more relevant than  ever.</p:text>
    <p:extLst>
      <p:ext uri="{C676402C-5697-4E1C-873F-D02D1690AC5C}">
        <p15:threadingInfo xmlns:p15="http://schemas.microsoft.com/office/powerpoint/2012/main" timeZoneBias="24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E88A240-2519-4AA9-B814-959F065ABD22}" type="datetimeFigureOut">
              <a:rPr lang="en-US" smtClean="0"/>
              <a:t>4/25/2018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1B3AE-6528-427F-9AA4-B1288C9183A1}" type="slidenum">
              <a:rPr lang="en-US" smtClean="0"/>
              <a:t>‹#›</a:t>
            </a:fld>
            <a:endParaRPr lang="en-US"/>
          </a:p>
        </p:txBody>
      </p:sp>
    </p:spTree>
    <p:extLst>
      <p:ext uri="{BB962C8B-B14F-4D97-AF65-F5344CB8AC3E}">
        <p14:creationId xmlns:p14="http://schemas.microsoft.com/office/powerpoint/2010/main" val="3876711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88A240-2519-4AA9-B814-959F065ABD22}" type="datetimeFigureOut">
              <a:rPr lang="en-US" smtClean="0"/>
              <a:t>4/25/2018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1B3AE-6528-427F-9AA4-B1288C9183A1}" type="slidenum">
              <a:rPr lang="en-US" smtClean="0"/>
              <a:t>‹#›</a:t>
            </a:fld>
            <a:endParaRPr lang="en-US"/>
          </a:p>
        </p:txBody>
      </p:sp>
    </p:spTree>
    <p:extLst>
      <p:ext uri="{BB962C8B-B14F-4D97-AF65-F5344CB8AC3E}">
        <p14:creationId xmlns:p14="http://schemas.microsoft.com/office/powerpoint/2010/main" val="2918769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88A240-2519-4AA9-B814-959F065ABD22}" type="datetimeFigureOut">
              <a:rPr lang="en-US" smtClean="0"/>
              <a:t>4/25/2018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1B3AE-6528-427F-9AA4-B1288C9183A1}" type="slidenum">
              <a:rPr lang="en-US" smtClean="0"/>
              <a:t>‹#›</a:t>
            </a:fld>
            <a:endParaRPr lang="en-US"/>
          </a:p>
        </p:txBody>
      </p:sp>
    </p:spTree>
    <p:extLst>
      <p:ext uri="{BB962C8B-B14F-4D97-AF65-F5344CB8AC3E}">
        <p14:creationId xmlns:p14="http://schemas.microsoft.com/office/powerpoint/2010/main" val="4063412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88A240-2519-4AA9-B814-959F065ABD22}" type="datetimeFigureOut">
              <a:rPr lang="en-US" smtClean="0"/>
              <a:t>4/25/2018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1B3AE-6528-427F-9AA4-B1288C9183A1}" type="slidenum">
              <a:rPr lang="en-US" smtClean="0"/>
              <a:t>‹#›</a:t>
            </a:fld>
            <a:endParaRPr lang="en-US"/>
          </a:p>
        </p:txBody>
      </p:sp>
    </p:spTree>
    <p:extLst>
      <p:ext uri="{BB962C8B-B14F-4D97-AF65-F5344CB8AC3E}">
        <p14:creationId xmlns:p14="http://schemas.microsoft.com/office/powerpoint/2010/main" val="2439449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88A240-2519-4AA9-B814-959F065ABD22}" type="datetimeFigureOut">
              <a:rPr lang="en-US" smtClean="0"/>
              <a:t>4/25/2018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F1B3AE-6528-427F-9AA4-B1288C9183A1}" type="slidenum">
              <a:rPr lang="en-US" smtClean="0"/>
              <a:t>‹#›</a:t>
            </a:fld>
            <a:endParaRPr lang="en-US"/>
          </a:p>
        </p:txBody>
      </p:sp>
    </p:spTree>
    <p:extLst>
      <p:ext uri="{BB962C8B-B14F-4D97-AF65-F5344CB8AC3E}">
        <p14:creationId xmlns:p14="http://schemas.microsoft.com/office/powerpoint/2010/main" val="1416057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E88A240-2519-4AA9-B814-959F065ABD22}" type="datetimeFigureOut">
              <a:rPr lang="en-US" smtClean="0"/>
              <a:t>4/25/2018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F1B3AE-6528-427F-9AA4-B1288C9183A1}" type="slidenum">
              <a:rPr lang="en-US" smtClean="0"/>
              <a:t>‹#›</a:t>
            </a:fld>
            <a:endParaRPr lang="en-US"/>
          </a:p>
        </p:txBody>
      </p:sp>
    </p:spTree>
    <p:extLst>
      <p:ext uri="{BB962C8B-B14F-4D97-AF65-F5344CB8AC3E}">
        <p14:creationId xmlns:p14="http://schemas.microsoft.com/office/powerpoint/2010/main" val="1163450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E88A240-2519-4AA9-B814-959F065ABD22}" type="datetimeFigureOut">
              <a:rPr lang="en-US" smtClean="0"/>
              <a:t>4/25/2018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F1B3AE-6528-427F-9AA4-B1288C9183A1}" type="slidenum">
              <a:rPr lang="en-US" smtClean="0"/>
              <a:t>‹#›</a:t>
            </a:fld>
            <a:endParaRPr lang="en-US"/>
          </a:p>
        </p:txBody>
      </p:sp>
    </p:spTree>
    <p:extLst>
      <p:ext uri="{BB962C8B-B14F-4D97-AF65-F5344CB8AC3E}">
        <p14:creationId xmlns:p14="http://schemas.microsoft.com/office/powerpoint/2010/main" val="1918629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E88A240-2519-4AA9-B814-959F065ABD22}" type="datetimeFigureOut">
              <a:rPr lang="en-US" smtClean="0"/>
              <a:t>4/25/2018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F1B3AE-6528-427F-9AA4-B1288C9183A1}" type="slidenum">
              <a:rPr lang="en-US" smtClean="0"/>
              <a:t>‹#›</a:t>
            </a:fld>
            <a:endParaRPr lang="en-US"/>
          </a:p>
        </p:txBody>
      </p:sp>
    </p:spTree>
    <p:extLst>
      <p:ext uri="{BB962C8B-B14F-4D97-AF65-F5344CB8AC3E}">
        <p14:creationId xmlns:p14="http://schemas.microsoft.com/office/powerpoint/2010/main" val="119486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88A240-2519-4AA9-B814-959F065ABD22}" type="datetimeFigureOut">
              <a:rPr lang="en-US" smtClean="0"/>
              <a:t>4/25/2018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F1B3AE-6528-427F-9AA4-B1288C9183A1}" type="slidenum">
              <a:rPr lang="en-US" smtClean="0"/>
              <a:t>‹#›</a:t>
            </a:fld>
            <a:endParaRPr lang="en-US"/>
          </a:p>
        </p:txBody>
      </p:sp>
    </p:spTree>
    <p:extLst>
      <p:ext uri="{BB962C8B-B14F-4D97-AF65-F5344CB8AC3E}">
        <p14:creationId xmlns:p14="http://schemas.microsoft.com/office/powerpoint/2010/main" val="4191087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88A240-2519-4AA9-B814-959F065ABD22}" type="datetimeFigureOut">
              <a:rPr lang="en-US" smtClean="0"/>
              <a:t>4/25/2018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F1B3AE-6528-427F-9AA4-B1288C9183A1}" type="slidenum">
              <a:rPr lang="en-US" smtClean="0"/>
              <a:t>‹#›</a:t>
            </a:fld>
            <a:endParaRPr lang="en-US"/>
          </a:p>
        </p:txBody>
      </p:sp>
    </p:spTree>
    <p:extLst>
      <p:ext uri="{BB962C8B-B14F-4D97-AF65-F5344CB8AC3E}">
        <p14:creationId xmlns:p14="http://schemas.microsoft.com/office/powerpoint/2010/main" val="1005635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88A240-2519-4AA9-B814-959F065ABD22}" type="datetimeFigureOut">
              <a:rPr lang="en-US" smtClean="0"/>
              <a:t>4/25/2018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F1B3AE-6528-427F-9AA4-B1288C9183A1}" type="slidenum">
              <a:rPr lang="en-US" smtClean="0"/>
              <a:t>‹#›</a:t>
            </a:fld>
            <a:endParaRPr lang="en-US"/>
          </a:p>
        </p:txBody>
      </p:sp>
    </p:spTree>
    <p:extLst>
      <p:ext uri="{BB962C8B-B14F-4D97-AF65-F5344CB8AC3E}">
        <p14:creationId xmlns:p14="http://schemas.microsoft.com/office/powerpoint/2010/main" val="3583282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88A240-2519-4AA9-B814-959F065ABD22}" type="datetimeFigureOut">
              <a:rPr lang="en-US" smtClean="0"/>
              <a:t>4/25/2018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F1B3AE-6528-427F-9AA4-B1288C9183A1}" type="slidenum">
              <a:rPr lang="en-US" smtClean="0"/>
              <a:t>‹#›</a:t>
            </a:fld>
            <a:endParaRPr lang="en-US"/>
          </a:p>
        </p:txBody>
      </p:sp>
    </p:spTree>
    <p:extLst>
      <p:ext uri="{BB962C8B-B14F-4D97-AF65-F5344CB8AC3E}">
        <p14:creationId xmlns:p14="http://schemas.microsoft.com/office/powerpoint/2010/main" val="4320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7.xml"/><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b="1" dirty="0"/>
              <a:t>Social Work Ideology for the 21</a:t>
            </a:r>
            <a:r>
              <a:rPr lang="en-US" sz="3600" b="1" baseline="30000" dirty="0"/>
              <a:t>st</a:t>
            </a:r>
            <a:r>
              <a:rPr lang="en-US" sz="3600" b="1" dirty="0"/>
              <a:t> Century </a:t>
            </a:r>
            <a:br>
              <a:rPr lang="en-US" sz="3600" b="1" dirty="0"/>
            </a:br>
            <a:r>
              <a:rPr lang="en-US" sz="3600" b="1" dirty="0"/>
              <a:t>as an Educational Imperative</a:t>
            </a:r>
            <a:br>
              <a:rPr lang="en-US" dirty="0"/>
            </a:br>
            <a:br>
              <a:rPr lang="en-US" dirty="0"/>
            </a:br>
            <a:endParaRPr lang="en-US" dirty="0"/>
          </a:p>
        </p:txBody>
      </p:sp>
      <p:sp>
        <p:nvSpPr>
          <p:cNvPr id="3" name="Subtitle 2"/>
          <p:cNvSpPr>
            <a:spLocks noGrp="1"/>
          </p:cNvSpPr>
          <p:nvPr>
            <p:ph type="subTitle" idx="1"/>
          </p:nvPr>
        </p:nvSpPr>
        <p:spPr/>
        <p:txBody>
          <a:bodyPr>
            <a:normAutofit fontScale="92500" lnSpcReduction="20000"/>
          </a:bodyPr>
          <a:lstStyle/>
          <a:p>
            <a:pPr algn="l">
              <a:lnSpc>
                <a:spcPct val="110000"/>
              </a:lnSpc>
              <a:spcBef>
                <a:spcPts val="0"/>
              </a:spcBef>
            </a:pPr>
            <a:r>
              <a:rPr lang="en-US" sz="2400" b="1" dirty="0"/>
              <a:t>Vadim Moldovan</a:t>
            </a:r>
            <a:r>
              <a:rPr lang="en-US" sz="2400" dirty="0"/>
              <a:t>, PhD in Social Work</a:t>
            </a:r>
            <a:br>
              <a:rPr lang="en-US" sz="2400" dirty="0"/>
            </a:br>
            <a:r>
              <a:rPr lang="en-US" sz="2400" dirty="0"/>
              <a:t>	York College of the City University of New York</a:t>
            </a:r>
            <a:br>
              <a:rPr lang="en-US" sz="2400" dirty="0"/>
            </a:br>
            <a:r>
              <a:rPr lang="en-US" sz="2400" dirty="0"/>
              <a:t>		Associate Professor</a:t>
            </a:r>
          </a:p>
          <a:p>
            <a:pPr algn="l">
              <a:lnSpc>
                <a:spcPct val="110000"/>
              </a:lnSpc>
              <a:spcBef>
                <a:spcPts val="0"/>
              </a:spcBef>
            </a:pPr>
            <a:r>
              <a:rPr lang="en-US" sz="2400" dirty="0"/>
              <a:t>	Free International University in Moldova</a:t>
            </a:r>
          </a:p>
          <a:p>
            <a:pPr algn="l">
              <a:lnSpc>
                <a:spcPct val="110000"/>
              </a:lnSpc>
              <a:spcBef>
                <a:spcPts val="0"/>
              </a:spcBef>
            </a:pPr>
            <a:r>
              <a:rPr lang="en-US" sz="2400" dirty="0"/>
              <a:t>		Lecturer</a:t>
            </a:r>
          </a:p>
        </p:txBody>
      </p:sp>
    </p:spTree>
    <p:extLst>
      <p:ext uri="{BB962C8B-B14F-4D97-AF65-F5344CB8AC3E}">
        <p14:creationId xmlns:p14="http://schemas.microsoft.com/office/powerpoint/2010/main" val="1260879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A721F-1791-435B-8E25-99DA4523EC2E}"/>
              </a:ext>
            </a:extLst>
          </p:cNvPr>
          <p:cNvSpPr>
            <a:spLocks noGrp="1"/>
          </p:cNvSpPr>
          <p:nvPr>
            <p:ph type="title"/>
          </p:nvPr>
        </p:nvSpPr>
        <p:spPr/>
        <p:txBody>
          <a:bodyPr>
            <a:normAutofit fontScale="90000"/>
          </a:bodyPr>
          <a:lstStyle/>
          <a:p>
            <a:r>
              <a:rPr lang="en-US" dirty="0"/>
              <a:t>Social Work Curriculum – </a:t>
            </a:r>
            <a:br>
              <a:rPr lang="en-US" dirty="0"/>
            </a:br>
            <a:r>
              <a:rPr lang="en-US" dirty="0"/>
              <a:t>the necessary components</a:t>
            </a:r>
          </a:p>
        </p:txBody>
      </p:sp>
      <p:sp>
        <p:nvSpPr>
          <p:cNvPr id="3" name="Content Placeholder 2">
            <a:extLst>
              <a:ext uri="{FF2B5EF4-FFF2-40B4-BE49-F238E27FC236}">
                <a16:creationId xmlns:a16="http://schemas.microsoft.com/office/drawing/2014/main" id="{4019305E-CA86-46A5-A8A2-3C93D551A3CC}"/>
              </a:ext>
            </a:extLst>
          </p:cNvPr>
          <p:cNvSpPr>
            <a:spLocks noGrp="1"/>
          </p:cNvSpPr>
          <p:nvPr>
            <p:ph idx="1"/>
          </p:nvPr>
        </p:nvSpPr>
        <p:spPr/>
        <p:txBody>
          <a:bodyPr>
            <a:normAutofit fontScale="92500" lnSpcReduction="10000"/>
          </a:bodyPr>
          <a:lstStyle/>
          <a:p>
            <a:r>
              <a:rPr lang="en-US" dirty="0"/>
              <a:t>Strong ethical foundation – that is taught as an ideology that supersedes all other ideologies and creeds</a:t>
            </a:r>
          </a:p>
          <a:p>
            <a:r>
              <a:rPr lang="en-US" dirty="0"/>
              <a:t>Social worker is firstly and </a:t>
            </a:r>
            <a:r>
              <a:rPr lang="en-US" dirty="0" err="1"/>
              <a:t>foremostly</a:t>
            </a:r>
            <a:r>
              <a:rPr lang="en-US" dirty="0"/>
              <a:t> loyal to the profession, its values and ethical principles</a:t>
            </a:r>
          </a:p>
          <a:p>
            <a:r>
              <a:rPr lang="en-US" dirty="0"/>
              <a:t>Other creeds – ideological, political, nationalistic, and religious are secondary to the social work creed and can guide social worker’s action as long as they are congruent with the social work paradigm.</a:t>
            </a:r>
          </a:p>
        </p:txBody>
      </p:sp>
    </p:spTree>
    <p:extLst>
      <p:ext uri="{BB962C8B-B14F-4D97-AF65-F5344CB8AC3E}">
        <p14:creationId xmlns:p14="http://schemas.microsoft.com/office/powerpoint/2010/main" val="3026761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4C5DC-CBC4-4CF6-8006-F933A3C13C13}"/>
              </a:ext>
            </a:extLst>
          </p:cNvPr>
          <p:cNvSpPr>
            <a:spLocks noGrp="1"/>
          </p:cNvSpPr>
          <p:nvPr>
            <p:ph type="title"/>
          </p:nvPr>
        </p:nvSpPr>
        <p:spPr/>
        <p:txBody>
          <a:bodyPr>
            <a:normAutofit fontScale="90000"/>
          </a:bodyPr>
          <a:lstStyle/>
          <a:p>
            <a:r>
              <a:rPr lang="en-US" dirty="0"/>
              <a:t>Emphasis on the Macro-level practice</a:t>
            </a:r>
          </a:p>
        </p:txBody>
      </p:sp>
      <p:sp>
        <p:nvSpPr>
          <p:cNvPr id="3" name="Content Placeholder 2">
            <a:extLst>
              <a:ext uri="{FF2B5EF4-FFF2-40B4-BE49-F238E27FC236}">
                <a16:creationId xmlns:a16="http://schemas.microsoft.com/office/drawing/2014/main" id="{FA469B94-F240-4891-A3A5-E5D42EAE6B74}"/>
              </a:ext>
            </a:extLst>
          </p:cNvPr>
          <p:cNvSpPr>
            <a:spLocks noGrp="1"/>
          </p:cNvSpPr>
          <p:nvPr>
            <p:ph idx="1"/>
          </p:nvPr>
        </p:nvSpPr>
        <p:spPr/>
        <p:txBody>
          <a:bodyPr>
            <a:normAutofit fontScale="92500"/>
          </a:bodyPr>
          <a:lstStyle/>
          <a:p>
            <a:r>
              <a:rPr lang="en-US" dirty="0"/>
              <a:t>Social workers must adopt the stance that macro-level practice is pre-eminent. Social work historic calling is to work on restructuring society for the benefit of the people and not to mold the people to the norms of society.</a:t>
            </a:r>
          </a:p>
          <a:p>
            <a:r>
              <a:rPr lang="en-US" dirty="0"/>
              <a:t>Social workers do not owe fealty to the state, religious institutions, political entities, etc.</a:t>
            </a:r>
          </a:p>
          <a:p>
            <a:r>
              <a:rPr lang="en-US" dirty="0"/>
              <a:t>Social workers serve the people in the name of cardinal social work values</a:t>
            </a:r>
          </a:p>
        </p:txBody>
      </p:sp>
    </p:spTree>
    <p:extLst>
      <p:ext uri="{BB962C8B-B14F-4D97-AF65-F5344CB8AC3E}">
        <p14:creationId xmlns:p14="http://schemas.microsoft.com/office/powerpoint/2010/main" val="13398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8D354-AF98-4540-8C9C-B1C735E36132}"/>
              </a:ext>
            </a:extLst>
          </p:cNvPr>
          <p:cNvSpPr>
            <a:spLocks noGrp="1"/>
          </p:cNvSpPr>
          <p:nvPr>
            <p:ph type="title"/>
          </p:nvPr>
        </p:nvSpPr>
        <p:spPr/>
        <p:txBody>
          <a:bodyPr>
            <a:normAutofit fontScale="90000"/>
          </a:bodyPr>
          <a:lstStyle/>
          <a:p>
            <a:r>
              <a:rPr lang="en-US" dirty="0"/>
              <a:t>Social work is a </a:t>
            </a:r>
            <a:br>
              <a:rPr lang="en-US" dirty="0"/>
            </a:br>
            <a:r>
              <a:rPr lang="en-US" dirty="0"/>
              <a:t>values-based profession</a:t>
            </a:r>
          </a:p>
        </p:txBody>
      </p:sp>
      <p:sp>
        <p:nvSpPr>
          <p:cNvPr id="3" name="Content Placeholder 2">
            <a:extLst>
              <a:ext uri="{FF2B5EF4-FFF2-40B4-BE49-F238E27FC236}">
                <a16:creationId xmlns:a16="http://schemas.microsoft.com/office/drawing/2014/main" id="{7B293DB1-1D5A-4F20-88F2-031699526995}"/>
              </a:ext>
            </a:extLst>
          </p:cNvPr>
          <p:cNvSpPr>
            <a:spLocks noGrp="1"/>
          </p:cNvSpPr>
          <p:nvPr>
            <p:ph idx="1"/>
          </p:nvPr>
        </p:nvSpPr>
        <p:spPr/>
        <p:txBody>
          <a:bodyPr>
            <a:normAutofit fontScale="92500"/>
          </a:bodyPr>
          <a:lstStyle/>
          <a:p>
            <a:r>
              <a:rPr lang="en-US" dirty="0"/>
              <a:t>The unique character of social work makes it the only paradigm that is capable of social change – local and global.</a:t>
            </a:r>
          </a:p>
          <a:p>
            <a:r>
              <a:rPr lang="en-US" dirty="0"/>
              <a:t>Social work education is on the one hand, driven by the profession’s values.</a:t>
            </a:r>
          </a:p>
          <a:p>
            <a:r>
              <a:rPr lang="en-US" dirty="0"/>
              <a:t>On the other hand, by the carefully-developed and deliberately-applied system of community action methodologies that are designed to compel the state to adhere to social work values.</a:t>
            </a:r>
          </a:p>
        </p:txBody>
      </p:sp>
    </p:spTree>
    <p:extLst>
      <p:ext uri="{BB962C8B-B14F-4D97-AF65-F5344CB8AC3E}">
        <p14:creationId xmlns:p14="http://schemas.microsoft.com/office/powerpoint/2010/main" val="285430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581A9-5076-4CF2-919E-D7862DD4BDF4}"/>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6CCC5BC3-67D0-4B6F-81F2-C48C24C8D671}"/>
              </a:ext>
            </a:extLst>
          </p:cNvPr>
          <p:cNvSpPr>
            <a:spLocks noGrp="1"/>
          </p:cNvSpPr>
          <p:nvPr>
            <p:ph idx="1"/>
          </p:nvPr>
        </p:nvSpPr>
        <p:spPr/>
        <p:txBody>
          <a:bodyPr>
            <a:normAutofit fontScale="85000" lnSpcReduction="10000"/>
          </a:bodyPr>
          <a:lstStyle/>
          <a:p>
            <a:r>
              <a:rPr lang="en-US" dirty="0"/>
              <a:t>For social work to succeed locally, e.g. in Azerbaijan, Moldova, the United States, Ukraine, Armenia, Turkey, etc., global solidarity, that transcends ethnic, religious, and political animosities is absolutely essential.</a:t>
            </a:r>
          </a:p>
          <a:p>
            <a:r>
              <a:rPr lang="en-US" dirty="0"/>
              <a:t>Social work is resistance.</a:t>
            </a:r>
          </a:p>
          <a:p>
            <a:r>
              <a:rPr lang="en-US" dirty="0"/>
              <a:t>Social work is a global action in response to global calamities.</a:t>
            </a:r>
          </a:p>
          <a:p>
            <a:r>
              <a:rPr lang="en-US" dirty="0"/>
              <a:t>Social work educators bear heavy responsibility for preparing a competent cadre of professionals that is capable of promoting global social change in line with fundamental social work values.</a:t>
            </a:r>
          </a:p>
        </p:txBody>
      </p:sp>
    </p:spTree>
    <p:extLst>
      <p:ext uri="{BB962C8B-B14F-4D97-AF65-F5344CB8AC3E}">
        <p14:creationId xmlns:p14="http://schemas.microsoft.com/office/powerpoint/2010/main" val="1363967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5B688-76F0-4357-BDC5-4959E8C7FB0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8B3051B-73A8-4272-A83F-65EEF3ED7851}"/>
              </a:ext>
            </a:extLst>
          </p:cNvPr>
          <p:cNvSpPr>
            <a:spLocks noGrp="1"/>
          </p:cNvSpPr>
          <p:nvPr>
            <p:ph idx="1"/>
          </p:nvPr>
        </p:nvSpPr>
        <p:spPr/>
        <p:txBody>
          <a:bodyPr/>
          <a:lstStyle/>
          <a:p>
            <a:endParaRPr lang="en-US"/>
          </a:p>
        </p:txBody>
      </p:sp>
      <p:pic>
        <p:nvPicPr>
          <p:cNvPr id="7170" name="Picture 2" descr="Image result for social work solidarity">
            <a:extLst>
              <a:ext uri="{FF2B5EF4-FFF2-40B4-BE49-F238E27FC236}">
                <a16:creationId xmlns:a16="http://schemas.microsoft.com/office/drawing/2014/main" id="{3D8DD9BF-CB54-4073-8444-7D0179B40C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299" y="1047750"/>
            <a:ext cx="8385402"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4910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normAutofit fontScale="62500" lnSpcReduction="20000"/>
          </a:bodyPr>
          <a:lstStyle/>
          <a:p>
            <a:r>
              <a:rPr lang="en-US" dirty="0"/>
              <a:t> </a:t>
            </a:r>
          </a:p>
          <a:p>
            <a:r>
              <a:rPr lang="en-US" dirty="0"/>
              <a:t>Social work practice is anchored in values, principles, and practices that comprise social work university curriculum. Since social work is known as a values-based profession, teaching professional ethics is fundamental to social work education. The social work values system that emerged a century ago remains immutable and forever relevant to practice. However, social conditions have changed dramatically on the global scale.   The tectonic geopolitical shifts, technological innovation, and changes in the way people relate to each other compel a reexamination of ethical principles in application to current social conditions. This paper discusses the meaning of six fundamental social values in the environment of perpetual warfare, fake news, deception, virtualization, consumerism, and economic globalization. Theoretical work of such philosophers as Foucault, Bauman, McLuhan, and </a:t>
            </a:r>
            <a:r>
              <a:rPr lang="en-US" dirty="0" err="1"/>
              <a:t>Baudrillard</a:t>
            </a:r>
            <a:r>
              <a:rPr lang="en-US" dirty="0"/>
              <a:t> is utilized in an effort to articulate a social work ideology that is appropriate to current social challenges. Furthermore, this paper identifies pedagogies for effective promulgation of such ideology in educational milieus. </a:t>
            </a:r>
          </a:p>
          <a:p>
            <a:pPr marL="0" indent="0">
              <a:buNone/>
            </a:pPr>
            <a:endParaRPr lang="en-US" dirty="0"/>
          </a:p>
        </p:txBody>
      </p:sp>
    </p:spTree>
    <p:extLst>
      <p:ext uri="{BB962C8B-B14F-4D97-AF65-F5344CB8AC3E}">
        <p14:creationId xmlns:p14="http://schemas.microsoft.com/office/powerpoint/2010/main" val="3362080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National Association of Social Work (USA)</a:t>
            </a:r>
            <a:br>
              <a:rPr lang="en-US" sz="3600" dirty="0"/>
            </a:br>
            <a:endParaRPr lang="en-US" sz="3600" dirty="0"/>
          </a:p>
        </p:txBody>
      </p:sp>
      <p:sp>
        <p:nvSpPr>
          <p:cNvPr id="3" name="Content Placeholder 2"/>
          <p:cNvSpPr>
            <a:spLocks noGrp="1"/>
          </p:cNvSpPr>
          <p:nvPr>
            <p:ph idx="1"/>
          </p:nvPr>
        </p:nvSpPr>
        <p:spPr>
          <a:xfrm>
            <a:off x="609600" y="1905000"/>
            <a:ext cx="8077200" cy="4572000"/>
          </a:xfrm>
        </p:spPr>
        <p:txBody>
          <a:bodyPr>
            <a:normAutofit/>
          </a:bodyPr>
          <a:lstStyle/>
          <a:p>
            <a:pPr fontAlgn="base"/>
            <a:r>
              <a:rPr lang="en-US" dirty="0"/>
              <a:t>service</a:t>
            </a:r>
          </a:p>
          <a:p>
            <a:pPr fontAlgn="base"/>
            <a:r>
              <a:rPr lang="en-US" dirty="0"/>
              <a:t>social justice</a:t>
            </a:r>
          </a:p>
          <a:p>
            <a:pPr fontAlgn="base"/>
            <a:r>
              <a:rPr lang="en-US" dirty="0"/>
              <a:t>dignity and worth of the person</a:t>
            </a:r>
          </a:p>
          <a:p>
            <a:pPr fontAlgn="base"/>
            <a:r>
              <a:rPr lang="en-US" dirty="0"/>
              <a:t>importance of human relationships</a:t>
            </a:r>
          </a:p>
          <a:p>
            <a:pPr fontAlgn="base"/>
            <a:r>
              <a:rPr lang="en-US" dirty="0"/>
              <a:t>integrity</a:t>
            </a:r>
          </a:p>
          <a:p>
            <a:pPr fontAlgn="base"/>
            <a:r>
              <a:rPr lang="en-US" dirty="0"/>
              <a:t>competence</a:t>
            </a:r>
          </a:p>
          <a:p>
            <a:pPr marL="0" indent="0">
              <a:buNone/>
            </a:pPr>
            <a:endParaRPr lang="en-US" dirty="0"/>
          </a:p>
        </p:txBody>
      </p:sp>
      <p:pic>
        <p:nvPicPr>
          <p:cNvPr id="2050" name="Picture 2" descr="Image result for national association of social workers">
            <a:extLst>
              <a:ext uri="{FF2B5EF4-FFF2-40B4-BE49-F238E27FC236}">
                <a16:creationId xmlns:a16="http://schemas.microsoft.com/office/drawing/2014/main" id="{02A3CE13-C5DC-4AE8-87A6-DF6AD99611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2895" y="1066800"/>
            <a:ext cx="4876800" cy="18753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341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D5E38-186D-49D1-9CA8-1217B9F5DC12}"/>
              </a:ext>
            </a:extLst>
          </p:cNvPr>
          <p:cNvSpPr>
            <a:spLocks noGrp="1"/>
          </p:cNvSpPr>
          <p:nvPr>
            <p:ph type="title"/>
          </p:nvPr>
        </p:nvSpPr>
        <p:spPr/>
        <p:txBody>
          <a:bodyPr/>
          <a:lstStyle/>
          <a:p>
            <a:r>
              <a:rPr lang="en-US" dirty="0"/>
              <a:t>British Social Work Values</a:t>
            </a:r>
          </a:p>
        </p:txBody>
      </p:sp>
      <p:sp>
        <p:nvSpPr>
          <p:cNvPr id="3" name="Content Placeholder 2">
            <a:extLst>
              <a:ext uri="{FF2B5EF4-FFF2-40B4-BE49-F238E27FC236}">
                <a16:creationId xmlns:a16="http://schemas.microsoft.com/office/drawing/2014/main" id="{49EA6571-A50A-4C64-B594-38948750FEB9}"/>
              </a:ext>
            </a:extLst>
          </p:cNvPr>
          <p:cNvSpPr>
            <a:spLocks noGrp="1"/>
          </p:cNvSpPr>
          <p:nvPr>
            <p:ph idx="1"/>
          </p:nvPr>
        </p:nvSpPr>
        <p:spPr/>
        <p:txBody>
          <a:bodyPr/>
          <a:lstStyle/>
          <a:p>
            <a:r>
              <a:rPr lang="en-US" dirty="0"/>
              <a:t>Human rights</a:t>
            </a:r>
          </a:p>
          <a:p>
            <a:r>
              <a:rPr lang="en-US" dirty="0"/>
              <a:t>Social justice</a:t>
            </a:r>
          </a:p>
          <a:p>
            <a:r>
              <a:rPr lang="en-US" dirty="0"/>
              <a:t>Professional integrity</a:t>
            </a:r>
          </a:p>
        </p:txBody>
      </p:sp>
      <p:pic>
        <p:nvPicPr>
          <p:cNvPr id="3074" name="Picture 2" descr="Image result for british association of social workers">
            <a:extLst>
              <a:ext uri="{FF2B5EF4-FFF2-40B4-BE49-F238E27FC236}">
                <a16:creationId xmlns:a16="http://schemas.microsoft.com/office/drawing/2014/main" id="{6D26BD9B-5A5F-41A6-ACCE-14693C76E7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3454791"/>
            <a:ext cx="5685286" cy="2519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9820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B87B1-77C6-4B56-B2F0-0AEFA27DECF9}"/>
              </a:ext>
            </a:extLst>
          </p:cNvPr>
          <p:cNvSpPr>
            <a:spLocks noGrp="1"/>
          </p:cNvSpPr>
          <p:nvPr>
            <p:ph type="title"/>
          </p:nvPr>
        </p:nvSpPr>
        <p:spPr/>
        <p:txBody>
          <a:bodyPr>
            <a:normAutofit fontScale="90000"/>
          </a:bodyPr>
          <a:lstStyle/>
          <a:p>
            <a:r>
              <a:rPr lang="en-US" dirty="0"/>
              <a:t>International Association of Schools of Social Work</a:t>
            </a:r>
          </a:p>
        </p:txBody>
      </p:sp>
      <p:sp>
        <p:nvSpPr>
          <p:cNvPr id="3" name="Content Placeholder 2">
            <a:extLst>
              <a:ext uri="{FF2B5EF4-FFF2-40B4-BE49-F238E27FC236}">
                <a16:creationId xmlns:a16="http://schemas.microsoft.com/office/drawing/2014/main" id="{985B05A4-2CBE-4CD2-8577-0FCC643FEE38}"/>
              </a:ext>
            </a:extLst>
          </p:cNvPr>
          <p:cNvSpPr>
            <a:spLocks noGrp="1"/>
          </p:cNvSpPr>
          <p:nvPr>
            <p:ph idx="1"/>
          </p:nvPr>
        </p:nvSpPr>
        <p:spPr/>
        <p:txBody>
          <a:bodyPr/>
          <a:lstStyle/>
          <a:p>
            <a:r>
              <a:rPr lang="en-US" dirty="0"/>
              <a:t>respect for the inherent worth and dignity of human beings</a:t>
            </a:r>
          </a:p>
          <a:p>
            <a:r>
              <a:rPr lang="en-US" dirty="0"/>
              <a:t>doing no harm</a:t>
            </a:r>
          </a:p>
          <a:p>
            <a:r>
              <a:rPr lang="en-US" dirty="0"/>
              <a:t>respect for diversity</a:t>
            </a:r>
          </a:p>
          <a:p>
            <a:r>
              <a:rPr lang="en-US" dirty="0"/>
              <a:t>upholding human rights </a:t>
            </a:r>
          </a:p>
          <a:p>
            <a:r>
              <a:rPr lang="en-US" dirty="0"/>
              <a:t>social justice</a:t>
            </a:r>
          </a:p>
        </p:txBody>
      </p:sp>
      <p:pic>
        <p:nvPicPr>
          <p:cNvPr id="1026" name="Picture 2" descr="Image result for iassw values">
            <a:extLst>
              <a:ext uri="{FF2B5EF4-FFF2-40B4-BE49-F238E27FC236}">
                <a16:creationId xmlns:a16="http://schemas.microsoft.com/office/drawing/2014/main" id="{43C5C625-F003-4120-968E-008D54525A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3730380"/>
            <a:ext cx="3594355" cy="2543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1856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AD905-69E2-4FB2-BF5E-09C225C3711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3BF37EF-081B-429D-B714-C09FC6A28998}"/>
              </a:ext>
            </a:extLst>
          </p:cNvPr>
          <p:cNvSpPr>
            <a:spLocks noGrp="1"/>
          </p:cNvSpPr>
          <p:nvPr>
            <p:ph idx="1"/>
          </p:nvPr>
        </p:nvSpPr>
        <p:spPr/>
        <p:txBody>
          <a:bodyPr/>
          <a:lstStyle/>
          <a:p>
            <a:endParaRPr lang="en-US"/>
          </a:p>
        </p:txBody>
      </p:sp>
      <p:pic>
        <p:nvPicPr>
          <p:cNvPr id="4098" name="Picture 2" descr="Related image">
            <a:extLst>
              <a:ext uri="{FF2B5EF4-FFF2-40B4-BE49-F238E27FC236}">
                <a16:creationId xmlns:a16="http://schemas.microsoft.com/office/drawing/2014/main" id="{29AA0978-7B79-4EFD-A59A-9C723C4EAD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4514"/>
            <a:ext cx="10988506" cy="6856828"/>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a:extLst>
              <a:ext uri="{FF2B5EF4-FFF2-40B4-BE49-F238E27FC236}">
                <a16:creationId xmlns:a16="http://schemas.microsoft.com/office/drawing/2014/main" id="{FE6B5B36-88F5-4630-99B5-1C50C4FD32CF}"/>
              </a:ext>
            </a:extLst>
          </p:cNvPr>
          <p:cNvSpPr txBox="1">
            <a:spLocks/>
          </p:cNvSpPr>
          <p:nvPr/>
        </p:nvSpPr>
        <p:spPr>
          <a:xfrm>
            <a:off x="609600" y="427038"/>
            <a:ext cx="8229600" cy="11430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solidFill>
                  <a:schemeClr val="bg1"/>
                </a:solidFill>
              </a:rPr>
              <a:t>Dire global social problems postulated</a:t>
            </a:r>
          </a:p>
        </p:txBody>
      </p:sp>
      <p:sp>
        <p:nvSpPr>
          <p:cNvPr id="6" name="Content Placeholder 2">
            <a:extLst>
              <a:ext uri="{FF2B5EF4-FFF2-40B4-BE49-F238E27FC236}">
                <a16:creationId xmlns:a16="http://schemas.microsoft.com/office/drawing/2014/main" id="{C9E63700-AEDC-451C-B2A1-FE494FF2F727}"/>
              </a:ext>
            </a:extLst>
          </p:cNvPr>
          <p:cNvSpPr txBox="1">
            <a:spLocks/>
          </p:cNvSpPr>
          <p:nvPr/>
        </p:nvSpPr>
        <p:spPr>
          <a:xfrm>
            <a:off x="370710" y="2029733"/>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Font typeface="Arial" panose="020B0604020202020204" pitchFamily="34" charset="0"/>
              <a:buNone/>
            </a:pPr>
            <a:r>
              <a:rPr lang="en-US" dirty="0">
                <a:solidFill>
                  <a:schemeClr val="bg1"/>
                </a:solidFill>
              </a:rPr>
              <a:t>Perpetual warfare</a:t>
            </a:r>
          </a:p>
          <a:p>
            <a:pPr marL="0" indent="0" algn="r">
              <a:buFont typeface="Arial" panose="020B0604020202020204" pitchFamily="34" charset="0"/>
              <a:buNone/>
            </a:pPr>
            <a:r>
              <a:rPr lang="en-US" dirty="0">
                <a:solidFill>
                  <a:schemeClr val="bg1"/>
                </a:solidFill>
              </a:rPr>
              <a:t>Environmental degradation</a:t>
            </a:r>
          </a:p>
          <a:p>
            <a:pPr marL="0" indent="0" algn="r">
              <a:buFont typeface="Arial" panose="020B0604020202020204" pitchFamily="34" charset="0"/>
              <a:buNone/>
            </a:pPr>
            <a:r>
              <a:rPr lang="en-US" dirty="0">
                <a:solidFill>
                  <a:schemeClr val="bg1"/>
                </a:solidFill>
              </a:rPr>
              <a:t>Ubiquitous toxicity</a:t>
            </a:r>
          </a:p>
          <a:p>
            <a:pPr marL="0" indent="0" algn="r">
              <a:buFont typeface="Arial" panose="020B0604020202020204" pitchFamily="34" charset="0"/>
              <a:buNone/>
            </a:pPr>
            <a:r>
              <a:rPr lang="en-US" dirty="0">
                <a:solidFill>
                  <a:schemeClr val="bg1"/>
                </a:solidFill>
              </a:rPr>
              <a:t>Deception</a:t>
            </a:r>
          </a:p>
          <a:p>
            <a:pPr marL="0" indent="0" algn="r">
              <a:buFont typeface="Arial" panose="020B0604020202020204" pitchFamily="34" charset="0"/>
              <a:buNone/>
            </a:pPr>
            <a:r>
              <a:rPr lang="en-US" dirty="0">
                <a:solidFill>
                  <a:schemeClr val="bg1"/>
                </a:solidFill>
              </a:rPr>
              <a:t>Dehumanization</a:t>
            </a:r>
          </a:p>
          <a:p>
            <a:pPr marL="0" indent="0" algn="r">
              <a:buFont typeface="Arial" panose="020B0604020202020204" pitchFamily="34" charset="0"/>
              <a:buNone/>
            </a:pPr>
            <a:r>
              <a:rPr lang="en-US" dirty="0">
                <a:solidFill>
                  <a:schemeClr val="bg1"/>
                </a:solidFill>
              </a:rPr>
              <a:t>Consumerism</a:t>
            </a:r>
          </a:p>
          <a:p>
            <a:pPr marL="0" indent="0" algn="r">
              <a:buFont typeface="Arial" panose="020B0604020202020204" pitchFamily="34" charset="0"/>
              <a:buNone/>
            </a:pPr>
            <a:r>
              <a:rPr lang="en-US" dirty="0">
                <a:solidFill>
                  <a:schemeClr val="bg1"/>
                </a:solidFill>
              </a:rPr>
              <a:t>Economic exploitation</a:t>
            </a:r>
          </a:p>
        </p:txBody>
      </p:sp>
    </p:spTree>
    <p:extLst>
      <p:ext uri="{BB962C8B-B14F-4D97-AF65-F5344CB8AC3E}">
        <p14:creationId xmlns:p14="http://schemas.microsoft.com/office/powerpoint/2010/main" val="3201459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CF5F2-F375-41BC-9214-30169ABBCED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9956F50-157E-40E2-9E12-8EA5E4BB7609}"/>
              </a:ext>
            </a:extLst>
          </p:cNvPr>
          <p:cNvSpPr>
            <a:spLocks noGrp="1"/>
          </p:cNvSpPr>
          <p:nvPr>
            <p:ph idx="1"/>
          </p:nvPr>
        </p:nvSpPr>
        <p:spPr/>
        <p:txBody>
          <a:bodyPr/>
          <a:lstStyle/>
          <a:p>
            <a:endParaRPr lang="en-US"/>
          </a:p>
        </p:txBody>
      </p:sp>
      <p:pic>
        <p:nvPicPr>
          <p:cNvPr id="5122" name="Picture 2" descr="Image result for war in syria">
            <a:extLst>
              <a:ext uri="{FF2B5EF4-FFF2-40B4-BE49-F238E27FC236}">
                <a16:creationId xmlns:a16="http://schemas.microsoft.com/office/drawing/2014/main" id="{9A9A4CDA-DFCF-4CDB-865F-92B25BA6B5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25400"/>
            <a:ext cx="12801600" cy="719645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D429BC8-6DE7-421E-AF96-150204F6C8B4}"/>
              </a:ext>
            </a:extLst>
          </p:cNvPr>
          <p:cNvSpPr txBox="1"/>
          <p:nvPr/>
        </p:nvSpPr>
        <p:spPr>
          <a:xfrm>
            <a:off x="1028700" y="186419"/>
            <a:ext cx="7086600" cy="6001643"/>
          </a:xfrm>
          <a:prstGeom prst="rect">
            <a:avLst/>
          </a:prstGeom>
          <a:noFill/>
        </p:spPr>
        <p:txBody>
          <a:bodyPr wrap="square" rtlCol="0">
            <a:spAutoFit/>
          </a:bodyPr>
          <a:lstStyle/>
          <a:p>
            <a:pPr algn="ctr"/>
            <a:r>
              <a:rPr lang="en-US" sz="9600" b="1" dirty="0">
                <a:solidFill>
                  <a:srgbClr val="FF0000"/>
                </a:solidFill>
                <a:latin typeface="AR JULIAN" panose="02000000000000000000" pitchFamily="2" charset="0"/>
              </a:rPr>
              <a:t>Where </a:t>
            </a:r>
          </a:p>
          <a:p>
            <a:pPr algn="ctr"/>
            <a:r>
              <a:rPr lang="en-US" sz="9600" b="1" dirty="0">
                <a:solidFill>
                  <a:srgbClr val="FF0000"/>
                </a:solidFill>
                <a:latin typeface="AR JULIAN" panose="02000000000000000000" pitchFamily="2" charset="0"/>
              </a:rPr>
              <a:t>art </a:t>
            </a:r>
          </a:p>
          <a:p>
            <a:pPr algn="ctr"/>
            <a:r>
              <a:rPr lang="en-US" sz="9600" b="1" dirty="0">
                <a:solidFill>
                  <a:srgbClr val="FF0000"/>
                </a:solidFill>
                <a:latin typeface="AR JULIAN" panose="02000000000000000000" pitchFamily="2" charset="0"/>
              </a:rPr>
              <a:t>social work?</a:t>
            </a:r>
          </a:p>
        </p:txBody>
      </p:sp>
    </p:spTree>
    <p:extLst>
      <p:ext uri="{BB962C8B-B14F-4D97-AF65-F5344CB8AC3E}">
        <p14:creationId xmlns:p14="http://schemas.microsoft.com/office/powerpoint/2010/main" val="3708009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66F1D-C033-4D14-B4FA-C6387C620C37}"/>
              </a:ext>
            </a:extLst>
          </p:cNvPr>
          <p:cNvSpPr>
            <a:spLocks noGrp="1"/>
          </p:cNvSpPr>
          <p:nvPr>
            <p:ph type="title"/>
          </p:nvPr>
        </p:nvSpPr>
        <p:spPr/>
        <p:txBody>
          <a:bodyPr>
            <a:normAutofit/>
          </a:bodyPr>
          <a:lstStyle/>
          <a:p>
            <a:r>
              <a:rPr lang="en-US" sz="3200" dirty="0"/>
              <a:t>Consequences of the micro-level practice focus of contemporary social work </a:t>
            </a:r>
          </a:p>
        </p:txBody>
      </p:sp>
      <p:sp>
        <p:nvSpPr>
          <p:cNvPr id="3" name="Content Placeholder 2">
            <a:extLst>
              <a:ext uri="{FF2B5EF4-FFF2-40B4-BE49-F238E27FC236}">
                <a16:creationId xmlns:a16="http://schemas.microsoft.com/office/drawing/2014/main" id="{7BDB4740-8562-47A5-B84B-ECDCC5EB0635}"/>
              </a:ext>
            </a:extLst>
          </p:cNvPr>
          <p:cNvSpPr>
            <a:spLocks noGrp="1"/>
          </p:cNvSpPr>
          <p:nvPr>
            <p:ph idx="1"/>
          </p:nvPr>
        </p:nvSpPr>
        <p:spPr/>
        <p:txBody>
          <a:bodyPr/>
          <a:lstStyle/>
          <a:p>
            <a:r>
              <a:rPr lang="en-US" dirty="0"/>
              <a:t>Social workers as agents of social control</a:t>
            </a:r>
          </a:p>
          <a:p>
            <a:r>
              <a:rPr lang="en-US" dirty="0"/>
              <a:t>Market-based profession</a:t>
            </a:r>
          </a:p>
          <a:p>
            <a:r>
              <a:rPr lang="en-US" dirty="0" err="1"/>
              <a:t>Proletarization</a:t>
            </a:r>
            <a:r>
              <a:rPr lang="en-US" dirty="0"/>
              <a:t> of social work cadre</a:t>
            </a:r>
          </a:p>
          <a:p>
            <a:r>
              <a:rPr lang="en-US" dirty="0"/>
              <a:t>Irrelevance of the social work profession on the macro-  policy level</a:t>
            </a:r>
          </a:p>
          <a:p>
            <a:r>
              <a:rPr lang="en-US" dirty="0"/>
              <a:t>Abandonment of social work values of social justice and human rights </a:t>
            </a:r>
          </a:p>
        </p:txBody>
      </p:sp>
    </p:spTree>
    <p:extLst>
      <p:ext uri="{BB962C8B-B14F-4D97-AF65-F5344CB8AC3E}">
        <p14:creationId xmlns:p14="http://schemas.microsoft.com/office/powerpoint/2010/main" val="1935535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E4D68-CB37-4F58-9D2B-15156018A4DB}"/>
              </a:ext>
            </a:extLst>
          </p:cNvPr>
          <p:cNvSpPr>
            <a:spLocks noGrp="1"/>
          </p:cNvSpPr>
          <p:nvPr>
            <p:ph type="title"/>
          </p:nvPr>
        </p:nvSpPr>
        <p:spPr/>
        <p:txBody>
          <a:bodyPr>
            <a:normAutofit fontScale="90000"/>
          </a:bodyPr>
          <a:lstStyle/>
          <a:p>
            <a:r>
              <a:rPr lang="en-US" dirty="0"/>
              <a:t>Social work roots </a:t>
            </a:r>
            <a:br>
              <a:rPr lang="en-US" dirty="0"/>
            </a:br>
            <a:r>
              <a:rPr lang="en-US" dirty="0"/>
              <a:t>in antiwar movement</a:t>
            </a:r>
          </a:p>
        </p:txBody>
      </p:sp>
      <p:pic>
        <p:nvPicPr>
          <p:cNvPr id="6148" name="Picture 4" descr="Related image">
            <a:extLst>
              <a:ext uri="{FF2B5EF4-FFF2-40B4-BE49-F238E27FC236}">
                <a16:creationId xmlns:a16="http://schemas.microsoft.com/office/drawing/2014/main" id="{77AD3EDF-A892-4AAB-A026-A0B3720EDCB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26951" y="1704180"/>
            <a:ext cx="3369049" cy="47728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41082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1215</TotalTime>
  <Words>456</Words>
  <Application>Microsoft Office PowerPoint</Application>
  <PresentationFormat>On-screen Show (4:3)</PresentationFormat>
  <Paragraphs>59</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 JULIAN</vt:lpstr>
      <vt:lpstr>Arial</vt:lpstr>
      <vt:lpstr>Calibri</vt:lpstr>
      <vt:lpstr>Office Theme</vt:lpstr>
      <vt:lpstr>Social Work Ideology for the 21st Century  as an Educational Imperative  </vt:lpstr>
      <vt:lpstr>Abstract</vt:lpstr>
      <vt:lpstr>National Association of Social Work (USA) </vt:lpstr>
      <vt:lpstr>British Social Work Values</vt:lpstr>
      <vt:lpstr>International Association of Schools of Social Work</vt:lpstr>
      <vt:lpstr>PowerPoint Presentation</vt:lpstr>
      <vt:lpstr>PowerPoint Presentation</vt:lpstr>
      <vt:lpstr>Consequences of the micro-level practice focus of contemporary social work </vt:lpstr>
      <vt:lpstr>Social work roots  in antiwar movement</vt:lpstr>
      <vt:lpstr>Social Work Curriculum –  the necessary components</vt:lpstr>
      <vt:lpstr>Emphasis on the Macro-level practice</vt:lpstr>
      <vt:lpstr>Social work is a  values-based profession</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Work Ideology for the 21st Century  as an Educational Imperative</dc:title>
  <dc:creator>Vadim Moldovan</dc:creator>
  <cp:lastModifiedBy>Vadim Moldovan</cp:lastModifiedBy>
  <cp:revision>12</cp:revision>
  <dcterms:created xsi:type="dcterms:W3CDTF">2018-04-23T21:28:44Z</dcterms:created>
  <dcterms:modified xsi:type="dcterms:W3CDTF">2018-04-26T05:08:08Z</dcterms:modified>
</cp:coreProperties>
</file>