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59" r:id="rId4"/>
    <p:sldId id="268" r:id="rId5"/>
    <p:sldId id="260" r:id="rId6"/>
    <p:sldId id="269" r:id="rId7"/>
    <p:sldId id="270" r:id="rId8"/>
    <p:sldId id="261" r:id="rId9"/>
    <p:sldId id="271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B49C-2B46-4EB9-9F65-F9996846DAA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ACBB4-0F55-4208-AA03-B540C4B9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CBB4-0F55-4208-AA03-B540C4B94B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085184"/>
            <a:ext cx="6627512" cy="892696"/>
          </a:xfrm>
        </p:spPr>
        <p:txBody>
          <a:bodyPr>
            <a:normAutofit/>
          </a:bodyPr>
          <a:lstStyle/>
          <a:p>
            <a:r>
              <a:rPr lang="az-Latn-AZ" sz="2800" dirty="0" smtClean="0">
                <a:solidFill>
                  <a:srgbClr val="FF0000"/>
                </a:solidFill>
              </a:rPr>
              <a:t>Jeyran </a:t>
            </a:r>
            <a:r>
              <a:rPr lang="az-Latn-AZ" sz="2800" dirty="0" smtClean="0">
                <a:solidFill>
                  <a:srgbClr val="FF0000"/>
                </a:solidFill>
              </a:rPr>
              <a:t>Rahmatullayeva</a:t>
            </a:r>
            <a:r>
              <a:rPr lang="ru-RU" sz="2800" dirty="0" smtClean="0">
                <a:solidFill>
                  <a:srgbClr val="FF0000"/>
                </a:solidFill>
              </a:rPr>
              <a:t> 26</a:t>
            </a:r>
            <a:r>
              <a:rPr lang="az-Latn-AZ" sz="2800" dirty="0" smtClean="0">
                <a:solidFill>
                  <a:srgbClr val="FF0000"/>
                </a:solidFill>
              </a:rPr>
              <a:t>.04.2018</a:t>
            </a: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az-Latn-AZ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5184576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 smtClean="0">
                <a:solidFill>
                  <a:schemeClr val="bg1"/>
                </a:solidFill>
              </a:rPr>
              <a:t>A</a:t>
            </a:r>
            <a:r>
              <a:rPr lang="az-Latn-AZ" sz="14400" dirty="0" smtClean="0">
                <a:solidFill>
                  <a:schemeClr val="bg1"/>
                </a:solidFill>
              </a:rPr>
              <a:t>zərbaycanda  Sosial işin </a:t>
            </a:r>
            <a:r>
              <a:rPr lang="en-US" sz="14400" dirty="0" smtClean="0">
                <a:solidFill>
                  <a:schemeClr val="bg1"/>
                </a:solidFill>
              </a:rPr>
              <a:t> v</a:t>
            </a:r>
            <a:r>
              <a:rPr lang="az-Latn-AZ" sz="14400" dirty="0" smtClean="0">
                <a:solidFill>
                  <a:schemeClr val="bg1"/>
                </a:solidFill>
              </a:rPr>
              <a:t>ə  xidmətlərin tarixi </a:t>
            </a:r>
          </a:p>
          <a:p>
            <a:endParaRPr lang="az-Latn-AZ" sz="3300" dirty="0" smtClean="0"/>
          </a:p>
          <a:p>
            <a:endParaRPr lang="az-Latn-AZ" sz="12300" dirty="0" smtClean="0">
              <a:solidFill>
                <a:srgbClr val="FF0000"/>
              </a:solidFill>
            </a:endParaRPr>
          </a:p>
          <a:p>
            <a:endParaRPr lang="az-Latn-AZ" sz="12300" dirty="0">
              <a:solidFill>
                <a:srgbClr val="FF0000"/>
              </a:solidFill>
            </a:endParaRPr>
          </a:p>
          <a:p>
            <a:r>
              <a:rPr lang="az-Latn-AZ" sz="12300" dirty="0" smtClean="0">
                <a:solidFill>
                  <a:srgbClr val="FF0000"/>
                </a:solidFill>
              </a:rPr>
              <a:t>The History </a:t>
            </a:r>
            <a:r>
              <a:rPr lang="en-US" sz="12300" dirty="0" smtClean="0">
                <a:solidFill>
                  <a:srgbClr val="FF0000"/>
                </a:solidFill>
              </a:rPr>
              <a:t>of the Social work </a:t>
            </a:r>
            <a:r>
              <a:rPr lang="az-Latn-AZ" sz="12300" dirty="0" smtClean="0">
                <a:solidFill>
                  <a:srgbClr val="FF0000"/>
                </a:solidFill>
              </a:rPr>
              <a:t>and </a:t>
            </a:r>
            <a:r>
              <a:rPr lang="en-US" sz="12300" dirty="0" smtClean="0">
                <a:solidFill>
                  <a:srgbClr val="FF0000"/>
                </a:solidFill>
              </a:rPr>
              <a:t>services in Azerbaijan</a:t>
            </a:r>
            <a:endParaRPr lang="az-Latn-AZ" sz="12300" dirty="0" smtClean="0">
              <a:solidFill>
                <a:srgbClr val="FF0000"/>
              </a:solidFill>
            </a:endParaRPr>
          </a:p>
          <a:p>
            <a:endParaRPr lang="az-Latn-AZ" sz="4100" dirty="0">
              <a:solidFill>
                <a:srgbClr val="FFC000"/>
              </a:solidFill>
            </a:endParaRPr>
          </a:p>
          <a:p>
            <a:endParaRPr lang="az-Latn-AZ" sz="4100" dirty="0" smtClean="0">
              <a:solidFill>
                <a:srgbClr val="FFC000"/>
              </a:solidFill>
            </a:endParaRPr>
          </a:p>
          <a:p>
            <a:endParaRPr lang="az-Latn-AZ" sz="4100" dirty="0">
              <a:solidFill>
                <a:srgbClr val="FFC000"/>
              </a:solidFill>
            </a:endParaRPr>
          </a:p>
          <a:p>
            <a:endParaRPr lang="az-Latn-AZ" sz="4100" dirty="0" smtClean="0">
              <a:solidFill>
                <a:srgbClr val="FFC000"/>
              </a:solidFill>
            </a:endParaRPr>
          </a:p>
          <a:p>
            <a:endParaRPr lang="az-Latn-AZ" sz="4100" dirty="0">
              <a:solidFill>
                <a:srgbClr val="FFC000"/>
              </a:solidFill>
            </a:endParaRPr>
          </a:p>
          <a:p>
            <a:endParaRPr lang="az-Latn-AZ" sz="4100" dirty="0" smtClean="0">
              <a:solidFill>
                <a:srgbClr val="FFC000"/>
              </a:solidFill>
            </a:endParaRPr>
          </a:p>
          <a:p>
            <a:endParaRPr lang="ru-RU" sz="4100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312368" cy="2796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Ilk m</a:t>
            </a:r>
            <a:r>
              <a:rPr lang="az-Latn-AZ" dirty="0" smtClean="0"/>
              <a:t>üsəlman qadın xeyriyyə təşkilatı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1906 </a:t>
            </a:r>
            <a:r>
              <a:rPr lang="en-US" dirty="0" err="1"/>
              <a:t>cı</a:t>
            </a:r>
            <a:r>
              <a:rPr lang="en-US" dirty="0"/>
              <a:t> </a:t>
            </a:r>
            <a:r>
              <a:rPr lang="en-US" dirty="0" err="1"/>
              <a:t>ildə</a:t>
            </a:r>
            <a:r>
              <a:rPr lang="en-US" dirty="0"/>
              <a:t> ilk </a:t>
            </a:r>
            <a:r>
              <a:rPr lang="en-US" dirty="0" err="1"/>
              <a:t>müsəlman</a:t>
            </a:r>
            <a:r>
              <a:rPr lang="en-US" dirty="0"/>
              <a:t> </a:t>
            </a:r>
            <a:r>
              <a:rPr lang="en-US" dirty="0" err="1"/>
              <a:t>qadın</a:t>
            </a:r>
            <a:r>
              <a:rPr lang="en-US" dirty="0"/>
              <a:t> </a:t>
            </a:r>
            <a:r>
              <a:rPr lang="en-US" dirty="0" err="1"/>
              <a:t>xeyiyyə</a:t>
            </a:r>
            <a:r>
              <a:rPr lang="en-US" dirty="0"/>
              <a:t> </a:t>
            </a:r>
            <a:r>
              <a:rPr lang="en-US" dirty="0" err="1"/>
              <a:t>cəmiyyəti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təsis</a:t>
            </a:r>
            <a:r>
              <a:rPr lang="en-US" dirty="0"/>
              <a:t> </a:t>
            </a:r>
            <a:r>
              <a:rPr lang="en-US" dirty="0" err="1"/>
              <a:t>edilmişdir</a:t>
            </a:r>
            <a:r>
              <a:rPr lang="en-US" dirty="0"/>
              <a:t>. </a:t>
            </a:r>
            <a:r>
              <a:rPr lang="en-US" dirty="0" err="1" smtClean="0"/>
              <a:t>Həmidə</a:t>
            </a:r>
            <a:r>
              <a:rPr lang="en-US" dirty="0" smtClean="0"/>
              <a:t> </a:t>
            </a:r>
            <a:r>
              <a:rPr lang="en-US" dirty="0" err="1"/>
              <a:t>xanım</a:t>
            </a:r>
            <a:r>
              <a:rPr lang="en-US" dirty="0"/>
              <a:t> </a:t>
            </a:r>
            <a:r>
              <a:rPr lang="en-US" dirty="0" err="1"/>
              <a:t>Cavanşir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/>
              <a:t>Sofya</a:t>
            </a:r>
            <a:r>
              <a:rPr lang="en-US" dirty="0"/>
              <a:t> </a:t>
            </a:r>
            <a:r>
              <a:rPr lang="en-US" dirty="0" err="1"/>
              <a:t>xanım</a:t>
            </a:r>
            <a:r>
              <a:rPr lang="en-US" dirty="0"/>
              <a:t> </a:t>
            </a:r>
            <a:r>
              <a:rPr lang="en-US" dirty="0" err="1"/>
              <a:t>Şaxtaxtinskaya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cəmiyyətin</a:t>
            </a:r>
            <a:r>
              <a:rPr lang="en-US" dirty="0"/>
              <a:t> </a:t>
            </a:r>
            <a:r>
              <a:rPr lang="en-US" dirty="0" err="1"/>
              <a:t>təsisçiləri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fəal</a:t>
            </a:r>
            <a:r>
              <a:rPr lang="en-US" dirty="0"/>
              <a:t> </a:t>
            </a:r>
            <a:r>
              <a:rPr lang="en-US" dirty="0" err="1"/>
              <a:t>üzvləri</a:t>
            </a:r>
            <a:r>
              <a:rPr lang="en-US" dirty="0"/>
              <a:t> </a:t>
            </a:r>
            <a:r>
              <a:rPr lang="en-US" dirty="0" err="1"/>
              <a:t>olmuşdular</a:t>
            </a:r>
            <a:r>
              <a:rPr lang="en-US" dirty="0"/>
              <a:t>. </a:t>
            </a:r>
          </a:p>
          <a:p>
            <a:r>
              <a:rPr lang="az-Latn-AZ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I Muslim  woman  Charity Assembly organized in 1906 .</a:t>
            </a:r>
            <a:r>
              <a:rPr lang="en-US" dirty="0" err="1" smtClean="0">
                <a:solidFill>
                  <a:srgbClr val="FF0000"/>
                </a:solidFill>
              </a:rPr>
              <a:t>Hamida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Javanshir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Sofiya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Shahtakhtinskaya</a:t>
            </a:r>
            <a:r>
              <a:rPr lang="en-US" dirty="0" smtClean="0">
                <a:solidFill>
                  <a:srgbClr val="FF0000"/>
                </a:solidFill>
              </a:rPr>
              <a:t> were the  first founders  and active members of the  Assembly. </a:t>
            </a:r>
          </a:p>
          <a:p>
            <a:r>
              <a:rPr lang="en-US" dirty="0"/>
              <a:t>1908- ci </a:t>
            </a:r>
            <a:r>
              <a:rPr lang="en-US" dirty="0" err="1"/>
              <a:t>ildə</a:t>
            </a:r>
            <a:r>
              <a:rPr lang="en-US" dirty="0"/>
              <a:t> </a:t>
            </a:r>
            <a:r>
              <a:rPr lang="en-US" dirty="0" err="1"/>
              <a:t>Bakıda</a:t>
            </a:r>
            <a:r>
              <a:rPr lang="en-US" dirty="0"/>
              <a:t> </a:t>
            </a:r>
            <a:r>
              <a:rPr lang="az-Latn-AZ" dirty="0"/>
              <a:t>Ş</a:t>
            </a:r>
            <a:r>
              <a:rPr lang="en-US" dirty="0" err="1"/>
              <a:t>əfqət</a:t>
            </a:r>
            <a:r>
              <a:rPr lang="en-US" dirty="0"/>
              <a:t> </a:t>
            </a:r>
            <a:r>
              <a:rPr lang="en-US" dirty="0" err="1"/>
              <a:t>bacıları</a:t>
            </a:r>
            <a:r>
              <a:rPr lang="en-US" dirty="0"/>
              <a:t> </a:t>
            </a:r>
            <a:r>
              <a:rPr lang="en-US" dirty="0" err="1"/>
              <a:t>icması</a:t>
            </a:r>
            <a:r>
              <a:rPr lang="en-US" dirty="0"/>
              <a:t>  </a:t>
            </a:r>
            <a:r>
              <a:rPr lang="en-US" dirty="0" err="1"/>
              <a:t>açılmışdır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 1908  The community of Compassionate  Sisters  organized </a:t>
            </a:r>
            <a:r>
              <a:rPr lang="en-US" dirty="0"/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Hamida</a:t>
            </a:r>
            <a:r>
              <a:rPr lang="en-US" dirty="0" smtClean="0"/>
              <a:t> </a:t>
            </a:r>
            <a:r>
              <a:rPr lang="en-US" dirty="0" err="1" smtClean="0"/>
              <a:t>Javanshir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Sofiya</a:t>
            </a:r>
            <a:r>
              <a:rPr lang="en-US" dirty="0" smtClean="0"/>
              <a:t> </a:t>
            </a:r>
            <a:r>
              <a:rPr lang="en-US" dirty="0" err="1" smtClean="0"/>
              <a:t>Shakhtakhtinskaya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78519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3707"/>
            <a:ext cx="3456384" cy="40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az-Latn-AZ" dirty="0" smtClean="0"/>
              <a:t>şaqları Mühafizə Liqasının sədr müavini Eynülhəyat Yusifbəyli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Eynulhayat</a:t>
            </a:r>
            <a:r>
              <a:rPr lang="en-US" dirty="0" smtClean="0"/>
              <a:t> </a:t>
            </a:r>
            <a:r>
              <a:rPr lang="en-US" dirty="0" err="1" smtClean="0"/>
              <a:t>Yusifbayly</a:t>
            </a:r>
            <a:r>
              <a:rPr lang="en-US" dirty="0" smtClean="0"/>
              <a:t>. The deputy Chair of the Child  Protection </a:t>
            </a:r>
            <a:r>
              <a:rPr lang="en-US" dirty="0" err="1" smtClean="0"/>
              <a:t>Leaque</a:t>
            </a:r>
            <a:r>
              <a:rPr lang="en-US" dirty="0" smtClean="0"/>
              <a:t> in 1918-1920. </a:t>
            </a:r>
          </a:p>
          <a:p>
            <a:pPr marL="0" indent="0">
              <a:buNone/>
            </a:pPr>
            <a:r>
              <a:rPr lang="en-US" dirty="0" smtClean="0"/>
              <a:t>She raised the issue on Juvenile</a:t>
            </a:r>
          </a:p>
          <a:p>
            <a:pPr marL="0" indent="0">
              <a:buNone/>
            </a:pPr>
            <a:r>
              <a:rPr lang="en-US" dirty="0" smtClean="0"/>
              <a:t> Justice  in front of the </a:t>
            </a:r>
          </a:p>
          <a:p>
            <a:pPr marL="0" indent="0">
              <a:buNone/>
            </a:pPr>
            <a:r>
              <a:rPr lang="en-US" dirty="0" smtClean="0"/>
              <a:t>Government and was successful.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/>
              <a:t>Heydər Əliyev fondu və Mehriban xanım Əliyevanın fəaliyyəti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48932"/>
            <a:ext cx="373077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20086"/>
            <a:ext cx="3816424" cy="186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6807"/>
            <a:ext cx="3746476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3136"/>
            <a:ext cx="4176464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z-Latn-AZ" dirty="0" smtClean="0"/>
              <a:t>                    </a:t>
            </a:r>
            <a:r>
              <a:rPr lang="az-Latn-AZ" sz="2800" dirty="0" smtClean="0">
                <a:solidFill>
                  <a:srgbClr val="FF0000"/>
                </a:solidFill>
              </a:rPr>
              <a:t>Diqqətinizə görə təşəkkürlər. </a:t>
            </a:r>
          </a:p>
          <a:p>
            <a:pPr marL="0" indent="0">
              <a:buNone/>
            </a:pPr>
            <a:endParaRPr lang="az-Latn-A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z-Latn-AZ" sz="2800" dirty="0" smtClean="0">
                <a:solidFill>
                  <a:srgbClr val="FF0000"/>
                </a:solidFill>
              </a:rPr>
              <a:t>                     Thank you for your attention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z-Latn-AZ" dirty="0" smtClean="0"/>
              <a:t>1901- ci ildə H. Z. Tağıyevin dəstəyi ilə  ilk qız məktəbi</a:t>
            </a:r>
            <a:r>
              <a:rPr lang="en-US" dirty="0" smtClean="0"/>
              <a:t> a</a:t>
            </a:r>
            <a:r>
              <a:rPr lang="az-Latn-AZ" dirty="0" smtClean="0"/>
              <a:t>çılmışdır.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ussian- </a:t>
            </a:r>
            <a:r>
              <a:rPr lang="az-Latn-AZ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uslim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z-Latn-AZ" dirty="0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irl</a:t>
            </a:r>
            <a:r>
              <a:rPr lang="en-US" dirty="0" smtClean="0">
                <a:solidFill>
                  <a:srgbClr val="FF0000"/>
                </a:solidFill>
              </a:rPr>
              <a:t> school  was opened on behalf of H. Z. </a:t>
            </a:r>
            <a:r>
              <a:rPr lang="en-US" dirty="0" err="1" smtClean="0">
                <a:solidFill>
                  <a:srgbClr val="FF0000"/>
                </a:solidFill>
              </a:rPr>
              <a:t>Tagiyev</a:t>
            </a:r>
            <a:r>
              <a:rPr lang="en-US" dirty="0" smtClean="0">
                <a:solidFill>
                  <a:srgbClr val="FF0000"/>
                </a:solidFill>
              </a:rPr>
              <a:t> in 1901.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264696" cy="3798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/>
              <a:t> </a:t>
            </a:r>
            <a:br>
              <a:rPr lang="az-Latn-AZ" dirty="0" smtClean="0"/>
            </a:br>
            <a:r>
              <a:rPr lang="az-Latn-AZ" dirty="0" smtClean="0"/>
              <a:t>Ganifa </a:t>
            </a:r>
            <a:r>
              <a:rPr lang="en-US" dirty="0" err="1" smtClean="0"/>
              <a:t>Malikzadeh</a:t>
            </a:r>
            <a:r>
              <a:rPr lang="en-US" dirty="0" smtClean="0"/>
              <a:t> with her </a:t>
            </a:r>
            <a:r>
              <a:rPr lang="az-Latn-AZ" dirty="0" smtClean="0"/>
              <a:t>husband Hasan bay Zardabi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az-Latn-AZ" dirty="0" smtClean="0"/>
              <a:t>ənifə Məlikova qız </a:t>
            </a:r>
          </a:p>
          <a:p>
            <a:pPr marL="0" indent="0">
              <a:buNone/>
            </a:pPr>
            <a:r>
              <a:rPr lang="az-Latn-AZ" dirty="0"/>
              <a:t>m</a:t>
            </a:r>
            <a:r>
              <a:rPr lang="az-Latn-AZ" dirty="0" smtClean="0"/>
              <a:t>əktəbinin  ilk direktoru </a:t>
            </a:r>
          </a:p>
          <a:p>
            <a:pPr marL="0" indent="0">
              <a:buNone/>
            </a:pPr>
            <a:r>
              <a:rPr lang="az-Latn-AZ" dirty="0" smtClean="0"/>
              <a:t>və müəlliməsi </a:t>
            </a:r>
            <a:r>
              <a:rPr lang="az-Latn-AZ" dirty="0"/>
              <a:t> </a:t>
            </a:r>
            <a:r>
              <a:rPr lang="az-Latn-AZ" dirty="0" smtClean="0"/>
              <a:t>olmuşdur.</a:t>
            </a:r>
            <a:endParaRPr lang="en-US" dirty="0"/>
          </a:p>
          <a:p>
            <a:r>
              <a:rPr lang="az-Latn-AZ" dirty="0" smtClean="0">
                <a:solidFill>
                  <a:srgbClr val="FF0000"/>
                </a:solidFill>
              </a:rPr>
              <a:t>Ganifa Malikzadeh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as the  firs</a:t>
            </a:r>
            <a:r>
              <a:rPr lang="az-Latn-AZ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director 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teacher of the girl school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35" y="1916832"/>
            <a:ext cx="4564291" cy="38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teachers of the I Russian- Muslim girl School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19938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73" y="1844824"/>
            <a:ext cx="309721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az-Latn-AZ" dirty="0" smtClean="0"/>
              <a:t> </a:t>
            </a:r>
            <a:br>
              <a:rPr lang="az-Latn-AZ" dirty="0" smtClean="0"/>
            </a:br>
            <a:r>
              <a:rPr lang="az-Latn-AZ" dirty="0"/>
              <a:t>Sosial sahədə ilk ictimai </a:t>
            </a:r>
            <a:r>
              <a:rPr lang="az-Latn-AZ" dirty="0" smtClean="0"/>
              <a:t>təşkilatlar. The first </a:t>
            </a:r>
            <a:r>
              <a:rPr lang="en-US" dirty="0" smtClean="0"/>
              <a:t>public organizations in social sphere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89120"/>
          </a:xfrm>
        </p:spPr>
        <p:txBody>
          <a:bodyPr>
            <a:normAutofit fontScale="62500" lnSpcReduction="20000"/>
          </a:bodyPr>
          <a:lstStyle/>
          <a:p>
            <a:endParaRPr lang="az-Latn-AZ" dirty="0" smtClean="0"/>
          </a:p>
          <a:p>
            <a:r>
              <a:rPr lang="en-US" sz="3100" dirty="0"/>
              <a:t>1902-ci </a:t>
            </a:r>
            <a:r>
              <a:rPr lang="en-US" sz="3100" dirty="0" err="1"/>
              <a:t>lin</a:t>
            </a:r>
            <a:r>
              <a:rPr lang="en-US" sz="3100" dirty="0"/>
              <a:t> </a:t>
            </a:r>
            <a:r>
              <a:rPr lang="en-US" sz="3100" dirty="0" err="1"/>
              <a:t>əvvəllərində</a:t>
            </a:r>
            <a:r>
              <a:rPr lang="en-US" sz="3100" dirty="0"/>
              <a:t> ilk </a:t>
            </a:r>
            <a:r>
              <a:rPr lang="en-US" sz="3100" dirty="0" err="1"/>
              <a:t>qadın</a:t>
            </a:r>
            <a:r>
              <a:rPr lang="en-US" sz="3100" dirty="0"/>
              <a:t> </a:t>
            </a:r>
            <a:r>
              <a:rPr lang="en-US" sz="3100" dirty="0" err="1"/>
              <a:t>təşkilatlarından</a:t>
            </a:r>
            <a:r>
              <a:rPr lang="en-US" sz="3100" dirty="0"/>
              <a:t> </a:t>
            </a:r>
            <a:r>
              <a:rPr lang="en-US" sz="3100" dirty="0" err="1"/>
              <a:t>biri</a:t>
            </a:r>
            <a:r>
              <a:rPr lang="en-US" sz="3100" dirty="0"/>
              <a:t> </a:t>
            </a:r>
            <a:r>
              <a:rPr lang="en-US" sz="3100" dirty="0" err="1"/>
              <a:t>təsis</a:t>
            </a:r>
            <a:r>
              <a:rPr lang="en-US" sz="3100" dirty="0"/>
              <a:t> </a:t>
            </a:r>
            <a:r>
              <a:rPr lang="en-US" sz="3100" dirty="0" err="1"/>
              <a:t>edilmişdir</a:t>
            </a:r>
            <a:r>
              <a:rPr lang="en-US" sz="3100" dirty="0"/>
              <a:t>. Bu </a:t>
            </a:r>
            <a:r>
              <a:rPr lang="en-US" sz="3100" dirty="0" err="1"/>
              <a:t>təşkilat</a:t>
            </a:r>
            <a:r>
              <a:rPr lang="en-US" sz="3100" dirty="0"/>
              <a:t> “</a:t>
            </a:r>
            <a:r>
              <a:rPr lang="en-US" sz="3100" dirty="0" err="1"/>
              <a:t>Qadınları</a:t>
            </a:r>
            <a:r>
              <a:rPr lang="en-US" sz="3100" dirty="0"/>
              <a:t> </a:t>
            </a:r>
            <a:r>
              <a:rPr lang="en-US" sz="3100" dirty="0" err="1"/>
              <a:t>müdafiə</a:t>
            </a:r>
            <a:r>
              <a:rPr lang="en-US" sz="3100" dirty="0"/>
              <a:t> </a:t>
            </a:r>
            <a:r>
              <a:rPr lang="en-US" sz="3100" dirty="0" err="1"/>
              <a:t>təşkilatı</a:t>
            </a:r>
            <a:r>
              <a:rPr lang="en-US" sz="3100" dirty="0"/>
              <a:t>” </a:t>
            </a:r>
            <a:r>
              <a:rPr lang="en-US" sz="3100" dirty="0" err="1"/>
              <a:t>olmuşdur</a:t>
            </a:r>
            <a:r>
              <a:rPr lang="en-US" sz="3100" dirty="0"/>
              <a:t>. </a:t>
            </a:r>
            <a:endParaRPr lang="az-Latn-AZ" sz="3100" dirty="0" smtClean="0"/>
          </a:p>
          <a:p>
            <a:r>
              <a:rPr lang="az-Latn-AZ" sz="3100" dirty="0" smtClean="0">
                <a:solidFill>
                  <a:srgbClr val="FF0000"/>
                </a:solidFill>
              </a:rPr>
              <a:t>The </a:t>
            </a:r>
            <a:r>
              <a:rPr lang="en-US" sz="3100" dirty="0" smtClean="0">
                <a:solidFill>
                  <a:srgbClr val="FF0000"/>
                </a:solidFill>
              </a:rPr>
              <a:t>I woman organization  organized in the beginning of  1902 . The name of the organization was “ Women’s </a:t>
            </a:r>
            <a:r>
              <a:rPr lang="en-US" sz="3100" dirty="0" err="1">
                <a:solidFill>
                  <a:srgbClr val="FF0000"/>
                </a:solidFill>
              </a:rPr>
              <a:t>d</a:t>
            </a:r>
            <a:r>
              <a:rPr lang="en-US" sz="3100" dirty="0" err="1" smtClean="0">
                <a:solidFill>
                  <a:srgbClr val="FF0000"/>
                </a:solidFill>
              </a:rPr>
              <a:t>efence</a:t>
            </a:r>
            <a:r>
              <a:rPr lang="en-US" sz="3100" dirty="0" smtClean="0">
                <a:solidFill>
                  <a:srgbClr val="FF0000"/>
                </a:solidFill>
              </a:rPr>
              <a:t> organization”</a:t>
            </a:r>
            <a:endParaRPr lang="az-Latn-AZ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1905 </a:t>
            </a:r>
            <a:r>
              <a:rPr lang="en-US" sz="3200" dirty="0"/>
              <a:t>–ci </a:t>
            </a:r>
            <a:r>
              <a:rPr lang="en-US" sz="3200" dirty="0" err="1"/>
              <a:t>ildən</a:t>
            </a:r>
            <a:r>
              <a:rPr lang="en-US" sz="3200" dirty="0"/>
              <a:t> </a:t>
            </a:r>
            <a:r>
              <a:rPr lang="en-US" sz="3200" dirty="0" err="1"/>
              <a:t>məşhur</a:t>
            </a:r>
            <a:r>
              <a:rPr lang="en-US" sz="3200" dirty="0"/>
              <a:t> </a:t>
            </a:r>
            <a:r>
              <a:rPr lang="en-US" sz="3200" dirty="0" err="1"/>
              <a:t>uşaq</a:t>
            </a:r>
            <a:r>
              <a:rPr lang="en-US" sz="3200" dirty="0"/>
              <a:t> </a:t>
            </a:r>
            <a:r>
              <a:rPr lang="en-US" sz="3200" dirty="0" err="1"/>
              <a:t>həkimi</a:t>
            </a:r>
            <a:r>
              <a:rPr lang="en-US" sz="3200" dirty="0"/>
              <a:t> </a:t>
            </a:r>
            <a:r>
              <a:rPr lang="en-US" sz="3200" dirty="0" err="1"/>
              <a:t>Gindesin</a:t>
            </a:r>
            <a:r>
              <a:rPr lang="en-US" sz="3200" dirty="0"/>
              <a:t> </a:t>
            </a:r>
            <a:r>
              <a:rPr lang="en-US" sz="3200" dirty="0" err="1"/>
              <a:t>rəhbərliyi</a:t>
            </a:r>
            <a:r>
              <a:rPr lang="en-US" sz="3200" dirty="0"/>
              <a:t> </a:t>
            </a:r>
            <a:r>
              <a:rPr lang="en-US" sz="3200" dirty="0" err="1"/>
              <a:t>altında</a:t>
            </a:r>
            <a:r>
              <a:rPr lang="en-US" sz="3200" dirty="0"/>
              <a:t> “</a:t>
            </a:r>
            <a:r>
              <a:rPr lang="en-US" sz="3200" dirty="0" err="1"/>
              <a:t>Bakı</a:t>
            </a:r>
            <a:r>
              <a:rPr lang="en-US" sz="3200" dirty="0"/>
              <a:t> </a:t>
            </a:r>
            <a:r>
              <a:rPr lang="en-US" sz="3200" dirty="0" err="1"/>
              <a:t>uşaq</a:t>
            </a:r>
            <a:r>
              <a:rPr lang="en-US" sz="3200" dirty="0"/>
              <a:t> </a:t>
            </a:r>
            <a:r>
              <a:rPr lang="en-US" sz="3200" dirty="0" err="1"/>
              <a:t>ölümü</a:t>
            </a:r>
            <a:r>
              <a:rPr lang="en-US" sz="3200" dirty="0"/>
              <a:t> </a:t>
            </a:r>
            <a:r>
              <a:rPr lang="en-US" sz="3200" dirty="0" err="1"/>
              <a:t>ilə</a:t>
            </a:r>
            <a:r>
              <a:rPr lang="en-US" sz="3200" dirty="0"/>
              <a:t> </a:t>
            </a:r>
            <a:r>
              <a:rPr lang="en-US" sz="3200" dirty="0" err="1"/>
              <a:t>mübarizə</a:t>
            </a:r>
            <a:r>
              <a:rPr lang="en-US" sz="3200" dirty="0"/>
              <a:t> </a:t>
            </a:r>
            <a:r>
              <a:rPr lang="en-US" sz="3200" dirty="0" err="1"/>
              <a:t>cəmiyyəti</a:t>
            </a:r>
            <a:r>
              <a:rPr lang="en-US" sz="3200" dirty="0"/>
              <a:t>” </a:t>
            </a:r>
            <a:r>
              <a:rPr lang="en-US" sz="3200" dirty="0" err="1"/>
              <a:t>yarandı</a:t>
            </a:r>
            <a:r>
              <a:rPr lang="en-US" sz="3200" dirty="0"/>
              <a:t> </a:t>
            </a:r>
            <a:r>
              <a:rPr lang="az-Latn-AZ" sz="3200" dirty="0" smtClean="0"/>
              <a:t>.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With the leadership of the well known doctor pediatrician Y. Y. </a:t>
            </a:r>
            <a:r>
              <a:rPr lang="en-US" sz="3200" dirty="0" err="1" smtClean="0">
                <a:solidFill>
                  <a:srgbClr val="FF0000"/>
                </a:solidFill>
              </a:rPr>
              <a:t>Gyndes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the  society was  organized on the name of “Baku society  on fighting with child mortality” </a:t>
            </a:r>
            <a:endParaRPr lang="az-Latn-AZ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 </a:t>
            </a:r>
            <a:r>
              <a:rPr lang="az-Latn-AZ" sz="3200" dirty="0" smtClean="0"/>
              <a:t>Gindes </a:t>
            </a:r>
            <a:r>
              <a:rPr lang="en-US" sz="3200" dirty="0" err="1" smtClean="0"/>
              <a:t>Qafqazda</a:t>
            </a:r>
            <a:r>
              <a:rPr lang="en-US" sz="3200" dirty="0" smtClean="0"/>
              <a:t> </a:t>
            </a:r>
            <a:r>
              <a:rPr lang="en-US" sz="3200" dirty="0"/>
              <a:t>ilk </a:t>
            </a:r>
            <a:r>
              <a:rPr lang="en-US" sz="3200" dirty="0" err="1"/>
              <a:t>uşaq</a:t>
            </a:r>
            <a:r>
              <a:rPr lang="en-US" sz="3200" dirty="0"/>
              <a:t> </a:t>
            </a:r>
            <a:r>
              <a:rPr lang="en-US" sz="3200" dirty="0" err="1"/>
              <a:t>məsləhətxanasının</a:t>
            </a:r>
            <a:r>
              <a:rPr lang="en-US" sz="3200" dirty="0"/>
              <a:t> </a:t>
            </a:r>
            <a:r>
              <a:rPr lang="en-US" sz="3200" dirty="0" err="1"/>
              <a:t>və</a:t>
            </a:r>
            <a:r>
              <a:rPr lang="en-US" sz="3200" dirty="0"/>
              <a:t> </a:t>
            </a:r>
            <a:r>
              <a:rPr lang="en-US" sz="3200" dirty="0" err="1"/>
              <a:t>uşaqlar</a:t>
            </a:r>
            <a:r>
              <a:rPr lang="en-US" sz="3200" dirty="0"/>
              <a:t> </a:t>
            </a:r>
            <a:r>
              <a:rPr lang="en-US" sz="3200" dirty="0" err="1"/>
              <a:t>üçün</a:t>
            </a:r>
            <a:r>
              <a:rPr lang="en-US" sz="3200" dirty="0"/>
              <a:t> </a:t>
            </a:r>
            <a:r>
              <a:rPr lang="en-US" sz="3200" dirty="0" smtClean="0"/>
              <a:t> “</a:t>
            </a:r>
            <a:r>
              <a:rPr lang="en-US" sz="3200" dirty="0" err="1" smtClean="0"/>
              <a:t>süd</a:t>
            </a:r>
            <a:r>
              <a:rPr lang="en-US" sz="3200" dirty="0" smtClean="0"/>
              <a:t> </a:t>
            </a:r>
            <a:r>
              <a:rPr lang="en-US" sz="3200" dirty="0" err="1" smtClean="0"/>
              <a:t>mətbəxini</a:t>
            </a:r>
            <a:r>
              <a:rPr lang="az-Latn-AZ" sz="3200" dirty="0" smtClean="0"/>
              <a:t>n»</a:t>
            </a:r>
            <a:r>
              <a:rPr lang="en-US" sz="3200" dirty="0" smtClean="0"/>
              <a:t> </a:t>
            </a:r>
            <a:r>
              <a:rPr lang="en-US" sz="3200" dirty="0" err="1"/>
              <a:t>də</a:t>
            </a:r>
            <a:r>
              <a:rPr lang="en-US" sz="3200" dirty="0"/>
              <a:t> </a:t>
            </a:r>
            <a:r>
              <a:rPr lang="en-US" sz="3200" dirty="0" err="1"/>
              <a:t>yaradıcısı</a:t>
            </a:r>
            <a:r>
              <a:rPr lang="en-US" sz="3200" dirty="0"/>
              <a:t> </a:t>
            </a:r>
            <a:r>
              <a:rPr lang="en-US" sz="3200" dirty="0" err="1" smtClean="0"/>
              <a:t>olmuşdur</a:t>
            </a:r>
            <a:r>
              <a:rPr lang="en-US" sz="3200" dirty="0" smtClean="0"/>
              <a:t>.</a:t>
            </a:r>
          </a:p>
          <a:p>
            <a:r>
              <a:rPr lang="az-Latn-AZ" sz="3200" dirty="0" smtClean="0">
                <a:solidFill>
                  <a:srgbClr val="FF0000"/>
                </a:solidFill>
              </a:rPr>
              <a:t>Gyndes </a:t>
            </a:r>
            <a:r>
              <a:rPr lang="en-US" sz="3200" dirty="0" smtClean="0">
                <a:solidFill>
                  <a:srgbClr val="FF0000"/>
                </a:solidFill>
              </a:rPr>
              <a:t>was the firs creator of the child consultation center and  “ child milk kitchen” in the C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ucasus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/>
              <a:t/>
            </a:r>
            <a:br>
              <a:rPr lang="az-Latn-AZ" dirty="0" smtClean="0"/>
            </a:br>
            <a:r>
              <a:rPr lang="en-US" dirty="0" smtClean="0"/>
              <a:t>Doctor </a:t>
            </a:r>
            <a:r>
              <a:rPr lang="en-US" dirty="0" err="1" smtClean="0"/>
              <a:t>Gyndes</a:t>
            </a:r>
            <a:r>
              <a:rPr lang="en-US" dirty="0" smtClean="0"/>
              <a:t> and </a:t>
            </a:r>
            <a:r>
              <a:rPr lang="az-Latn-AZ" dirty="0" smtClean="0"/>
              <a:t>Liza Mukhtarova </a:t>
            </a:r>
            <a:r>
              <a:rPr lang="en-US" dirty="0" smtClean="0"/>
              <a:t>with</a:t>
            </a:r>
            <a:r>
              <a:rPr lang="az-Latn-AZ" dirty="0" smtClean="0"/>
              <a:t> her husband Murtuza Mukhtarov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572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90" y="2587660"/>
            <a:ext cx="3850689" cy="373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4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Sona Ta</a:t>
            </a:r>
            <a:r>
              <a:rPr lang="en-US" dirty="0" err="1" smtClean="0"/>
              <a:t>giyeva</a:t>
            </a:r>
            <a:r>
              <a:rPr lang="az-Latn-AZ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564904"/>
            <a:ext cx="5629275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dirty="0" smtClean="0"/>
              <a:t>Maarifçi cəmiyyətlər 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1905-1907 </a:t>
            </a:r>
            <a:r>
              <a:rPr lang="en-US" dirty="0"/>
              <a:t>ci </a:t>
            </a:r>
            <a:r>
              <a:rPr lang="en-US" dirty="0" err="1"/>
              <a:t>illərdə</a:t>
            </a:r>
            <a:r>
              <a:rPr lang="en-US" dirty="0"/>
              <a:t> </a:t>
            </a:r>
            <a:r>
              <a:rPr lang="en-US" dirty="0" err="1"/>
              <a:t>Azərbaycanda</a:t>
            </a:r>
            <a:r>
              <a:rPr lang="en-US" dirty="0"/>
              <a:t> “</a:t>
            </a:r>
            <a:r>
              <a:rPr lang="en-US" dirty="0" err="1"/>
              <a:t>Nİcat</a:t>
            </a:r>
            <a:r>
              <a:rPr lang="en-US" dirty="0"/>
              <a:t>”, “</a:t>
            </a:r>
            <a:r>
              <a:rPr lang="en-US" dirty="0" err="1"/>
              <a:t>Nəşri</a:t>
            </a:r>
            <a:r>
              <a:rPr lang="en-US" dirty="0"/>
              <a:t> </a:t>
            </a:r>
            <a:r>
              <a:rPr lang="en-US" dirty="0" err="1"/>
              <a:t>maarif</a:t>
            </a:r>
            <a:r>
              <a:rPr lang="en-US" dirty="0"/>
              <a:t>”, “</a:t>
            </a:r>
            <a:r>
              <a:rPr lang="en-US" dirty="0" err="1"/>
              <a:t>Səadət</a:t>
            </a:r>
            <a:r>
              <a:rPr lang="en-US" dirty="0"/>
              <a:t>”  </a:t>
            </a:r>
            <a:r>
              <a:rPr lang="en-US" dirty="0" err="1"/>
              <a:t>kimi</a:t>
            </a:r>
            <a:r>
              <a:rPr lang="en-US" dirty="0"/>
              <a:t> </a:t>
            </a:r>
            <a:r>
              <a:rPr lang="en-US" dirty="0" err="1"/>
              <a:t>maarifçi</a:t>
            </a:r>
            <a:r>
              <a:rPr lang="en-US" dirty="0"/>
              <a:t> </a:t>
            </a:r>
            <a:r>
              <a:rPr lang="en-US" dirty="0" err="1"/>
              <a:t>cəmiyyətlər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/>
              <a:t>məktəblər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təsis</a:t>
            </a:r>
            <a:r>
              <a:rPr lang="en-US" dirty="0" smtClean="0"/>
              <a:t> </a:t>
            </a:r>
            <a:r>
              <a:rPr lang="en-US" dirty="0" err="1"/>
              <a:t>edilirdi</a:t>
            </a:r>
            <a:r>
              <a:rPr lang="en-US" dirty="0"/>
              <a:t>. </a:t>
            </a:r>
            <a:r>
              <a:rPr lang="az-Latn-AZ" dirty="0" smtClean="0"/>
              <a:t>Şəfiqə Əfəndizadə, Nabat Nərimanova və Xədicə Ağayeva bu cəmiyyətlərin fəal  üzvləri idi.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During  1905-1907  </a:t>
            </a:r>
            <a:r>
              <a:rPr lang="az-Latn-AZ" dirty="0" smtClean="0">
                <a:solidFill>
                  <a:srgbClr val="FF0000"/>
                </a:solidFill>
              </a:rPr>
              <a:t>years </a:t>
            </a:r>
            <a:r>
              <a:rPr lang="en-US" dirty="0" smtClean="0">
                <a:solidFill>
                  <a:srgbClr val="FF0000"/>
                </a:solidFill>
              </a:rPr>
              <a:t> educational societies and schools such as “</a:t>
            </a:r>
            <a:r>
              <a:rPr lang="en-US" dirty="0" err="1" smtClean="0">
                <a:solidFill>
                  <a:srgbClr val="FF0000"/>
                </a:solidFill>
              </a:rPr>
              <a:t>Nijat</a:t>
            </a:r>
            <a:r>
              <a:rPr lang="en-US" dirty="0" smtClean="0">
                <a:solidFill>
                  <a:srgbClr val="FF0000"/>
                </a:solidFill>
              </a:rPr>
              <a:t>”, </a:t>
            </a:r>
            <a:r>
              <a:rPr lang="en-US" dirty="0" err="1" smtClean="0">
                <a:solidFill>
                  <a:srgbClr val="FF0000"/>
                </a:solidFill>
              </a:rPr>
              <a:t>Nashri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Maarif</a:t>
            </a:r>
            <a:r>
              <a:rPr lang="en-US" dirty="0" smtClean="0">
                <a:solidFill>
                  <a:srgbClr val="FF0000"/>
                </a:solidFill>
              </a:rPr>
              <a:t>”, “</a:t>
            </a:r>
            <a:r>
              <a:rPr lang="en-US" dirty="0" err="1" smtClean="0">
                <a:solidFill>
                  <a:srgbClr val="FF0000"/>
                </a:solidFill>
              </a:rPr>
              <a:t>Saadat</a:t>
            </a:r>
            <a:r>
              <a:rPr lang="en-US" dirty="0" smtClean="0">
                <a:solidFill>
                  <a:srgbClr val="FF0000"/>
                </a:solidFill>
              </a:rPr>
              <a:t>”  were organized</a:t>
            </a:r>
            <a:r>
              <a:rPr lang="en-US" dirty="0" smtClean="0"/>
              <a:t>. </a:t>
            </a:r>
            <a:r>
              <a:rPr lang="az-Latn-AZ" dirty="0" smtClean="0">
                <a:solidFill>
                  <a:srgbClr val="FF0000"/>
                </a:solidFill>
              </a:rPr>
              <a:t>Shafiga Afandizadeh, Nabat Narimanova  and Khadija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z-Latn-AZ" dirty="0" smtClean="0">
                <a:solidFill>
                  <a:srgbClr val="FF0000"/>
                </a:solidFill>
              </a:rPr>
              <a:t>Agayeva </a:t>
            </a:r>
            <a:r>
              <a:rPr lang="en-US" dirty="0" smtClean="0">
                <a:solidFill>
                  <a:srgbClr val="FF0000"/>
                </a:solidFill>
              </a:rPr>
              <a:t>were  the active members of the organizations.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Shafiqa</a:t>
            </a:r>
            <a:r>
              <a:rPr lang="en-US" dirty="0" smtClean="0"/>
              <a:t> </a:t>
            </a:r>
            <a:r>
              <a:rPr lang="en-US" dirty="0" err="1" smtClean="0"/>
              <a:t>Afandizadeh</a:t>
            </a:r>
            <a:r>
              <a:rPr lang="en-US" dirty="0" smtClean="0"/>
              <a:t>, </a:t>
            </a:r>
            <a:r>
              <a:rPr lang="en-US" dirty="0" err="1" smtClean="0"/>
              <a:t>Nabat</a:t>
            </a:r>
            <a:r>
              <a:rPr lang="en-US" dirty="0" smtClean="0"/>
              <a:t> </a:t>
            </a:r>
            <a:r>
              <a:rPr lang="en-US" dirty="0" err="1" smtClean="0"/>
              <a:t>Narimanova,Khadija</a:t>
            </a:r>
            <a:r>
              <a:rPr lang="en-US" dirty="0" smtClean="0"/>
              <a:t> </a:t>
            </a:r>
            <a:r>
              <a:rPr lang="en-US" dirty="0" err="1" smtClean="0"/>
              <a:t>Agayeva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4482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5485"/>
            <a:ext cx="2132528" cy="417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99" y="1925485"/>
            <a:ext cx="3553725" cy="417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</TotalTime>
  <Words>431</Words>
  <Application>Microsoft Office PowerPoint</Application>
  <PresentationFormat>On-screen Show (4:3)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Flow</vt:lpstr>
      <vt:lpstr>Jeyran Rahmatullayeva 26.04.2018    </vt:lpstr>
      <vt:lpstr>   1901- ci ildə H. Z. Tağıyevin dəstəyi ilə  ilk qız məktəbi açılmışdır.  </vt:lpstr>
      <vt:lpstr>  Ganifa Malikzadeh with her husband Hasan bay Zardabi</vt:lpstr>
      <vt:lpstr>The teachers of the I Russian- Muslim girl School </vt:lpstr>
      <vt:lpstr>               Sosial sahədə ilk ictimai təşkilatlar. The first public organizations in social sphere</vt:lpstr>
      <vt:lpstr> Doctor Gyndes and Liza Mukhtarova with her husband Murtuza Mukhtarov </vt:lpstr>
      <vt:lpstr>Sona Tagiyeva </vt:lpstr>
      <vt:lpstr>Maarifçi cəmiyyətlər </vt:lpstr>
      <vt:lpstr>Shafiqa Afandizadeh, Nabat Narimanova,Khadija Agayeva </vt:lpstr>
      <vt:lpstr>Ilk müsəlman qadın xeyriyyə təşkilatı </vt:lpstr>
      <vt:lpstr>Hamida Javanshir and Sofiya Shakhtakhtinskaya </vt:lpstr>
      <vt:lpstr>Uşaqları Mühafizə Liqasının sədr müavini Eynülhəyat Yusifbəyli </vt:lpstr>
      <vt:lpstr>Heydər Əliyev fondu və Mehriban xanım Əliyevanın fəaliyyəti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36</cp:revision>
  <dcterms:created xsi:type="dcterms:W3CDTF">2018-04-24T08:05:26Z</dcterms:created>
  <dcterms:modified xsi:type="dcterms:W3CDTF">2018-04-26T04:21:53Z</dcterms:modified>
</cp:coreProperties>
</file>