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4" r:id="rId4"/>
    <p:sldId id="265" r:id="rId5"/>
    <p:sldId id="266" r:id="rId6"/>
    <p:sldId id="267" r:id="rId7"/>
    <p:sldId id="268" r:id="rId8"/>
    <p:sldId id="258" r:id="rId9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2BFD71-5976-479F-A1AB-C58F0B259189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FE4A8-F2F5-4DFD-9EA0-A49BAD6F9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60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76E94-B346-D94A-3B90-359B037EC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F66553-7D29-1D2D-9CB8-E606A0CDB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93A9F-51D0-CBF4-FEFE-85368E021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CA853-FA10-4AF2-16C3-74BFCB5CE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2A1FE-9E69-1CD7-3EA3-34F9B841F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6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42715-1EE6-4B67-378E-671CC2793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9F4BD8-144D-5584-5005-8BA537BBB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0D20A-8A81-9460-6695-337C1EFA5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AC0FE-AB43-001D-050E-F901E4F08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96734-EAE9-B0A4-4701-AEDFA80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1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9AC403-7A45-7D95-25C6-C73ED5B46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141F30-197F-C7BF-5BF9-6976D2F6D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5741E-ECF9-BD96-95EC-2648823D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8AE3C-A40C-B8DB-2F21-072B3DF21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411DE-7A07-0200-3888-F357AEE7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6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57D9F-F6E3-C367-0DAB-6BDADBE68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9C599-07F2-DA27-EFD3-D8F8D078B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51A5F-B90C-8D00-2E06-AB2CB21B2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5722D-12B9-2D16-4EDD-B816DBCE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46963-160C-FE69-451C-FB8477E53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5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E836-9E9F-A362-AA4D-6A9DB58A0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CD682-6442-62A9-79B5-DF5668D8E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51281-D916-F083-E721-A260711A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41C47-1F60-FEFA-1F15-B15C91C97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EDD5-3EFA-5C39-3050-981FFBA0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4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2E9E-007B-90DA-56C1-68069E5FD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2C22F-1B75-B8CB-FD32-3D20569BF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43EB9-0F8B-582D-5DB3-ECCA45206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E9B8A1-F024-2681-D47D-149C3E08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6D582-A3E0-135A-073C-EC979C24F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72480-2823-6FB3-EAA0-886F76E6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0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35379-772B-499D-2C63-04B3EABB6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63505-1C39-F4AB-5076-2F1538216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6238-607F-B469-71D8-5725739E8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A55160-F48B-C1C8-67D1-544F0A8B3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F611E3-4C7D-F12E-B83E-77E4FE3E1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698547-CEF1-5BDF-DE1D-BF86143D3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7965B-A40E-C2DD-D750-31AFDDC6B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37E80-97F3-7894-EB44-80357D9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4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35117-C4EC-B761-8AA9-6ACACA92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26BBE7-EC85-99AC-2B57-9B0B696AE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41735F-FA95-B0F2-4575-D5A12F7A6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83C79-8755-8BBC-AEAC-F2F85522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5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5A2CA-FCC8-D083-D647-7750EBA70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FFDB27-88F0-D01B-A88C-4534DBCF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D441C-7287-97E7-749D-6768B66B9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91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6A596-EF51-1ED3-5409-1895F733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166A2-BE97-5DEB-4404-CE0EA9F3F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1A69C4-FC09-FC96-AE0F-DCB15AE88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A05C4-4BF9-58A5-2B2D-469832671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5B048-F41A-5A77-654E-117699A00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5FA8E-BAE6-D06A-A834-55874C204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3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BBA9-B496-B0F9-59E6-070E44BA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0A0EE5-3F5C-F405-36E3-D74EDE066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663243-BF73-D78A-3FD3-C0BC540F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13BE6-5E80-B268-B1A4-DF5AB347D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C9623-F6BE-F1C6-40DF-5BA81E93A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DB9F1-11E7-1C62-C9D6-A54247838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E1DFAB-019D-3CEC-E117-C017BF405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791B1-58E6-F6AC-1DE4-7DE36B5C0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F5532-BD67-BC7F-97E5-97FA1F4F6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1B53-DC4B-48E6-B98A-FE92FE0F48E5}" type="datetimeFigureOut">
              <a:rPr lang="en-US" smtClean="0"/>
              <a:t>7/19/2025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32B3-B061-4364-0CB3-CAF4767F2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73501-9190-A1CB-D347-600D27436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B15CA-6275-4F73-8523-6F513B66F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0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hyperlink" Target="https://ubuntuplatform.ushahidi.io/" TargetMode="External"/><Relationship Id="rId4" Type="http://schemas.openxmlformats.org/officeDocument/2006/relationships/image" Target="../media/image3.png"/><Relationship Id="rId9" Type="http://schemas.openxmlformats.org/officeDocument/2006/relationships/hyperlink" Target="mailto:asw@africasocialwork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4FF1BA-EC57-E9BC-D8F8-134A837AD5A1}"/>
              </a:ext>
            </a:extLst>
          </p:cNvPr>
          <p:cNvSpPr/>
          <p:nvPr/>
        </p:nvSpPr>
        <p:spPr>
          <a:xfrm>
            <a:off x="10406571" y="0"/>
            <a:ext cx="1726164" cy="68580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AD6CD6-8E87-81D8-07B0-1BCAC47A4ADE}"/>
              </a:ext>
            </a:extLst>
          </p:cNvPr>
          <p:cNvSpPr txBox="1"/>
          <p:nvPr/>
        </p:nvSpPr>
        <p:spPr>
          <a:xfrm rot="16200000">
            <a:off x="10525329" y="5433055"/>
            <a:ext cx="1857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Project team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E0894D-2CE3-A97F-21D3-DF6932C59444}"/>
              </a:ext>
            </a:extLst>
          </p:cNvPr>
          <p:cNvSpPr/>
          <p:nvPr/>
        </p:nvSpPr>
        <p:spPr>
          <a:xfrm>
            <a:off x="8581912" y="0"/>
            <a:ext cx="1726164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744701-E578-0545-80A3-D72FA7CB5119}"/>
              </a:ext>
            </a:extLst>
          </p:cNvPr>
          <p:cNvSpPr txBox="1"/>
          <p:nvPr/>
        </p:nvSpPr>
        <p:spPr>
          <a:xfrm rot="16200000">
            <a:off x="8265777" y="5189586"/>
            <a:ext cx="2285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EA5F12-FB1C-ED6A-423E-A25FEB9B3AA7}"/>
              </a:ext>
            </a:extLst>
          </p:cNvPr>
          <p:cNvSpPr/>
          <p:nvPr/>
        </p:nvSpPr>
        <p:spPr>
          <a:xfrm>
            <a:off x="4901659" y="0"/>
            <a:ext cx="1789130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AD1E39-15A5-E2DA-E94B-68890D621AC1}"/>
              </a:ext>
            </a:extLst>
          </p:cNvPr>
          <p:cNvSpPr txBox="1"/>
          <p:nvPr/>
        </p:nvSpPr>
        <p:spPr>
          <a:xfrm rot="16200000">
            <a:off x="5113922" y="5465028"/>
            <a:ext cx="1294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94D9F5-DF39-D5E6-0ADB-3C9B731301C5}"/>
              </a:ext>
            </a:extLst>
          </p:cNvPr>
          <p:cNvSpPr/>
          <p:nvPr/>
        </p:nvSpPr>
        <p:spPr>
          <a:xfrm>
            <a:off x="6730228" y="0"/>
            <a:ext cx="1789131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404715-DEFB-FC05-0F36-16B25B893044}"/>
              </a:ext>
            </a:extLst>
          </p:cNvPr>
          <p:cNvSpPr/>
          <p:nvPr/>
        </p:nvSpPr>
        <p:spPr>
          <a:xfrm>
            <a:off x="0" y="-72958"/>
            <a:ext cx="525293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1C109A-041F-59BF-4B05-4F7BA54875F7}"/>
              </a:ext>
            </a:extLst>
          </p:cNvPr>
          <p:cNvSpPr txBox="1"/>
          <p:nvPr/>
        </p:nvSpPr>
        <p:spPr>
          <a:xfrm rot="16200000">
            <a:off x="6344286" y="4849635"/>
            <a:ext cx="2470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Why This Platform Matters </a:t>
            </a:r>
          </a:p>
          <a:p>
            <a:endParaRPr lang="en-US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D4E7E9-00AD-AE60-6E11-F840C9417E96}"/>
              </a:ext>
            </a:extLst>
          </p:cNvPr>
          <p:cNvSpPr txBox="1"/>
          <p:nvPr/>
        </p:nvSpPr>
        <p:spPr>
          <a:xfrm>
            <a:off x="299911" y="335745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12E9AE5-105D-36C4-E741-F11727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50" y="5187274"/>
            <a:ext cx="778843" cy="77884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D9C92F6-010B-EBB5-3A35-6E106EE5F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449" y="5417510"/>
            <a:ext cx="1283337" cy="3895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56939C4-8A2B-6EB7-8CA4-110D9827EE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014" y="5219992"/>
            <a:ext cx="1425353" cy="64530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CBD592C-B938-B91F-610C-8997EECCFF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443" y="4945904"/>
            <a:ext cx="983716" cy="98371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A1E59D-7F1F-8E82-FF45-9A306C20A5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275" y="5929620"/>
            <a:ext cx="728571" cy="72857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3AF940D-C08E-417F-0BC7-0A600033C7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754" y="5883829"/>
            <a:ext cx="920737" cy="8201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EF18C8-1D4F-C589-5F22-EBF89C0D3B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55" y="1996531"/>
            <a:ext cx="2087711" cy="20877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5B335AD-E191-2B0A-38FC-1008764F3BA9}"/>
              </a:ext>
            </a:extLst>
          </p:cNvPr>
          <p:cNvSpPr txBox="1"/>
          <p:nvPr/>
        </p:nvSpPr>
        <p:spPr>
          <a:xfrm>
            <a:off x="268550" y="4044765"/>
            <a:ext cx="4272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Contact us:</a:t>
            </a:r>
          </a:p>
          <a:p>
            <a:r>
              <a:rPr lang="en-US" b="1" dirty="0"/>
              <a:t>Email</a:t>
            </a:r>
            <a:r>
              <a:rPr lang="en-US" sz="1400" b="1" dirty="0"/>
              <a:t>: </a:t>
            </a:r>
            <a:r>
              <a:rPr lang="en-US" sz="1600" b="1" dirty="0">
                <a:hlinkClick r:id="rId9"/>
              </a:rPr>
              <a:t>asw@africasocialwork.net</a:t>
            </a:r>
            <a:endParaRPr lang="en-US" sz="1600" b="1" dirty="0"/>
          </a:p>
          <a:p>
            <a:r>
              <a:rPr lang="en-US" sz="1600" b="1" dirty="0"/>
              <a:t>Website</a:t>
            </a:r>
            <a:r>
              <a:rPr lang="en-US" sz="1600" dirty="0"/>
              <a:t>:</a:t>
            </a:r>
            <a:r>
              <a:rPr lang="en-GB" sz="1600" b="1" u="sng" dirty="0">
                <a:hlinkClick r:id="rId10"/>
              </a:rPr>
              <a:t>https://ubuntuplatform.ushahidi.io</a:t>
            </a:r>
            <a:endParaRPr lang="en-US" sz="1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7DDAF2-FF25-AD41-8BF6-CD4982C63EB6}"/>
              </a:ext>
            </a:extLst>
          </p:cNvPr>
          <p:cNvSpPr txBox="1"/>
          <p:nvPr/>
        </p:nvSpPr>
        <p:spPr>
          <a:xfrm>
            <a:off x="3292027" y="2991210"/>
            <a:ext cx="2145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By Prof. Janestic Twikirize  </a:t>
            </a:r>
          </a:p>
        </p:txBody>
      </p:sp>
    </p:spTree>
    <p:extLst>
      <p:ext uri="{BB962C8B-B14F-4D97-AF65-F5344CB8AC3E}">
        <p14:creationId xmlns:p14="http://schemas.microsoft.com/office/powerpoint/2010/main" val="31110766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FA226-7A49-ECBC-2B3A-953841976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E1F1C90-EA99-2129-4519-54BBA0885128}"/>
              </a:ext>
            </a:extLst>
          </p:cNvPr>
          <p:cNvSpPr/>
          <p:nvPr/>
        </p:nvSpPr>
        <p:spPr>
          <a:xfrm>
            <a:off x="11269653" y="0"/>
            <a:ext cx="843466" cy="68580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0F5F35-33C2-8A9D-5676-7132C84E0F1E}"/>
              </a:ext>
            </a:extLst>
          </p:cNvPr>
          <p:cNvSpPr txBox="1"/>
          <p:nvPr/>
        </p:nvSpPr>
        <p:spPr>
          <a:xfrm rot="16200000">
            <a:off x="10762396" y="5610632"/>
            <a:ext cx="1857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Project team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586D67-BABA-66EC-0C1C-C169A9DBFE53}"/>
              </a:ext>
            </a:extLst>
          </p:cNvPr>
          <p:cNvSpPr/>
          <p:nvPr/>
        </p:nvSpPr>
        <p:spPr>
          <a:xfrm>
            <a:off x="10350083" y="0"/>
            <a:ext cx="843465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FE498C-788B-5BC4-9A8F-CAD3BA293795}"/>
              </a:ext>
            </a:extLst>
          </p:cNvPr>
          <p:cNvSpPr txBox="1"/>
          <p:nvPr/>
        </p:nvSpPr>
        <p:spPr>
          <a:xfrm rot="16200000">
            <a:off x="9642192" y="5319155"/>
            <a:ext cx="2285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DBCED2-1433-0F46-B0B8-ACD612AE5149}"/>
              </a:ext>
            </a:extLst>
          </p:cNvPr>
          <p:cNvSpPr/>
          <p:nvPr/>
        </p:nvSpPr>
        <p:spPr>
          <a:xfrm>
            <a:off x="1770432" y="0"/>
            <a:ext cx="760886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77D55A-4F99-4CD0-EDE0-60E0C74D7E43}"/>
              </a:ext>
            </a:extLst>
          </p:cNvPr>
          <p:cNvSpPr/>
          <p:nvPr/>
        </p:nvSpPr>
        <p:spPr>
          <a:xfrm>
            <a:off x="9492337" y="-36479"/>
            <a:ext cx="811650" cy="693095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A82F0D-5072-2DF0-899E-A4130716C000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DA141C-1AC7-F1C7-98C3-464957C12A70}"/>
              </a:ext>
            </a:extLst>
          </p:cNvPr>
          <p:cNvSpPr txBox="1"/>
          <p:nvPr/>
        </p:nvSpPr>
        <p:spPr>
          <a:xfrm rot="16200000">
            <a:off x="8842618" y="5156055"/>
            <a:ext cx="2470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Why This Platform Matters </a:t>
            </a:r>
          </a:p>
          <a:p>
            <a:endParaRPr lang="en-US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BF51D4-3F2C-200F-D1C0-9F36BF3C622B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022BD1-AC4A-1EF8-544F-3CC8C77768C8}"/>
              </a:ext>
            </a:extLst>
          </p:cNvPr>
          <p:cNvSpPr txBox="1"/>
          <p:nvPr/>
        </p:nvSpPr>
        <p:spPr>
          <a:xfrm>
            <a:off x="2483395" y="422771"/>
            <a:ext cx="3161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Ubuntu </a:t>
            </a:r>
            <a:r>
              <a:rPr lang="en-US" sz="2400" b="1" dirty="0">
                <a:solidFill>
                  <a:srgbClr val="FF0000"/>
                </a:solidFill>
              </a:rPr>
              <a:t>Philosophy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33F0B0-BD3A-6AD5-8CD8-B17947898FE1}"/>
              </a:ext>
            </a:extLst>
          </p:cNvPr>
          <p:cNvSpPr txBox="1"/>
          <p:nvPr/>
        </p:nvSpPr>
        <p:spPr>
          <a:xfrm>
            <a:off x="2113969" y="1139418"/>
            <a:ext cx="70282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“</a:t>
            </a:r>
            <a:r>
              <a:rPr lang="en-US" b="1" dirty="0"/>
              <a:t>I am because we are</a:t>
            </a:r>
            <a:r>
              <a:rPr lang="en-US" dirty="0"/>
              <a:t>” – an African philosophy rooted in human dignity, interconnectedness, and community.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Central theme to the </a:t>
            </a:r>
            <a:r>
              <a:rPr lang="en-US" b="1" dirty="0"/>
              <a:t>Global Agenda for Social Work and Development 2020–2030</a:t>
            </a:r>
            <a:r>
              <a:rPr lang="en-US" dirty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 2020-2022 theme: ‘</a:t>
            </a:r>
            <a:r>
              <a:rPr lang="en-GB" b="1" dirty="0"/>
              <a:t>Ubuntu: Strengthening Social Solidarity and Global Connectedness</a:t>
            </a:r>
            <a:r>
              <a:rPr lang="en-GB" dirty="0"/>
              <a:t>´.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The Agenda was adopted by (IASSW),  (IFSW), and the (ICSW).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31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94D2-A62B-2443-C4EB-E68C4E0B1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465F80-BC8E-FFFE-6607-CE750773379A}"/>
              </a:ext>
            </a:extLst>
          </p:cNvPr>
          <p:cNvSpPr/>
          <p:nvPr/>
        </p:nvSpPr>
        <p:spPr>
          <a:xfrm>
            <a:off x="11371634" y="0"/>
            <a:ext cx="741486" cy="68580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4AD2B4-875B-8C03-8E90-F3D74BE95C5A}"/>
              </a:ext>
            </a:extLst>
          </p:cNvPr>
          <p:cNvSpPr txBox="1"/>
          <p:nvPr/>
        </p:nvSpPr>
        <p:spPr>
          <a:xfrm rot="16200000">
            <a:off x="10948747" y="5646785"/>
            <a:ext cx="1857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Project team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652484-64EC-B2BE-5105-55E20B46D149}"/>
              </a:ext>
            </a:extLst>
          </p:cNvPr>
          <p:cNvSpPr/>
          <p:nvPr/>
        </p:nvSpPr>
        <p:spPr>
          <a:xfrm>
            <a:off x="10447970" y="0"/>
            <a:ext cx="856502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B4A70B-4DA3-0630-3FB6-F74E27050FF2}"/>
              </a:ext>
            </a:extLst>
          </p:cNvPr>
          <p:cNvSpPr txBox="1"/>
          <p:nvPr/>
        </p:nvSpPr>
        <p:spPr>
          <a:xfrm rot="16200000">
            <a:off x="9628415" y="5319155"/>
            <a:ext cx="2285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3CDB96-39DA-9E0B-36C4-0D3180160A8E}"/>
              </a:ext>
            </a:extLst>
          </p:cNvPr>
          <p:cNvSpPr/>
          <p:nvPr/>
        </p:nvSpPr>
        <p:spPr>
          <a:xfrm>
            <a:off x="1770435" y="0"/>
            <a:ext cx="685959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4F2E12-E458-6D4F-E7AA-86F411C7C254}"/>
              </a:ext>
            </a:extLst>
          </p:cNvPr>
          <p:cNvSpPr/>
          <p:nvPr/>
        </p:nvSpPr>
        <p:spPr>
          <a:xfrm>
            <a:off x="2535274" y="0"/>
            <a:ext cx="7845533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486C08-EC6A-17F1-AB6C-976ECD374D6F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6B8752-FC55-552B-E75B-FCB5429625C0}"/>
              </a:ext>
            </a:extLst>
          </p:cNvPr>
          <p:cNvSpPr txBox="1"/>
          <p:nvPr/>
        </p:nvSpPr>
        <p:spPr>
          <a:xfrm>
            <a:off x="4395149" y="395117"/>
            <a:ext cx="43075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Why</a:t>
            </a:r>
            <a:r>
              <a:rPr lang="en-US" sz="2400" b="1" dirty="0"/>
              <a:t> This </a:t>
            </a:r>
            <a:r>
              <a:rPr lang="en-US" sz="2400" b="1" dirty="0">
                <a:solidFill>
                  <a:srgbClr val="FF0000"/>
                </a:solidFill>
              </a:rPr>
              <a:t>Platform </a:t>
            </a:r>
            <a:r>
              <a:rPr lang="en-US" sz="2400" b="1" dirty="0"/>
              <a:t>Matters </a:t>
            </a:r>
          </a:p>
          <a:p>
            <a:endParaRPr lang="en-US" sz="2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2F7301-EFF7-E27A-28E8-D65077D22780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31BD08-2F6A-53F0-7FBF-B17A21449FE5}"/>
              </a:ext>
            </a:extLst>
          </p:cNvPr>
          <p:cNvSpPr txBox="1"/>
          <p:nvPr/>
        </p:nvSpPr>
        <p:spPr>
          <a:xfrm rot="16200000">
            <a:off x="642571" y="4903777"/>
            <a:ext cx="31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492F79-A12B-74BD-0CAB-1C80DB90CEEF}"/>
              </a:ext>
            </a:extLst>
          </p:cNvPr>
          <p:cNvSpPr txBox="1"/>
          <p:nvPr/>
        </p:nvSpPr>
        <p:spPr>
          <a:xfrm>
            <a:off x="2593044" y="1041448"/>
            <a:ext cx="76447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Bridging the Resource Gap: </a:t>
            </a:r>
            <a:r>
              <a:rPr lang="en-US" b="1" dirty="0"/>
              <a:t>Building a comprehensive Ubuntu database.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/>
              <a:t>Provides resources </a:t>
            </a:r>
            <a:r>
              <a:rPr lang="en-US" dirty="0"/>
              <a:t>showcasing Ubuntu’s application in teaching and practice.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This platform fills that gap with digital, globally collaborative content.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/>
              <a:t>This digital platform </a:t>
            </a:r>
            <a:r>
              <a:rPr lang="en-GB" b="1" dirty="0"/>
              <a:t>brings together four to six social work institutions </a:t>
            </a:r>
            <a:r>
              <a:rPr lang="en-GB" dirty="0"/>
              <a:t>from different regions of the world to collaboratively design an Ubuntu-inspired virtual learning and teaching platform with multiple digital resources and test it in selected countries across the globe.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96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B7562-8C6D-E59B-C88D-00D39304B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2622F9-3C6F-3C07-EE88-F4688E25CC3A}"/>
              </a:ext>
            </a:extLst>
          </p:cNvPr>
          <p:cNvSpPr/>
          <p:nvPr/>
        </p:nvSpPr>
        <p:spPr>
          <a:xfrm>
            <a:off x="11371634" y="0"/>
            <a:ext cx="741486" cy="68580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4BD092-C783-CB0A-DBC3-9635FD0492FC}"/>
              </a:ext>
            </a:extLst>
          </p:cNvPr>
          <p:cNvSpPr txBox="1"/>
          <p:nvPr/>
        </p:nvSpPr>
        <p:spPr>
          <a:xfrm rot="16200000">
            <a:off x="10948747" y="5646785"/>
            <a:ext cx="1857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Project team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C4BF53-1B2D-3AB0-3312-2926696254BE}"/>
              </a:ext>
            </a:extLst>
          </p:cNvPr>
          <p:cNvSpPr/>
          <p:nvPr/>
        </p:nvSpPr>
        <p:spPr>
          <a:xfrm>
            <a:off x="3376559" y="0"/>
            <a:ext cx="792791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CC4D05-D096-6947-F725-E49657B0F837}"/>
              </a:ext>
            </a:extLst>
          </p:cNvPr>
          <p:cNvSpPr txBox="1"/>
          <p:nvPr/>
        </p:nvSpPr>
        <p:spPr>
          <a:xfrm>
            <a:off x="5104575" y="172162"/>
            <a:ext cx="4471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/>
              <a:t>How  </a:t>
            </a:r>
            <a:r>
              <a:rPr lang="en-AU" sz="2400" b="1" dirty="0">
                <a:solidFill>
                  <a:srgbClr val="FF0000"/>
                </a:solidFill>
              </a:rPr>
              <a:t>information</a:t>
            </a:r>
            <a:r>
              <a:rPr lang="en-AU" sz="2400" b="1" dirty="0"/>
              <a:t> is </a:t>
            </a:r>
            <a:r>
              <a:rPr lang="en-AU" sz="2400" b="1" dirty="0">
                <a:solidFill>
                  <a:srgbClr val="FF0000"/>
                </a:solidFill>
              </a:rPr>
              <a:t>collected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31F885-4241-81DC-3D82-C589BF614EF3}"/>
              </a:ext>
            </a:extLst>
          </p:cNvPr>
          <p:cNvSpPr/>
          <p:nvPr/>
        </p:nvSpPr>
        <p:spPr>
          <a:xfrm>
            <a:off x="1770435" y="0"/>
            <a:ext cx="685959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03CFB2-79B1-D07A-5081-F06E20FC8CF9}"/>
              </a:ext>
            </a:extLst>
          </p:cNvPr>
          <p:cNvSpPr/>
          <p:nvPr/>
        </p:nvSpPr>
        <p:spPr>
          <a:xfrm>
            <a:off x="2535275" y="0"/>
            <a:ext cx="762402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A3E1C3-1584-EB67-1301-B8FE55EF4497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F90DE9-FF91-59B4-C864-0216CE71FA7B}"/>
              </a:ext>
            </a:extLst>
          </p:cNvPr>
          <p:cNvSpPr txBox="1"/>
          <p:nvPr/>
        </p:nvSpPr>
        <p:spPr>
          <a:xfrm rot="16200000">
            <a:off x="722883" y="4323515"/>
            <a:ext cx="4307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Why This </a:t>
            </a:r>
            <a:r>
              <a:rPr lang="en-US" b="1" dirty="0"/>
              <a:t>Platform</a:t>
            </a:r>
            <a:r>
              <a:rPr lang="en-US" sz="1600" b="1" dirty="0"/>
              <a:t> Matters </a:t>
            </a:r>
          </a:p>
          <a:p>
            <a:endParaRPr lang="en-US" sz="1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670C60-B76A-6326-7ECB-3ED028918D4E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A30E56-3071-1FAF-5C2F-85FE98A782DF}"/>
              </a:ext>
            </a:extLst>
          </p:cNvPr>
          <p:cNvSpPr txBox="1"/>
          <p:nvPr/>
        </p:nvSpPr>
        <p:spPr>
          <a:xfrm rot="16200000">
            <a:off x="642571" y="4903777"/>
            <a:ext cx="31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E8AE98-59B6-3DEB-8BE3-6B37E7021DDE}"/>
              </a:ext>
            </a:extLst>
          </p:cNvPr>
          <p:cNvSpPr txBox="1"/>
          <p:nvPr/>
        </p:nvSpPr>
        <p:spPr>
          <a:xfrm>
            <a:off x="3550596" y="1157591"/>
            <a:ext cx="76848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dirty="0"/>
              <a:t>The project teams </a:t>
            </a:r>
            <a:r>
              <a:rPr lang="en-AU" b="1" dirty="0"/>
              <a:t>search literature </a:t>
            </a:r>
            <a:r>
              <a:rPr lang="en-AU" dirty="0"/>
              <a:t>and the </a:t>
            </a:r>
            <a:r>
              <a:rPr lang="en-AU" b="1" dirty="0"/>
              <a:t>media</a:t>
            </a:r>
            <a:r>
              <a:rPr lang="en-AU" dirty="0"/>
              <a:t> and then </a:t>
            </a:r>
            <a:r>
              <a:rPr lang="en-AU" b="1" dirty="0"/>
              <a:t>upload.</a:t>
            </a:r>
            <a:endParaRPr lang="en-US" b="1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Entries of information </a:t>
            </a:r>
            <a:r>
              <a:rPr lang="en-AU" dirty="0"/>
              <a:t>on Ubuntu on the platform by social workers from any part of the world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Interviews are conducted </a:t>
            </a:r>
            <a:r>
              <a:rPr lang="en-AU" dirty="0"/>
              <a:t>on </a:t>
            </a:r>
            <a:r>
              <a:rPr lang="en-AU" b="1" dirty="0"/>
              <a:t>selected experts </a:t>
            </a:r>
            <a:r>
              <a:rPr lang="en-AU" dirty="0"/>
              <a:t>on Ubuntu and social work uploaded on the </a:t>
            </a:r>
            <a:r>
              <a:rPr lang="en-AU" dirty="0" err="1"/>
              <a:t>plaform</a:t>
            </a:r>
            <a:r>
              <a:rPr lang="en-AU" dirty="0"/>
              <a:t> by the content creator.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 </a:t>
            </a:r>
            <a:r>
              <a:rPr lang="en-GB" dirty="0"/>
              <a:t>The platform contains, in an engaging interactive manner, </a:t>
            </a:r>
            <a:r>
              <a:rPr lang="en-GB" b="1" dirty="0"/>
              <a:t>videos</a:t>
            </a:r>
            <a:r>
              <a:rPr lang="en-GB" dirty="0"/>
              <a:t>, </a:t>
            </a:r>
            <a:r>
              <a:rPr lang="en-GB" b="1" dirty="0"/>
              <a:t>lectures, photographs, audios, illustrations, stories </a:t>
            </a:r>
            <a:r>
              <a:rPr lang="en-GB" dirty="0"/>
              <a:t>and </a:t>
            </a:r>
            <a:r>
              <a:rPr lang="en-GB" b="1" dirty="0"/>
              <a:t>other resources</a:t>
            </a:r>
            <a:r>
              <a:rPr lang="en-GB" dirty="0"/>
              <a:t>. 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71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2581C-361D-9A2E-ACA6-2EA7A2595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D2CF88-1DB7-C0EF-555A-D65F4024BEE2}"/>
              </a:ext>
            </a:extLst>
          </p:cNvPr>
          <p:cNvSpPr/>
          <p:nvPr/>
        </p:nvSpPr>
        <p:spPr>
          <a:xfrm>
            <a:off x="4127242" y="0"/>
            <a:ext cx="806475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B4F21E-A951-B407-752E-8329C84977CD}"/>
              </a:ext>
            </a:extLst>
          </p:cNvPr>
          <p:cNvSpPr txBox="1"/>
          <p:nvPr/>
        </p:nvSpPr>
        <p:spPr>
          <a:xfrm>
            <a:off x="6816874" y="147605"/>
            <a:ext cx="1857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Project</a:t>
            </a:r>
            <a:r>
              <a:rPr lang="en-US" sz="2400" b="1" dirty="0"/>
              <a:t> team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2CF017-720C-F2B8-2AA0-A59C8E6C695D}"/>
              </a:ext>
            </a:extLst>
          </p:cNvPr>
          <p:cNvSpPr/>
          <p:nvPr/>
        </p:nvSpPr>
        <p:spPr>
          <a:xfrm>
            <a:off x="3331259" y="0"/>
            <a:ext cx="76240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866C65-DDF4-5B6F-87C0-2DE950F89C47}"/>
              </a:ext>
            </a:extLst>
          </p:cNvPr>
          <p:cNvSpPr txBox="1"/>
          <p:nvPr/>
        </p:nvSpPr>
        <p:spPr>
          <a:xfrm rot="16200000">
            <a:off x="1698412" y="4301104"/>
            <a:ext cx="4471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BC1FED-45CF-5ABA-7BB5-0DDF08103CDF}"/>
              </a:ext>
            </a:extLst>
          </p:cNvPr>
          <p:cNvSpPr/>
          <p:nvPr/>
        </p:nvSpPr>
        <p:spPr>
          <a:xfrm>
            <a:off x="1770435" y="0"/>
            <a:ext cx="685959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93E94F-67A8-8EDD-E029-0FF37F148849}"/>
              </a:ext>
            </a:extLst>
          </p:cNvPr>
          <p:cNvSpPr/>
          <p:nvPr/>
        </p:nvSpPr>
        <p:spPr>
          <a:xfrm>
            <a:off x="2535275" y="0"/>
            <a:ext cx="762402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B409CE-43ED-31E2-8D24-2939D8A02696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2CB574-D55D-00AB-4904-FD77D158944F}"/>
              </a:ext>
            </a:extLst>
          </p:cNvPr>
          <p:cNvSpPr txBox="1"/>
          <p:nvPr/>
        </p:nvSpPr>
        <p:spPr>
          <a:xfrm rot="16200000">
            <a:off x="722883" y="4323515"/>
            <a:ext cx="4307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Why This </a:t>
            </a:r>
            <a:r>
              <a:rPr lang="en-US" b="1" dirty="0"/>
              <a:t>Platform</a:t>
            </a:r>
            <a:r>
              <a:rPr lang="en-US" sz="1600" b="1" dirty="0"/>
              <a:t> Matters </a:t>
            </a:r>
          </a:p>
          <a:p>
            <a:endParaRPr lang="en-US" sz="1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E3FFA6-A3C7-B90C-FE17-AA4517445F9D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058A6-5942-E412-DBE1-DEC94AA95586}"/>
              </a:ext>
            </a:extLst>
          </p:cNvPr>
          <p:cNvSpPr txBox="1"/>
          <p:nvPr/>
        </p:nvSpPr>
        <p:spPr>
          <a:xfrm rot="16200000">
            <a:off x="642571" y="4903777"/>
            <a:ext cx="31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E63D39-D519-A2FF-9A4A-A8EB27D410AE}"/>
              </a:ext>
            </a:extLst>
          </p:cNvPr>
          <p:cNvSpPr txBox="1"/>
          <p:nvPr/>
        </p:nvSpPr>
        <p:spPr>
          <a:xfrm>
            <a:off x="4248900" y="940553"/>
            <a:ext cx="797668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Associate Professor </a:t>
            </a:r>
            <a:r>
              <a:rPr lang="en-AU" b="1" dirty="0" err="1"/>
              <a:t>Janestic</a:t>
            </a:r>
            <a:r>
              <a:rPr lang="en-AU" b="1" dirty="0"/>
              <a:t> Twikirize</a:t>
            </a:r>
            <a:r>
              <a:rPr lang="en-AU" dirty="0"/>
              <a:t>, Department of Social Work and Social Administration, Makerere University, Uganda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Dr Rugare </a:t>
            </a:r>
            <a:r>
              <a:rPr lang="en-AU" b="1" dirty="0" err="1"/>
              <a:t>Mugumbate</a:t>
            </a:r>
            <a:r>
              <a:rPr lang="en-AU" dirty="0"/>
              <a:t>, University of Wollongong, </a:t>
            </a:r>
            <a:r>
              <a:rPr lang="en-AU" dirty="0" err="1"/>
              <a:t>Dharawal</a:t>
            </a:r>
            <a:r>
              <a:rPr lang="en-AU" dirty="0"/>
              <a:t> Country, NSW, Australia; University of Johannesburg, South Africa; </a:t>
            </a:r>
            <a:r>
              <a:rPr lang="en-AU" dirty="0" err="1"/>
              <a:t>ASWDNet</a:t>
            </a:r>
            <a:r>
              <a:rPr lang="en-AU" dirty="0"/>
              <a:t>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Jean-Claude Dorsainvil</a:t>
            </a:r>
            <a:r>
              <a:rPr lang="en-AU" dirty="0"/>
              <a:t>, Queensland University (UQ), School of Social Work, Nord-Est, Fort-Liberte, Haiti, Port-au-Prince, Haiti (W.I.)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Tanatswa Silvanus Chineka</a:t>
            </a:r>
            <a:r>
              <a:rPr lang="en-AU" dirty="0"/>
              <a:t>, Department of Social Work, University of Zimbabwe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Professor Mandla Mfundo Masuku</a:t>
            </a:r>
            <a:r>
              <a:rPr lang="en-AU" dirty="0"/>
              <a:t>, Associate Professor in the School of Built Environment and Development Studies at the University of KwaZulu-Natal, South Africa 6. Dr Sharlotte </a:t>
            </a:r>
            <a:r>
              <a:rPr lang="en-AU" dirty="0" err="1"/>
              <a:t>Tusasiirwe</a:t>
            </a:r>
            <a:r>
              <a:rPr lang="en-AU" dirty="0"/>
              <a:t>, Association of Schools of Social Work in Africa (ASSWA); School of Social Sciences, Western Sydney University (WSU)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b="1" dirty="0"/>
              <a:t>Associate Professor Vincent </a:t>
            </a:r>
            <a:r>
              <a:rPr lang="en-AU" b="1" dirty="0" err="1"/>
              <a:t>Mabvurira</a:t>
            </a:r>
            <a:r>
              <a:rPr lang="en-AU" dirty="0"/>
              <a:t>, School of Psycho-social Health, North-West University, South Africa 8. Professor Chinwe R. </a:t>
            </a:r>
            <a:r>
              <a:rPr lang="en-AU" dirty="0" err="1"/>
              <a:t>Nwanna</a:t>
            </a:r>
            <a:r>
              <a:rPr lang="en-AU" dirty="0"/>
              <a:t>, Department of Social Work, Faculty of Social Sciences, University of Lagos, Akoka, Yaba, Lagos, Nigeria 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2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4E76A-505C-68CA-BC2B-C34D9BF15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9853DF3-304F-E015-55FB-E316E54667E6}"/>
              </a:ext>
            </a:extLst>
          </p:cNvPr>
          <p:cNvSpPr/>
          <p:nvPr/>
        </p:nvSpPr>
        <p:spPr>
          <a:xfrm>
            <a:off x="4127242" y="0"/>
            <a:ext cx="806475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56D0B-3009-25DC-C634-7B655D16AA6D}"/>
              </a:ext>
            </a:extLst>
          </p:cNvPr>
          <p:cNvSpPr txBox="1"/>
          <p:nvPr/>
        </p:nvSpPr>
        <p:spPr>
          <a:xfrm>
            <a:off x="6709868" y="239444"/>
            <a:ext cx="2687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Acknow</a:t>
            </a:r>
            <a:r>
              <a:rPr lang="en-US" sz="2400" b="1" dirty="0"/>
              <a:t>ledgement</a:t>
            </a:r>
            <a:r>
              <a:rPr lang="en-US" b="1" dirty="0"/>
              <a:t>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7E25AE-0A95-0853-CFF9-979036E0BD7D}"/>
              </a:ext>
            </a:extLst>
          </p:cNvPr>
          <p:cNvSpPr/>
          <p:nvPr/>
        </p:nvSpPr>
        <p:spPr>
          <a:xfrm>
            <a:off x="3331259" y="0"/>
            <a:ext cx="76240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41B158-CB2E-58BC-A27D-F52BD04C84AC}"/>
              </a:ext>
            </a:extLst>
          </p:cNvPr>
          <p:cNvSpPr txBox="1"/>
          <p:nvPr/>
        </p:nvSpPr>
        <p:spPr>
          <a:xfrm rot="16200000">
            <a:off x="1698412" y="4301104"/>
            <a:ext cx="4471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7CC341-CD25-DC22-BFA0-F5760A457BB7}"/>
              </a:ext>
            </a:extLst>
          </p:cNvPr>
          <p:cNvSpPr/>
          <p:nvPr/>
        </p:nvSpPr>
        <p:spPr>
          <a:xfrm>
            <a:off x="1770435" y="0"/>
            <a:ext cx="685959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8D83BE-CE32-7F88-FC11-B3F7EF1A7ED3}"/>
              </a:ext>
            </a:extLst>
          </p:cNvPr>
          <p:cNvSpPr/>
          <p:nvPr/>
        </p:nvSpPr>
        <p:spPr>
          <a:xfrm>
            <a:off x="2535275" y="0"/>
            <a:ext cx="762402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F000CC-1545-31AC-23F4-C551291F0CDA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6533DE-F492-35AD-66E7-E6026C22F871}"/>
              </a:ext>
            </a:extLst>
          </p:cNvPr>
          <p:cNvSpPr txBox="1"/>
          <p:nvPr/>
        </p:nvSpPr>
        <p:spPr>
          <a:xfrm rot="16200000">
            <a:off x="722883" y="4323515"/>
            <a:ext cx="4307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Why This </a:t>
            </a:r>
            <a:r>
              <a:rPr lang="en-US" b="1" dirty="0"/>
              <a:t>Platform</a:t>
            </a:r>
            <a:r>
              <a:rPr lang="en-US" sz="1600" b="1" dirty="0"/>
              <a:t> Matters </a:t>
            </a:r>
          </a:p>
          <a:p>
            <a:endParaRPr lang="en-US" sz="1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E40F59-2125-32FB-8B40-4105155C6106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6A2F0D-E0C7-E9A3-F78C-8E24B2A21E68}"/>
              </a:ext>
            </a:extLst>
          </p:cNvPr>
          <p:cNvSpPr txBox="1"/>
          <p:nvPr/>
        </p:nvSpPr>
        <p:spPr>
          <a:xfrm rot="16200000">
            <a:off x="642571" y="4903777"/>
            <a:ext cx="31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E33DA3-097B-52F4-0572-34E6F44DE42D}"/>
              </a:ext>
            </a:extLst>
          </p:cNvPr>
          <p:cNvSpPr txBox="1"/>
          <p:nvPr/>
        </p:nvSpPr>
        <p:spPr>
          <a:xfrm>
            <a:off x="4248900" y="940553"/>
            <a:ext cx="79766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dirty="0"/>
              <a:t>The International Association of Schools of Social Work (IASSW) for a grant to create and upload resources. </a:t>
            </a:r>
          </a:p>
          <a:p>
            <a:pPr lvl="0"/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dirty="0"/>
              <a:t>Technical support from Africa Social Work and Development Network (</a:t>
            </a:r>
            <a:r>
              <a:rPr lang="en-AU" dirty="0" err="1"/>
              <a:t>ASWDNet</a:t>
            </a:r>
            <a:r>
              <a:rPr lang="en-AU" dirty="0"/>
              <a:t>).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A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AU" dirty="0"/>
              <a:t>Project technical assistant  </a:t>
            </a:r>
            <a:r>
              <a:rPr lang="en-AU" b="1" dirty="0"/>
              <a:t>Eriya Turyamureeba</a:t>
            </a:r>
            <a:r>
              <a:rPr lang="en-AU" dirty="0"/>
              <a:t>.</a:t>
            </a:r>
          </a:p>
          <a:p>
            <a:endParaRPr lang="en-AU" dirty="0"/>
          </a:p>
          <a:p>
            <a:endParaRPr lang="en-A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AU" dirty="0"/>
              <a:t>Project assistant </a:t>
            </a:r>
            <a:r>
              <a:rPr lang="en-AU" b="1" dirty="0"/>
              <a:t>Erina </a:t>
            </a:r>
            <a:r>
              <a:rPr lang="en-AU" b="1" dirty="0" err="1"/>
              <a:t>Nyahwema</a:t>
            </a:r>
            <a:r>
              <a:rPr lang="en-AU" b="1" dirty="0"/>
              <a:t> </a:t>
            </a:r>
          </a:p>
          <a:p>
            <a:endParaRPr lang="en-US" dirty="0"/>
          </a:p>
          <a:p>
            <a:pPr lvl="0"/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AU" dirty="0"/>
              <a:t>Ubuntu Research Group. </a:t>
            </a:r>
          </a:p>
          <a:p>
            <a:pPr lvl="0"/>
            <a:endParaRPr lang="en-US" dirty="0"/>
          </a:p>
          <a:p>
            <a:pPr lvl="0"/>
            <a:endParaRPr lang="en-AU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40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64237-B727-501B-B66B-950C415B2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13A1A6-C9BC-7A0D-6C83-610D437A9DF2}"/>
              </a:ext>
            </a:extLst>
          </p:cNvPr>
          <p:cNvSpPr/>
          <p:nvPr/>
        </p:nvSpPr>
        <p:spPr>
          <a:xfrm>
            <a:off x="4127242" y="0"/>
            <a:ext cx="8064757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7B5CBB-302B-6668-DAC6-EDFCDB33CF0B}"/>
              </a:ext>
            </a:extLst>
          </p:cNvPr>
          <p:cNvSpPr txBox="1"/>
          <p:nvPr/>
        </p:nvSpPr>
        <p:spPr>
          <a:xfrm>
            <a:off x="6816873" y="147605"/>
            <a:ext cx="2083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Acknowledgement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944CEF-97D9-64E4-9EE8-C62FA36A2EC2}"/>
              </a:ext>
            </a:extLst>
          </p:cNvPr>
          <p:cNvSpPr/>
          <p:nvPr/>
        </p:nvSpPr>
        <p:spPr>
          <a:xfrm>
            <a:off x="3331259" y="0"/>
            <a:ext cx="762401" cy="68580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F870D4-B97D-B382-7BDC-42797AF61657}"/>
              </a:ext>
            </a:extLst>
          </p:cNvPr>
          <p:cNvSpPr txBox="1"/>
          <p:nvPr/>
        </p:nvSpPr>
        <p:spPr>
          <a:xfrm rot="16200000">
            <a:off x="1698412" y="4301104"/>
            <a:ext cx="4471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chemeClr val="bg1"/>
                </a:solidFill>
              </a:rPr>
              <a:t>How  information is collected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89FE88-359E-79EF-8CFB-510C008D1417}"/>
              </a:ext>
            </a:extLst>
          </p:cNvPr>
          <p:cNvSpPr/>
          <p:nvPr/>
        </p:nvSpPr>
        <p:spPr>
          <a:xfrm>
            <a:off x="1770435" y="0"/>
            <a:ext cx="685959" cy="6858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65D2D6-C8C0-FE4F-F41B-2B9E334E4886}"/>
              </a:ext>
            </a:extLst>
          </p:cNvPr>
          <p:cNvSpPr/>
          <p:nvPr/>
        </p:nvSpPr>
        <p:spPr>
          <a:xfrm>
            <a:off x="2535275" y="0"/>
            <a:ext cx="762402" cy="6858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C644D83-EF41-413C-C79B-B4927982EFBC}"/>
              </a:ext>
            </a:extLst>
          </p:cNvPr>
          <p:cNvSpPr/>
          <p:nvPr/>
        </p:nvSpPr>
        <p:spPr>
          <a:xfrm>
            <a:off x="1" y="-72958"/>
            <a:ext cx="1726164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538E14-E492-249C-A7F9-4144203B5390}"/>
              </a:ext>
            </a:extLst>
          </p:cNvPr>
          <p:cNvSpPr txBox="1"/>
          <p:nvPr/>
        </p:nvSpPr>
        <p:spPr>
          <a:xfrm rot="16200000">
            <a:off x="722883" y="4323515"/>
            <a:ext cx="43075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Why This </a:t>
            </a:r>
            <a:r>
              <a:rPr lang="en-US" b="1" dirty="0"/>
              <a:t>Platform</a:t>
            </a:r>
            <a:r>
              <a:rPr lang="en-US" sz="1600" b="1" dirty="0"/>
              <a:t> Matters </a:t>
            </a:r>
          </a:p>
          <a:p>
            <a:endParaRPr lang="en-US" sz="1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B64F6D-C7D1-D400-0787-624810EEA2DD}"/>
              </a:ext>
            </a:extLst>
          </p:cNvPr>
          <p:cNvSpPr txBox="1"/>
          <p:nvPr/>
        </p:nvSpPr>
        <p:spPr>
          <a:xfrm rot="16200000">
            <a:off x="-1206474" y="3565076"/>
            <a:ext cx="4426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FB0D90-6008-A95D-4828-487B2D1B3BE8}"/>
              </a:ext>
            </a:extLst>
          </p:cNvPr>
          <p:cNvSpPr txBox="1"/>
          <p:nvPr/>
        </p:nvSpPr>
        <p:spPr>
          <a:xfrm rot="16200000">
            <a:off x="642571" y="4903777"/>
            <a:ext cx="31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Ubuntu Philosophy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84FF0B-C736-690C-9668-52AB38BAECD7}"/>
              </a:ext>
            </a:extLst>
          </p:cNvPr>
          <p:cNvSpPr txBox="1"/>
          <p:nvPr/>
        </p:nvSpPr>
        <p:spPr>
          <a:xfrm>
            <a:off x="3712459" y="2766765"/>
            <a:ext cx="7976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ctr">
              <a:buFont typeface="Wingdings" panose="05000000000000000000" pitchFamily="2" charset="2"/>
              <a:buChar char="Ø"/>
            </a:pPr>
            <a:r>
              <a:rPr lang="en-AU" dirty="0"/>
              <a:t>Practical Session of the platform.</a:t>
            </a:r>
            <a:endParaRPr lang="en-US" dirty="0"/>
          </a:p>
        </p:txBody>
      </p:sp>
      <p:pic>
        <p:nvPicPr>
          <p:cNvPr id="6" name="Graphic 5" descr="Smart Phone">
            <a:extLst>
              <a:ext uri="{FF2B5EF4-FFF2-40B4-BE49-F238E27FC236}">
                <a16:creationId xmlns:a16="http://schemas.microsoft.com/office/drawing/2014/main" id="{898F833D-3A39-7015-BADF-9D63DF35E1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5878" y="3886200"/>
            <a:ext cx="914400" cy="914400"/>
          </a:xfrm>
          <a:prstGeom prst="rect">
            <a:avLst/>
          </a:prstGeom>
        </p:spPr>
      </p:pic>
      <p:pic>
        <p:nvPicPr>
          <p:cNvPr id="16" name="Graphic 15" descr="Laptop">
            <a:extLst>
              <a:ext uri="{FF2B5EF4-FFF2-40B4-BE49-F238E27FC236}">
                <a16:creationId xmlns:a16="http://schemas.microsoft.com/office/drawing/2014/main" id="{5C7DDB66-27EE-AC0F-3FE1-A6C9904E79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59620" y="3886200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F2674A8-3814-1643-C80F-6A05C868A8FB}"/>
              </a:ext>
            </a:extLst>
          </p:cNvPr>
          <p:cNvSpPr txBox="1"/>
          <p:nvPr/>
        </p:nvSpPr>
        <p:spPr>
          <a:xfrm>
            <a:off x="9969690" y="5579696"/>
            <a:ext cx="225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 b="1" dirty="0"/>
              <a:t>Eriya Turyamureeba</a:t>
            </a:r>
          </a:p>
        </p:txBody>
      </p:sp>
    </p:spTree>
    <p:extLst>
      <p:ext uri="{BB962C8B-B14F-4D97-AF65-F5344CB8AC3E}">
        <p14:creationId xmlns:p14="http://schemas.microsoft.com/office/powerpoint/2010/main" val="189544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8D158-E0EA-AD01-06E8-98BC3E9AF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5441D4E9-AD95-5B83-F006-2F6E646BA3B9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F8FE37-53D3-FA29-0AD6-34D0DC0CD7A0}"/>
              </a:ext>
            </a:extLst>
          </p:cNvPr>
          <p:cNvSpPr txBox="1"/>
          <p:nvPr/>
        </p:nvSpPr>
        <p:spPr>
          <a:xfrm>
            <a:off x="2021707" y="879953"/>
            <a:ext cx="8367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Ubuntu </a:t>
            </a:r>
            <a:r>
              <a:rPr lang="en-US" sz="5400" b="1" dirty="0">
                <a:solidFill>
                  <a:srgbClr val="FF0000"/>
                </a:solidFill>
              </a:rPr>
              <a:t>Digital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FFC000"/>
                </a:solidFill>
              </a:rPr>
              <a:t>Platform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72FD527-2AD7-9CF8-0449-15994B14D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289" y="4936715"/>
            <a:ext cx="778843" cy="77884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BAE2FEE-D7D9-96D7-805B-59D0A24D17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809" y="5194570"/>
            <a:ext cx="1461872" cy="44378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481838-C898-0719-78DE-E7C93E5EDD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782" y="4963230"/>
            <a:ext cx="1491203" cy="67512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4BC0EAC7-E692-538D-CBC5-000EE41932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878" y="4796084"/>
            <a:ext cx="983716" cy="98371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1990A94-50BE-A5A2-A923-7A80FF45C8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010" y="4943385"/>
            <a:ext cx="728571" cy="72857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7C9D432-B865-13E2-E0A8-173FB74960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813" y="4890715"/>
            <a:ext cx="920737" cy="8201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EF9DA3-F3B0-A341-1DC4-60A8588313B9}"/>
              </a:ext>
            </a:extLst>
          </p:cNvPr>
          <p:cNvSpPr txBox="1"/>
          <p:nvPr/>
        </p:nvSpPr>
        <p:spPr>
          <a:xfrm>
            <a:off x="3884027" y="2593058"/>
            <a:ext cx="4231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45A412-AC9D-29A3-222E-1AE3E436D99E}"/>
              </a:ext>
            </a:extLst>
          </p:cNvPr>
          <p:cNvSpPr txBox="1"/>
          <p:nvPr/>
        </p:nvSpPr>
        <p:spPr>
          <a:xfrm>
            <a:off x="4192479" y="3961799"/>
            <a:ext cx="4095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………………….……End ………………...........</a:t>
            </a:r>
          </a:p>
        </p:txBody>
      </p:sp>
    </p:spTree>
    <p:extLst>
      <p:ext uri="{BB962C8B-B14F-4D97-AF65-F5344CB8AC3E}">
        <p14:creationId xmlns:p14="http://schemas.microsoft.com/office/powerpoint/2010/main" val="353022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580</Words>
  <Application>Microsoft Office PowerPoint</Application>
  <PresentationFormat>Widescreen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Eriya Turyamureeba</dc:creator>
  <cp:lastModifiedBy>janestic Twikirize</cp:lastModifiedBy>
  <cp:revision>16</cp:revision>
  <dcterms:created xsi:type="dcterms:W3CDTF">2025-06-15T20:22:35Z</dcterms:created>
  <dcterms:modified xsi:type="dcterms:W3CDTF">2025-07-18T21:23:56Z</dcterms:modified>
</cp:coreProperties>
</file>